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6040" r:id="rId1"/>
    <p:sldMasterId id="2147486252" r:id="rId2"/>
    <p:sldMasterId id="2147486277" r:id="rId3"/>
  </p:sldMasterIdLst>
  <p:notesMasterIdLst>
    <p:notesMasterId r:id="rId84"/>
  </p:notesMasterIdLst>
  <p:handoutMasterIdLst>
    <p:handoutMasterId r:id="rId85"/>
  </p:handoutMasterIdLst>
  <p:sldIdLst>
    <p:sldId id="2147482116" r:id="rId4"/>
    <p:sldId id="2147482316" r:id="rId5"/>
    <p:sldId id="266" r:id="rId6"/>
    <p:sldId id="2147482318" r:id="rId7"/>
    <p:sldId id="2147480639" r:id="rId8"/>
    <p:sldId id="2147481022" r:id="rId9"/>
    <p:sldId id="2147479942" r:id="rId10"/>
    <p:sldId id="2147479944" r:id="rId11"/>
    <p:sldId id="2147481021" r:id="rId12"/>
    <p:sldId id="2147481020" r:id="rId13"/>
    <p:sldId id="267" r:id="rId14"/>
    <p:sldId id="268" r:id="rId15"/>
    <p:sldId id="261" r:id="rId16"/>
    <p:sldId id="2147481289" r:id="rId17"/>
    <p:sldId id="2147482327" r:id="rId18"/>
    <p:sldId id="2147482328" r:id="rId19"/>
    <p:sldId id="2147482329" r:id="rId20"/>
    <p:sldId id="2147482330" r:id="rId21"/>
    <p:sldId id="2147482331" r:id="rId22"/>
    <p:sldId id="2147482332" r:id="rId23"/>
    <p:sldId id="2147482333" r:id="rId24"/>
    <p:sldId id="2147482334" r:id="rId25"/>
    <p:sldId id="2147482335" r:id="rId26"/>
    <p:sldId id="2147482336" r:id="rId27"/>
    <p:sldId id="2147482337" r:id="rId28"/>
    <p:sldId id="2147482338" r:id="rId29"/>
    <p:sldId id="2147482339" r:id="rId30"/>
    <p:sldId id="2147482340" r:id="rId31"/>
    <p:sldId id="2147482341" r:id="rId32"/>
    <p:sldId id="2147482342" r:id="rId33"/>
    <p:sldId id="2147482344" r:id="rId34"/>
    <p:sldId id="2147482345" r:id="rId35"/>
    <p:sldId id="2147482348" r:id="rId36"/>
    <p:sldId id="2147482349" r:id="rId37"/>
    <p:sldId id="2147482350" r:id="rId38"/>
    <p:sldId id="2147480641" r:id="rId39"/>
    <p:sldId id="2147482351" r:id="rId40"/>
    <p:sldId id="2147482435" r:id="rId41"/>
    <p:sldId id="2147480608" r:id="rId42"/>
    <p:sldId id="2147480609" r:id="rId43"/>
    <p:sldId id="2147482123" r:id="rId44"/>
    <p:sldId id="2147481024" r:id="rId45"/>
    <p:sldId id="2147479845" r:id="rId46"/>
    <p:sldId id="2147480595" r:id="rId47"/>
    <p:sldId id="2147482436" r:id="rId48"/>
    <p:sldId id="2147481030" r:id="rId49"/>
    <p:sldId id="2147481029" r:id="rId50"/>
    <p:sldId id="2147482437" r:id="rId51"/>
    <p:sldId id="2147481027" r:id="rId52"/>
    <p:sldId id="2147480606" r:id="rId53"/>
    <p:sldId id="2147482431" r:id="rId54"/>
    <p:sldId id="2147480615" r:id="rId55"/>
    <p:sldId id="2147480619" r:id="rId56"/>
    <p:sldId id="2147481035" r:id="rId57"/>
    <p:sldId id="2147481034" r:id="rId58"/>
    <p:sldId id="2147481033" r:id="rId59"/>
    <p:sldId id="2147481032" r:id="rId60"/>
    <p:sldId id="2147481031" r:id="rId61"/>
    <p:sldId id="2147482432" r:id="rId62"/>
    <p:sldId id="2147480601" r:id="rId63"/>
    <p:sldId id="2076138167" r:id="rId64"/>
    <p:sldId id="2147479822" r:id="rId65"/>
    <p:sldId id="2147482434" r:id="rId66"/>
    <p:sldId id="2147481047" r:id="rId67"/>
    <p:sldId id="2147482346" r:id="rId68"/>
    <p:sldId id="2147482319" r:id="rId69"/>
    <p:sldId id="2147482320" r:id="rId70"/>
    <p:sldId id="2147482321" r:id="rId71"/>
    <p:sldId id="2147482322" r:id="rId72"/>
    <p:sldId id="2147482323" r:id="rId73"/>
    <p:sldId id="2147482324" r:id="rId74"/>
    <p:sldId id="2147482325" r:id="rId75"/>
    <p:sldId id="2147482326" r:id="rId76"/>
    <p:sldId id="2147480005" r:id="rId77"/>
    <p:sldId id="2147480033" r:id="rId78"/>
    <p:sldId id="2147480161" r:id="rId79"/>
    <p:sldId id="2147480031" r:id="rId80"/>
    <p:sldId id="2147480160" r:id="rId81"/>
    <p:sldId id="2147482347" r:id="rId82"/>
    <p:sldId id="2147480980"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2AAEAE-0634-46EF-BB53-585C591894F4}">
          <p14:sldIdLst>
            <p14:sldId id="2147482116"/>
            <p14:sldId id="2147482316"/>
          </p14:sldIdLst>
        </p14:section>
        <p14:section name="RAG approaches" id="{753F2190-FCEA-4849-B5FB-F2685BB57CC9}">
          <p14:sldIdLst>
            <p14:sldId id="266"/>
            <p14:sldId id="2147482318"/>
            <p14:sldId id="2147480639"/>
            <p14:sldId id="2147481022"/>
            <p14:sldId id="2147479942"/>
            <p14:sldId id="2147479944"/>
            <p14:sldId id="2147481021"/>
            <p14:sldId id="2147481020"/>
            <p14:sldId id="267"/>
            <p14:sldId id="268"/>
            <p14:sldId id="261"/>
          </p14:sldIdLst>
        </p14:section>
        <p14:section name="Prompt Engineering" id="{E1FE2C0F-78B2-BA48-A446-68C1C4DA9347}">
          <p14:sldIdLst>
            <p14:sldId id="2147481289"/>
            <p14:sldId id="2147482327"/>
            <p14:sldId id="2147482328"/>
            <p14:sldId id="2147482329"/>
            <p14:sldId id="2147482330"/>
            <p14:sldId id="2147482331"/>
            <p14:sldId id="2147482332"/>
            <p14:sldId id="2147482333"/>
            <p14:sldId id="2147482334"/>
            <p14:sldId id="2147482335"/>
            <p14:sldId id="2147482336"/>
            <p14:sldId id="2147482337"/>
            <p14:sldId id="2147482338"/>
            <p14:sldId id="2147482339"/>
            <p14:sldId id="2147482340"/>
            <p14:sldId id="2147482341"/>
            <p14:sldId id="2147482342"/>
            <p14:sldId id="2147482344"/>
            <p14:sldId id="2147482345"/>
            <p14:sldId id="2147482348"/>
            <p14:sldId id="2147482349"/>
          </p14:sldIdLst>
        </p14:section>
        <p14:section name="Embedding" id="{ED948427-CBA7-462B-9799-6409BDEB0D57}">
          <p14:sldIdLst>
            <p14:sldId id="2147482350"/>
            <p14:sldId id="2147480641"/>
            <p14:sldId id="2147482351"/>
            <p14:sldId id="2147482435"/>
            <p14:sldId id="2147480608"/>
            <p14:sldId id="2147480609"/>
            <p14:sldId id="2147482123"/>
            <p14:sldId id="2147481024"/>
            <p14:sldId id="2147479845"/>
            <p14:sldId id="2147480595"/>
            <p14:sldId id="2147482436"/>
            <p14:sldId id="2147481030"/>
            <p14:sldId id="2147481029"/>
            <p14:sldId id="2147482437"/>
            <p14:sldId id="2147481027"/>
            <p14:sldId id="2147480606"/>
            <p14:sldId id="2147482431"/>
            <p14:sldId id="2147480615"/>
            <p14:sldId id="2147480619"/>
            <p14:sldId id="2147481035"/>
            <p14:sldId id="2147481034"/>
            <p14:sldId id="2147481033"/>
            <p14:sldId id="2147481032"/>
            <p14:sldId id="2147481031"/>
            <p14:sldId id="2147482432"/>
            <p14:sldId id="2147480601"/>
            <p14:sldId id="2076138167"/>
            <p14:sldId id="2147479822"/>
            <p14:sldId id="2147482434"/>
            <p14:sldId id="2147481047"/>
          </p14:sldIdLst>
        </p14:section>
        <p14:section name="Fine Tuning" id="{46F40B2F-7B7C-40C1-9154-A7F8ECDC6F40}">
          <p14:sldIdLst>
            <p14:sldId id="2147482346"/>
            <p14:sldId id="2147482319"/>
            <p14:sldId id="2147482320"/>
            <p14:sldId id="2147482321"/>
            <p14:sldId id="2147482322"/>
            <p14:sldId id="2147482323"/>
            <p14:sldId id="2147482324"/>
            <p14:sldId id="2147482325"/>
            <p14:sldId id="2147482326"/>
            <p14:sldId id="2147480005"/>
            <p14:sldId id="2147480033"/>
            <p14:sldId id="2147480161"/>
            <p14:sldId id="2147480031"/>
            <p14:sldId id="2147480160"/>
          </p14:sldIdLst>
        </p14:section>
        <p14:section name="Closing" id="{1085B7D6-18D8-4550-9EFD-E14F5FF9FC1F}">
          <p14:sldIdLst>
            <p14:sldId id="2147482347"/>
            <p14:sldId id="214748098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CD9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5787CE-98E9-A832-D8DF-28187DBF867D}" v="1" dt="2023-12-18T17:59:51.444"/>
    <p1510:client id="{730B3D6D-3F0B-4893-AF84-9BC2A8816391}" v="33" dt="2023-12-18T10:45:40.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44"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microsoft.com/office/2015/10/relationships/revisionInfo" Target="revisionInfo.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heme" Target="theme/theme1.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3845BD-86B2-483A-B654-5F8C3DC5FA12}" type="doc">
      <dgm:prSet loTypeId="urn:microsoft.com/office/officeart/2005/8/layout/process5" loCatId="process" qsTypeId="urn:microsoft.com/office/officeart/2005/8/quickstyle/simple1" qsCatId="simple" csTypeId="urn:microsoft.com/office/officeart/2005/8/colors/colorful2" csCatId="colorful" phldr="1"/>
      <dgm:spPr/>
      <dgm:t>
        <a:bodyPr/>
        <a:lstStyle/>
        <a:p>
          <a:endParaRPr lang="en-US"/>
        </a:p>
      </dgm:t>
    </dgm:pt>
    <dgm:pt modelId="{DD8FA8D5-E8A2-47A2-A831-6D51167C92FD}">
      <dgm:prSet phldrT="[Text]"/>
      <dgm:spPr/>
      <dgm:t>
        <a:bodyPr/>
        <a:lstStyle/>
        <a:p>
          <a:r>
            <a:rPr lang="en-US"/>
            <a:t>SaaS / App</a:t>
          </a:r>
        </a:p>
      </dgm:t>
    </dgm:pt>
    <dgm:pt modelId="{D5683AF2-1B54-4F24-BD5F-FD5891E42A78}" type="parTrans" cxnId="{15156F43-2BA9-480D-8E7D-BF70DC174B90}">
      <dgm:prSet/>
      <dgm:spPr/>
      <dgm:t>
        <a:bodyPr/>
        <a:lstStyle/>
        <a:p>
          <a:endParaRPr lang="en-US"/>
        </a:p>
      </dgm:t>
    </dgm:pt>
    <dgm:pt modelId="{52AA0C93-B857-494E-B0FE-228636748CEF}" type="sibTrans" cxnId="{15156F43-2BA9-480D-8E7D-BF70DC174B90}">
      <dgm:prSet/>
      <dgm:spPr/>
      <dgm:t>
        <a:bodyPr/>
        <a:lstStyle/>
        <a:p>
          <a:endParaRPr lang="en-US"/>
        </a:p>
      </dgm:t>
    </dgm:pt>
    <dgm:pt modelId="{59FD070B-0D69-4429-BB43-9B0188FE38A3}">
      <dgm:prSet phldrT="[Text]"/>
      <dgm:spPr/>
      <dgm:t>
        <a:bodyPr/>
        <a:lstStyle/>
        <a:p>
          <a:r>
            <a:rPr lang="en-US"/>
            <a:t>Prompt Engineering</a:t>
          </a:r>
        </a:p>
      </dgm:t>
    </dgm:pt>
    <dgm:pt modelId="{0477D057-943F-4ED9-80BB-D09750967C04}" type="parTrans" cxnId="{CF39F3BE-E56C-4233-BF4E-6ED9D1D00110}">
      <dgm:prSet/>
      <dgm:spPr/>
      <dgm:t>
        <a:bodyPr/>
        <a:lstStyle/>
        <a:p>
          <a:endParaRPr lang="en-US"/>
        </a:p>
      </dgm:t>
    </dgm:pt>
    <dgm:pt modelId="{EE95DFEA-28E9-4C01-B147-4236B997C362}" type="sibTrans" cxnId="{CF39F3BE-E56C-4233-BF4E-6ED9D1D00110}">
      <dgm:prSet/>
      <dgm:spPr/>
      <dgm:t>
        <a:bodyPr/>
        <a:lstStyle/>
        <a:p>
          <a:endParaRPr lang="en-US"/>
        </a:p>
      </dgm:t>
    </dgm:pt>
    <dgm:pt modelId="{DD8E59E5-CC86-4BE1-8984-DCFB93B21BF9}">
      <dgm:prSet phldrT="[Text]"/>
      <dgm:spPr/>
      <dgm:t>
        <a:bodyPr/>
        <a:lstStyle/>
        <a:p>
          <a:r>
            <a:rPr lang="en-US"/>
            <a:t>AOAI Model FT</a:t>
          </a:r>
        </a:p>
      </dgm:t>
    </dgm:pt>
    <dgm:pt modelId="{BFF77B43-32FD-4B3C-9D4C-F63046C46EE9}" type="parTrans" cxnId="{E82A1B29-7827-4DF9-88EF-FD2EF82B8210}">
      <dgm:prSet/>
      <dgm:spPr/>
      <dgm:t>
        <a:bodyPr/>
        <a:lstStyle/>
        <a:p>
          <a:endParaRPr lang="en-US"/>
        </a:p>
      </dgm:t>
    </dgm:pt>
    <dgm:pt modelId="{E9E1AB52-4CA4-458E-AB0F-59EFF2B3DC82}" type="sibTrans" cxnId="{E82A1B29-7827-4DF9-88EF-FD2EF82B8210}">
      <dgm:prSet/>
      <dgm:spPr/>
      <dgm:t>
        <a:bodyPr/>
        <a:lstStyle/>
        <a:p>
          <a:endParaRPr lang="en-US"/>
        </a:p>
      </dgm:t>
    </dgm:pt>
    <dgm:pt modelId="{4BB09115-FFC4-4D90-8EA9-12EE323E7112}">
      <dgm:prSet phldrT="[Text]"/>
      <dgm:spPr/>
      <dgm:t>
        <a:bodyPr/>
        <a:lstStyle/>
        <a:p>
          <a:r>
            <a:rPr lang="en-US"/>
            <a:t>OSS Model FT</a:t>
          </a:r>
        </a:p>
      </dgm:t>
    </dgm:pt>
    <dgm:pt modelId="{5CD44CCD-6E72-4155-AD40-797B77244EC8}" type="parTrans" cxnId="{BF067012-142C-4639-9BAA-EC1ECFBB1C8C}">
      <dgm:prSet/>
      <dgm:spPr/>
      <dgm:t>
        <a:bodyPr/>
        <a:lstStyle/>
        <a:p>
          <a:endParaRPr lang="en-US"/>
        </a:p>
      </dgm:t>
    </dgm:pt>
    <dgm:pt modelId="{A7889D01-6BE2-49BD-8E5C-F1302E449834}" type="sibTrans" cxnId="{BF067012-142C-4639-9BAA-EC1ECFBB1C8C}">
      <dgm:prSet/>
      <dgm:spPr/>
      <dgm:t>
        <a:bodyPr/>
        <a:lstStyle/>
        <a:p>
          <a:endParaRPr lang="en-US"/>
        </a:p>
      </dgm:t>
    </dgm:pt>
    <dgm:pt modelId="{8E8C5F5A-AAE1-42A5-A8F3-7EEDEB53A014}">
      <dgm:prSet phldrT="[Text]"/>
      <dgm:spPr/>
      <dgm:t>
        <a:bodyPr/>
        <a:lstStyle/>
        <a:p>
          <a:r>
            <a:rPr lang="en-US" dirty="0"/>
            <a:t>New Foundational Model</a:t>
          </a:r>
        </a:p>
      </dgm:t>
    </dgm:pt>
    <dgm:pt modelId="{6B2C3946-9E24-44FD-B4B8-3AD99171DB6D}" type="parTrans" cxnId="{22B0335A-A722-47C4-815C-59F27D1F6752}">
      <dgm:prSet/>
      <dgm:spPr/>
      <dgm:t>
        <a:bodyPr/>
        <a:lstStyle/>
        <a:p>
          <a:endParaRPr lang="en-US"/>
        </a:p>
      </dgm:t>
    </dgm:pt>
    <dgm:pt modelId="{E1F1169A-D642-4EDA-98F0-AC4350E4B2B2}" type="sibTrans" cxnId="{22B0335A-A722-47C4-815C-59F27D1F6752}">
      <dgm:prSet/>
      <dgm:spPr/>
      <dgm:t>
        <a:bodyPr/>
        <a:lstStyle/>
        <a:p>
          <a:endParaRPr lang="en-US"/>
        </a:p>
      </dgm:t>
    </dgm:pt>
    <dgm:pt modelId="{9A544BAD-CB94-4183-81F9-46A211049146}">
      <dgm:prSet phldrT="[Text]"/>
      <dgm:spPr/>
      <dgm:t>
        <a:bodyPr/>
        <a:lstStyle/>
        <a:p>
          <a:r>
            <a:rPr lang="en-US"/>
            <a:t>CoPilot</a:t>
          </a:r>
        </a:p>
      </dgm:t>
    </dgm:pt>
    <dgm:pt modelId="{AADB47B1-E7AC-4EC6-89B8-7D4258B58996}" type="parTrans" cxnId="{CE7EDCBA-CB5D-4848-8F22-669C03B14673}">
      <dgm:prSet/>
      <dgm:spPr/>
      <dgm:t>
        <a:bodyPr/>
        <a:lstStyle/>
        <a:p>
          <a:endParaRPr lang="en-US"/>
        </a:p>
      </dgm:t>
    </dgm:pt>
    <dgm:pt modelId="{C4F7B49F-1917-4A28-A834-1F070FB36C90}" type="sibTrans" cxnId="{CE7EDCBA-CB5D-4848-8F22-669C03B14673}">
      <dgm:prSet/>
      <dgm:spPr/>
      <dgm:t>
        <a:bodyPr/>
        <a:lstStyle/>
        <a:p>
          <a:endParaRPr lang="en-US"/>
        </a:p>
      </dgm:t>
    </dgm:pt>
    <dgm:pt modelId="{DC77F34B-E0B4-41CB-AAAB-B774EF29CF12}">
      <dgm:prSet phldrT="[Text]"/>
      <dgm:spPr/>
      <dgm:t>
        <a:bodyPr/>
        <a:lstStyle/>
        <a:p>
          <a:r>
            <a:rPr lang="en-US"/>
            <a:t>App Layer</a:t>
          </a:r>
        </a:p>
      </dgm:t>
    </dgm:pt>
    <dgm:pt modelId="{82166FCC-4A28-4FC4-B1FA-15BE5005ACDE}" type="parTrans" cxnId="{76D60804-D8FA-4FC4-882F-044357558E5F}">
      <dgm:prSet/>
      <dgm:spPr/>
      <dgm:t>
        <a:bodyPr/>
        <a:lstStyle/>
        <a:p>
          <a:endParaRPr lang="en-US"/>
        </a:p>
      </dgm:t>
    </dgm:pt>
    <dgm:pt modelId="{FC7D2ECA-93C2-4896-8715-8FD643DE9748}" type="sibTrans" cxnId="{76D60804-D8FA-4FC4-882F-044357558E5F}">
      <dgm:prSet/>
      <dgm:spPr/>
      <dgm:t>
        <a:bodyPr/>
        <a:lstStyle/>
        <a:p>
          <a:endParaRPr lang="en-US"/>
        </a:p>
      </dgm:t>
    </dgm:pt>
    <dgm:pt modelId="{4065ECAC-17AD-488B-BDE2-203EAB2AA3A8}">
      <dgm:prSet phldrT="[Text]"/>
      <dgm:spPr/>
      <dgm:t>
        <a:bodyPr/>
        <a:lstStyle/>
        <a:p>
          <a:r>
            <a:rPr lang="en-US"/>
            <a:t>AOAI</a:t>
          </a:r>
        </a:p>
      </dgm:t>
    </dgm:pt>
    <dgm:pt modelId="{75B7EC19-2C5F-4337-9864-03082E701720}" type="parTrans" cxnId="{F641BF41-2610-4CE3-93ED-EB544FFF33C7}">
      <dgm:prSet/>
      <dgm:spPr/>
      <dgm:t>
        <a:bodyPr/>
        <a:lstStyle/>
        <a:p>
          <a:endParaRPr lang="en-US"/>
        </a:p>
      </dgm:t>
    </dgm:pt>
    <dgm:pt modelId="{92C64EFC-FD6C-4F81-B580-272B9E79E253}" type="sibTrans" cxnId="{F641BF41-2610-4CE3-93ED-EB544FFF33C7}">
      <dgm:prSet/>
      <dgm:spPr/>
      <dgm:t>
        <a:bodyPr/>
        <a:lstStyle/>
        <a:p>
          <a:endParaRPr lang="en-US"/>
        </a:p>
      </dgm:t>
    </dgm:pt>
    <dgm:pt modelId="{D2FC2D65-B736-4B26-A043-395D2F9B994F}">
      <dgm:prSet phldrT="[Text]"/>
      <dgm:spPr/>
      <dgm:t>
        <a:bodyPr/>
        <a:lstStyle/>
        <a:p>
          <a:r>
            <a:rPr lang="en-US"/>
            <a:t>RAG</a:t>
          </a:r>
        </a:p>
      </dgm:t>
    </dgm:pt>
    <dgm:pt modelId="{A85CF21B-DF2F-4913-B2E5-97029581E427}" type="parTrans" cxnId="{730F670C-52D5-4633-9CE8-1093F6EC76DE}">
      <dgm:prSet/>
      <dgm:spPr/>
      <dgm:t>
        <a:bodyPr/>
        <a:lstStyle/>
        <a:p>
          <a:endParaRPr lang="en-US"/>
        </a:p>
      </dgm:t>
    </dgm:pt>
    <dgm:pt modelId="{7CA1F694-BB91-4A8C-A45D-BF273B9BFE1A}" type="sibTrans" cxnId="{730F670C-52D5-4633-9CE8-1093F6EC76DE}">
      <dgm:prSet/>
      <dgm:spPr/>
      <dgm:t>
        <a:bodyPr/>
        <a:lstStyle/>
        <a:p>
          <a:endParaRPr lang="en-US"/>
        </a:p>
      </dgm:t>
    </dgm:pt>
    <dgm:pt modelId="{F7E5A184-9742-418C-9031-FEE7FAA29D56}">
      <dgm:prSet phldrT="[Text]"/>
      <dgm:spPr/>
      <dgm:t>
        <a:bodyPr/>
        <a:lstStyle/>
        <a:p>
          <a:r>
            <a:rPr lang="en-US"/>
            <a:t>GPT 3.5 Turbo</a:t>
          </a:r>
        </a:p>
      </dgm:t>
    </dgm:pt>
    <dgm:pt modelId="{07646CFF-111D-432D-B1B6-5D11CBE468E4}" type="parTrans" cxnId="{E2A5BDD2-AA37-46A3-9F40-C5C822DC0FD6}">
      <dgm:prSet/>
      <dgm:spPr/>
      <dgm:t>
        <a:bodyPr/>
        <a:lstStyle/>
        <a:p>
          <a:endParaRPr lang="en-US"/>
        </a:p>
      </dgm:t>
    </dgm:pt>
    <dgm:pt modelId="{458D75E0-4400-45AF-837C-30D69FAB71DC}" type="sibTrans" cxnId="{E2A5BDD2-AA37-46A3-9F40-C5C822DC0FD6}">
      <dgm:prSet/>
      <dgm:spPr/>
      <dgm:t>
        <a:bodyPr/>
        <a:lstStyle/>
        <a:p>
          <a:endParaRPr lang="en-US"/>
        </a:p>
      </dgm:t>
    </dgm:pt>
    <dgm:pt modelId="{D12B11E4-EC59-4F6E-9792-E5D4AE35C844}">
      <dgm:prSet phldrT="[Text]"/>
      <dgm:spPr/>
      <dgm:t>
        <a:bodyPr/>
        <a:lstStyle/>
        <a:p>
          <a:r>
            <a:rPr lang="en-US"/>
            <a:t>GPT4</a:t>
          </a:r>
        </a:p>
      </dgm:t>
    </dgm:pt>
    <dgm:pt modelId="{0DAB0E95-E416-4CC4-BB33-6373EAD1F801}" type="parTrans" cxnId="{1809AD68-1085-4F84-AE34-6323A71D2C2D}">
      <dgm:prSet/>
      <dgm:spPr/>
      <dgm:t>
        <a:bodyPr/>
        <a:lstStyle/>
        <a:p>
          <a:endParaRPr lang="en-US"/>
        </a:p>
      </dgm:t>
    </dgm:pt>
    <dgm:pt modelId="{88047057-147D-44B6-AA23-84E92FB01EE0}" type="sibTrans" cxnId="{1809AD68-1085-4F84-AE34-6323A71D2C2D}">
      <dgm:prSet/>
      <dgm:spPr/>
      <dgm:t>
        <a:bodyPr/>
        <a:lstStyle/>
        <a:p>
          <a:endParaRPr lang="en-US"/>
        </a:p>
      </dgm:t>
    </dgm:pt>
    <dgm:pt modelId="{FF124728-F1D9-4795-8201-F5E94DF3E494}">
      <dgm:prSet phldrT="[Text]"/>
      <dgm:spPr/>
      <dgm:t>
        <a:bodyPr/>
        <a:lstStyle/>
        <a:p>
          <a:r>
            <a:rPr lang="en-US"/>
            <a:t>Llama 2 FT</a:t>
          </a:r>
        </a:p>
      </dgm:t>
    </dgm:pt>
    <dgm:pt modelId="{7F775110-85F2-49EA-A6BB-21B59CB3CF3F}" type="parTrans" cxnId="{291D3D11-704D-4D68-AD80-E307CCA213DC}">
      <dgm:prSet/>
      <dgm:spPr/>
      <dgm:t>
        <a:bodyPr/>
        <a:lstStyle/>
        <a:p>
          <a:endParaRPr lang="en-US"/>
        </a:p>
      </dgm:t>
    </dgm:pt>
    <dgm:pt modelId="{4EA9BABE-8512-46B6-827A-348493957F81}" type="sibTrans" cxnId="{291D3D11-704D-4D68-AD80-E307CCA213DC}">
      <dgm:prSet/>
      <dgm:spPr/>
      <dgm:t>
        <a:bodyPr/>
        <a:lstStyle/>
        <a:p>
          <a:endParaRPr lang="en-US"/>
        </a:p>
      </dgm:t>
    </dgm:pt>
    <dgm:pt modelId="{7F71B5DB-C34A-4E2D-81F2-4A95A22E2547}">
      <dgm:prSet phldrT="[Text]"/>
      <dgm:spPr/>
      <dgm:t>
        <a:bodyPr/>
        <a:lstStyle/>
        <a:p>
          <a:r>
            <a:rPr lang="en-US"/>
            <a:t>Falcon FT</a:t>
          </a:r>
        </a:p>
      </dgm:t>
    </dgm:pt>
    <dgm:pt modelId="{20656B4A-52BA-431E-BAEC-900FDB17C7DA}" type="parTrans" cxnId="{F0BA2460-E0FD-4041-BC12-263FCED4D21D}">
      <dgm:prSet/>
      <dgm:spPr/>
      <dgm:t>
        <a:bodyPr/>
        <a:lstStyle/>
        <a:p>
          <a:endParaRPr lang="en-US"/>
        </a:p>
      </dgm:t>
    </dgm:pt>
    <dgm:pt modelId="{55A30962-9E81-4CA6-8B23-96A671D024CE}" type="sibTrans" cxnId="{F0BA2460-E0FD-4041-BC12-263FCED4D21D}">
      <dgm:prSet/>
      <dgm:spPr/>
      <dgm:t>
        <a:bodyPr/>
        <a:lstStyle/>
        <a:p>
          <a:endParaRPr lang="en-US"/>
        </a:p>
      </dgm:t>
    </dgm:pt>
    <dgm:pt modelId="{824EA509-6BD4-48DD-A004-925FB2EE514A}">
      <dgm:prSet phldrT="[Text]"/>
      <dgm:spPr/>
      <dgm:t>
        <a:bodyPr/>
        <a:lstStyle/>
        <a:p>
          <a:r>
            <a:rPr lang="en-US"/>
            <a:t>Others</a:t>
          </a:r>
        </a:p>
      </dgm:t>
    </dgm:pt>
    <dgm:pt modelId="{3520E8FA-6F3F-49BA-94BB-189153DC27FF}" type="parTrans" cxnId="{74BAA612-A4FA-41AC-AE69-84407342315A}">
      <dgm:prSet/>
      <dgm:spPr/>
      <dgm:t>
        <a:bodyPr/>
        <a:lstStyle/>
        <a:p>
          <a:endParaRPr lang="en-US"/>
        </a:p>
      </dgm:t>
    </dgm:pt>
    <dgm:pt modelId="{C573C2AF-97C9-482C-9BF9-4C78EDE3C0B2}" type="sibTrans" cxnId="{74BAA612-A4FA-41AC-AE69-84407342315A}">
      <dgm:prSet/>
      <dgm:spPr/>
      <dgm:t>
        <a:bodyPr/>
        <a:lstStyle/>
        <a:p>
          <a:endParaRPr lang="en-US"/>
        </a:p>
      </dgm:t>
    </dgm:pt>
    <dgm:pt modelId="{1B42A59C-10B0-4506-B7B7-2F4F321E612A}">
      <dgm:prSet phldrT="[Text]"/>
      <dgm:spPr/>
      <dgm:t>
        <a:bodyPr/>
        <a:lstStyle/>
        <a:p>
          <a:r>
            <a:rPr lang="en-US"/>
            <a:t>HPC</a:t>
          </a:r>
        </a:p>
      </dgm:t>
    </dgm:pt>
    <dgm:pt modelId="{AAD781FD-30F0-4E33-9EFB-DC3F524B5217}" type="parTrans" cxnId="{BF2BCBA4-FBDB-4CE0-A3C6-B2417B76B4BB}">
      <dgm:prSet/>
      <dgm:spPr/>
      <dgm:t>
        <a:bodyPr/>
        <a:lstStyle/>
        <a:p>
          <a:endParaRPr lang="en-US"/>
        </a:p>
      </dgm:t>
    </dgm:pt>
    <dgm:pt modelId="{B92004BC-DA3A-4EBD-90CF-A34E2778866B}" type="sibTrans" cxnId="{BF2BCBA4-FBDB-4CE0-A3C6-B2417B76B4BB}">
      <dgm:prSet/>
      <dgm:spPr/>
      <dgm:t>
        <a:bodyPr/>
        <a:lstStyle/>
        <a:p>
          <a:endParaRPr lang="en-US"/>
        </a:p>
      </dgm:t>
    </dgm:pt>
    <dgm:pt modelId="{947E65DD-084D-423F-89AE-8A80583A6F77}">
      <dgm:prSet phldrT="[Text]"/>
      <dgm:spPr/>
      <dgm:t>
        <a:bodyPr/>
        <a:lstStyle/>
        <a:p>
          <a:r>
            <a:rPr lang="en-US"/>
            <a:t>GPT 3</a:t>
          </a:r>
        </a:p>
      </dgm:t>
    </dgm:pt>
    <dgm:pt modelId="{B4DE055A-F9C6-477B-B7BC-E507BB1809A1}" type="parTrans" cxnId="{AB1AA0B6-EA12-45B6-828A-9AA7955A70B4}">
      <dgm:prSet/>
      <dgm:spPr/>
      <dgm:t>
        <a:bodyPr/>
        <a:lstStyle/>
        <a:p>
          <a:endParaRPr lang="en-US"/>
        </a:p>
      </dgm:t>
    </dgm:pt>
    <dgm:pt modelId="{32655A19-0748-45C9-BEBE-15478D1B509B}" type="sibTrans" cxnId="{AB1AA0B6-EA12-45B6-828A-9AA7955A70B4}">
      <dgm:prSet/>
      <dgm:spPr/>
      <dgm:t>
        <a:bodyPr/>
        <a:lstStyle/>
        <a:p>
          <a:endParaRPr lang="en-US"/>
        </a:p>
      </dgm:t>
    </dgm:pt>
    <dgm:pt modelId="{412750E5-7391-45C6-ACE6-DE3749CBF7C7}" type="pres">
      <dgm:prSet presAssocID="{933845BD-86B2-483A-B654-5F8C3DC5FA12}" presName="diagram" presStyleCnt="0">
        <dgm:presLayoutVars>
          <dgm:dir/>
          <dgm:resizeHandles val="exact"/>
        </dgm:presLayoutVars>
      </dgm:prSet>
      <dgm:spPr/>
    </dgm:pt>
    <dgm:pt modelId="{869A2831-2FD1-47B6-A4E5-6716C7BC4E5D}" type="pres">
      <dgm:prSet presAssocID="{DD8FA8D5-E8A2-47A2-A831-6D51167C92FD}" presName="node" presStyleLbl="node1" presStyleIdx="0" presStyleCnt="5">
        <dgm:presLayoutVars>
          <dgm:bulletEnabled val="1"/>
        </dgm:presLayoutVars>
      </dgm:prSet>
      <dgm:spPr/>
    </dgm:pt>
    <dgm:pt modelId="{32918F53-C9B4-44DB-8FF3-4E448F17EDB6}" type="pres">
      <dgm:prSet presAssocID="{52AA0C93-B857-494E-B0FE-228636748CEF}" presName="sibTrans" presStyleLbl="sibTrans2D1" presStyleIdx="0" presStyleCnt="4"/>
      <dgm:spPr/>
    </dgm:pt>
    <dgm:pt modelId="{334AA5E1-64FA-4C92-BE85-EF2C585DFA4A}" type="pres">
      <dgm:prSet presAssocID="{52AA0C93-B857-494E-B0FE-228636748CEF}" presName="connectorText" presStyleLbl="sibTrans2D1" presStyleIdx="0" presStyleCnt="4"/>
      <dgm:spPr/>
    </dgm:pt>
    <dgm:pt modelId="{BD5AC032-BAC0-4795-8157-1A81EE76C9F8}" type="pres">
      <dgm:prSet presAssocID="{59FD070B-0D69-4429-BB43-9B0188FE38A3}" presName="node" presStyleLbl="node1" presStyleIdx="1" presStyleCnt="5">
        <dgm:presLayoutVars>
          <dgm:bulletEnabled val="1"/>
        </dgm:presLayoutVars>
      </dgm:prSet>
      <dgm:spPr/>
    </dgm:pt>
    <dgm:pt modelId="{BF5704AE-CD04-4CCA-BF23-BF1C2EA61AE1}" type="pres">
      <dgm:prSet presAssocID="{EE95DFEA-28E9-4C01-B147-4236B997C362}" presName="sibTrans" presStyleLbl="sibTrans2D1" presStyleIdx="1" presStyleCnt="4"/>
      <dgm:spPr/>
    </dgm:pt>
    <dgm:pt modelId="{07643631-EAA1-41BD-9E54-8A34299E017B}" type="pres">
      <dgm:prSet presAssocID="{EE95DFEA-28E9-4C01-B147-4236B997C362}" presName="connectorText" presStyleLbl="sibTrans2D1" presStyleIdx="1" presStyleCnt="4"/>
      <dgm:spPr/>
    </dgm:pt>
    <dgm:pt modelId="{94CFFA66-482D-47A8-B842-A46040B1CC11}" type="pres">
      <dgm:prSet presAssocID="{DD8E59E5-CC86-4BE1-8984-DCFB93B21BF9}" presName="node" presStyleLbl="node1" presStyleIdx="2" presStyleCnt="5">
        <dgm:presLayoutVars>
          <dgm:bulletEnabled val="1"/>
        </dgm:presLayoutVars>
      </dgm:prSet>
      <dgm:spPr/>
    </dgm:pt>
    <dgm:pt modelId="{713B176A-49ED-4968-A0C2-FD030F7F1621}" type="pres">
      <dgm:prSet presAssocID="{E9E1AB52-4CA4-458E-AB0F-59EFF2B3DC82}" presName="sibTrans" presStyleLbl="sibTrans2D1" presStyleIdx="2" presStyleCnt="4"/>
      <dgm:spPr/>
    </dgm:pt>
    <dgm:pt modelId="{8449D85F-8C7B-4B2C-8B55-A57141731D4E}" type="pres">
      <dgm:prSet presAssocID="{E9E1AB52-4CA4-458E-AB0F-59EFF2B3DC82}" presName="connectorText" presStyleLbl="sibTrans2D1" presStyleIdx="2" presStyleCnt="4"/>
      <dgm:spPr/>
    </dgm:pt>
    <dgm:pt modelId="{D64520B5-100A-48EF-ACD1-8B9673DEACD4}" type="pres">
      <dgm:prSet presAssocID="{4BB09115-FFC4-4D90-8EA9-12EE323E7112}" presName="node" presStyleLbl="node1" presStyleIdx="3" presStyleCnt="5">
        <dgm:presLayoutVars>
          <dgm:bulletEnabled val="1"/>
        </dgm:presLayoutVars>
      </dgm:prSet>
      <dgm:spPr/>
    </dgm:pt>
    <dgm:pt modelId="{286A4CB9-0839-4532-BB55-DD12B53CBD19}" type="pres">
      <dgm:prSet presAssocID="{A7889D01-6BE2-49BD-8E5C-F1302E449834}" presName="sibTrans" presStyleLbl="sibTrans2D1" presStyleIdx="3" presStyleCnt="4"/>
      <dgm:spPr/>
    </dgm:pt>
    <dgm:pt modelId="{DBF657CA-B80A-4858-8131-D37B27D41722}" type="pres">
      <dgm:prSet presAssocID="{A7889D01-6BE2-49BD-8E5C-F1302E449834}" presName="connectorText" presStyleLbl="sibTrans2D1" presStyleIdx="3" presStyleCnt="4"/>
      <dgm:spPr/>
    </dgm:pt>
    <dgm:pt modelId="{974EFE87-5862-4907-B70D-86D2FEEE5F9D}" type="pres">
      <dgm:prSet presAssocID="{8E8C5F5A-AAE1-42A5-A8F3-7EEDEB53A014}" presName="node" presStyleLbl="node1" presStyleIdx="4" presStyleCnt="5">
        <dgm:presLayoutVars>
          <dgm:bulletEnabled val="1"/>
        </dgm:presLayoutVars>
      </dgm:prSet>
      <dgm:spPr/>
    </dgm:pt>
  </dgm:ptLst>
  <dgm:cxnLst>
    <dgm:cxn modelId="{76D60804-D8FA-4FC4-882F-044357558E5F}" srcId="{DD8FA8D5-E8A2-47A2-A831-6D51167C92FD}" destId="{DC77F34B-E0B4-41CB-AAAB-B774EF29CF12}" srcOrd="1" destOrd="0" parTransId="{82166FCC-4A28-4FC4-B1FA-15BE5005ACDE}" sibTransId="{FC7D2ECA-93C2-4896-8715-8FD643DE9748}"/>
    <dgm:cxn modelId="{2491110C-362B-4E6E-BD1A-9EF719079BB5}" type="presOf" srcId="{E9E1AB52-4CA4-458E-AB0F-59EFF2B3DC82}" destId="{713B176A-49ED-4968-A0C2-FD030F7F1621}" srcOrd="0" destOrd="0" presId="urn:microsoft.com/office/officeart/2005/8/layout/process5"/>
    <dgm:cxn modelId="{730F670C-52D5-4633-9CE8-1093F6EC76DE}" srcId="{59FD070B-0D69-4429-BB43-9B0188FE38A3}" destId="{D2FC2D65-B736-4B26-A043-395D2F9B994F}" srcOrd="1" destOrd="0" parTransId="{A85CF21B-DF2F-4913-B2E5-97029581E427}" sibTransId="{7CA1F694-BB91-4A8C-A45D-BF273B9BFE1A}"/>
    <dgm:cxn modelId="{291D3D11-704D-4D68-AD80-E307CCA213DC}" srcId="{4BB09115-FFC4-4D90-8EA9-12EE323E7112}" destId="{FF124728-F1D9-4795-8201-F5E94DF3E494}" srcOrd="0" destOrd="0" parTransId="{7F775110-85F2-49EA-A6BB-21B59CB3CF3F}" sibTransId="{4EA9BABE-8512-46B6-827A-348493957F81}"/>
    <dgm:cxn modelId="{BF067012-142C-4639-9BAA-EC1ECFBB1C8C}" srcId="{933845BD-86B2-483A-B654-5F8C3DC5FA12}" destId="{4BB09115-FFC4-4D90-8EA9-12EE323E7112}" srcOrd="3" destOrd="0" parTransId="{5CD44CCD-6E72-4155-AD40-797B77244EC8}" sibTransId="{A7889D01-6BE2-49BD-8E5C-F1302E449834}"/>
    <dgm:cxn modelId="{74BAA612-A4FA-41AC-AE69-84407342315A}" srcId="{4BB09115-FFC4-4D90-8EA9-12EE323E7112}" destId="{824EA509-6BD4-48DD-A004-925FB2EE514A}" srcOrd="2" destOrd="0" parTransId="{3520E8FA-6F3F-49BA-94BB-189153DC27FF}" sibTransId="{C573C2AF-97C9-482C-9BF9-4C78EDE3C0B2}"/>
    <dgm:cxn modelId="{9DB29D1C-0568-4854-9FD5-4752DD71163A}" type="presOf" srcId="{FF124728-F1D9-4795-8201-F5E94DF3E494}" destId="{D64520B5-100A-48EF-ACD1-8B9673DEACD4}" srcOrd="0" destOrd="1" presId="urn:microsoft.com/office/officeart/2005/8/layout/process5"/>
    <dgm:cxn modelId="{8659C21F-3FDE-4664-8735-D40AAF636470}" type="presOf" srcId="{52AA0C93-B857-494E-B0FE-228636748CEF}" destId="{334AA5E1-64FA-4C92-BE85-EF2C585DFA4A}" srcOrd="1" destOrd="0" presId="urn:microsoft.com/office/officeart/2005/8/layout/process5"/>
    <dgm:cxn modelId="{9C51CE23-91F2-4DA8-AFB6-484EC4F88E35}" type="presOf" srcId="{947E65DD-084D-423F-89AE-8A80583A6F77}" destId="{94CFFA66-482D-47A8-B842-A46040B1CC11}" srcOrd="0" destOrd="1" presId="urn:microsoft.com/office/officeart/2005/8/layout/process5"/>
    <dgm:cxn modelId="{E82A1B29-7827-4DF9-88EF-FD2EF82B8210}" srcId="{933845BD-86B2-483A-B654-5F8C3DC5FA12}" destId="{DD8E59E5-CC86-4BE1-8984-DCFB93B21BF9}" srcOrd="2" destOrd="0" parTransId="{BFF77B43-32FD-4B3C-9D4C-F63046C46EE9}" sibTransId="{E9E1AB52-4CA4-458E-AB0F-59EFF2B3DC82}"/>
    <dgm:cxn modelId="{3B83E72C-064A-4E07-A111-59DB75479239}" type="presOf" srcId="{824EA509-6BD4-48DD-A004-925FB2EE514A}" destId="{D64520B5-100A-48EF-ACD1-8B9673DEACD4}" srcOrd="0" destOrd="3" presId="urn:microsoft.com/office/officeart/2005/8/layout/process5"/>
    <dgm:cxn modelId="{225D5F31-26AF-4AD1-AB92-F1877B249194}" type="presOf" srcId="{E9E1AB52-4CA4-458E-AB0F-59EFF2B3DC82}" destId="{8449D85F-8C7B-4B2C-8B55-A57141731D4E}" srcOrd="1" destOrd="0" presId="urn:microsoft.com/office/officeart/2005/8/layout/process5"/>
    <dgm:cxn modelId="{CFF9FD32-6C27-4145-A866-A2BADEC39817}" type="presOf" srcId="{9A544BAD-CB94-4183-81F9-46A211049146}" destId="{869A2831-2FD1-47B6-A4E5-6716C7BC4E5D}" srcOrd="0" destOrd="1" presId="urn:microsoft.com/office/officeart/2005/8/layout/process5"/>
    <dgm:cxn modelId="{0722D63D-1EAA-4957-9933-20842B48D747}" type="presOf" srcId="{DD8E59E5-CC86-4BE1-8984-DCFB93B21BF9}" destId="{94CFFA66-482D-47A8-B842-A46040B1CC11}" srcOrd="0" destOrd="0" presId="urn:microsoft.com/office/officeart/2005/8/layout/process5"/>
    <dgm:cxn modelId="{F0BA2460-E0FD-4041-BC12-263FCED4D21D}" srcId="{4BB09115-FFC4-4D90-8EA9-12EE323E7112}" destId="{7F71B5DB-C34A-4E2D-81F2-4A95A22E2547}" srcOrd="1" destOrd="0" parTransId="{20656B4A-52BA-431E-BAEC-900FDB17C7DA}" sibTransId="{55A30962-9E81-4CA6-8B23-96A671D024CE}"/>
    <dgm:cxn modelId="{F641BF41-2610-4CE3-93ED-EB544FFF33C7}" srcId="{59FD070B-0D69-4429-BB43-9B0188FE38A3}" destId="{4065ECAC-17AD-488B-BDE2-203EAB2AA3A8}" srcOrd="0" destOrd="0" parTransId="{75B7EC19-2C5F-4337-9864-03082E701720}" sibTransId="{92C64EFC-FD6C-4F81-B580-272B9E79E253}"/>
    <dgm:cxn modelId="{64AD2563-28E7-43BC-8E06-27A5CD8ADC3F}" type="presOf" srcId="{1B42A59C-10B0-4506-B7B7-2F4F321E612A}" destId="{974EFE87-5862-4907-B70D-86D2FEEE5F9D}" srcOrd="0" destOrd="1" presId="urn:microsoft.com/office/officeart/2005/8/layout/process5"/>
    <dgm:cxn modelId="{15156F43-2BA9-480D-8E7D-BF70DC174B90}" srcId="{933845BD-86B2-483A-B654-5F8C3DC5FA12}" destId="{DD8FA8D5-E8A2-47A2-A831-6D51167C92FD}" srcOrd="0" destOrd="0" parTransId="{D5683AF2-1B54-4F24-BD5F-FD5891E42A78}" sibTransId="{52AA0C93-B857-494E-B0FE-228636748CEF}"/>
    <dgm:cxn modelId="{707EB243-C71C-4600-8932-EEF62BEA879D}" type="presOf" srcId="{4BB09115-FFC4-4D90-8EA9-12EE323E7112}" destId="{D64520B5-100A-48EF-ACD1-8B9673DEACD4}" srcOrd="0" destOrd="0" presId="urn:microsoft.com/office/officeart/2005/8/layout/process5"/>
    <dgm:cxn modelId="{1809AD68-1085-4F84-AE34-6323A71D2C2D}" srcId="{DD8E59E5-CC86-4BE1-8984-DCFB93B21BF9}" destId="{D12B11E4-EC59-4F6E-9792-E5D4AE35C844}" srcOrd="2" destOrd="0" parTransId="{0DAB0E95-E416-4CC4-BB33-6373EAD1F801}" sibTransId="{88047057-147D-44B6-AA23-84E92FB01EE0}"/>
    <dgm:cxn modelId="{095C3B4C-95D6-447B-B00C-CBE3C5C12164}" type="presOf" srcId="{59FD070B-0D69-4429-BB43-9B0188FE38A3}" destId="{BD5AC032-BAC0-4795-8157-1A81EE76C9F8}" srcOrd="0" destOrd="0" presId="urn:microsoft.com/office/officeart/2005/8/layout/process5"/>
    <dgm:cxn modelId="{0A32BB4F-92C6-4CE7-A1A3-2CD36C6532FA}" type="presOf" srcId="{D12B11E4-EC59-4F6E-9792-E5D4AE35C844}" destId="{94CFFA66-482D-47A8-B842-A46040B1CC11}" srcOrd="0" destOrd="3" presId="urn:microsoft.com/office/officeart/2005/8/layout/process5"/>
    <dgm:cxn modelId="{8CEC7151-2376-44C4-AFCD-4402E9D0C79E}" type="presOf" srcId="{7F71B5DB-C34A-4E2D-81F2-4A95A22E2547}" destId="{D64520B5-100A-48EF-ACD1-8B9673DEACD4}" srcOrd="0" destOrd="2" presId="urn:microsoft.com/office/officeart/2005/8/layout/process5"/>
    <dgm:cxn modelId="{C6548952-5749-4614-9714-33780401613D}" type="presOf" srcId="{DC77F34B-E0B4-41CB-AAAB-B774EF29CF12}" destId="{869A2831-2FD1-47B6-A4E5-6716C7BC4E5D}" srcOrd="0" destOrd="2" presId="urn:microsoft.com/office/officeart/2005/8/layout/process5"/>
    <dgm:cxn modelId="{E3C70474-029C-49C1-BCED-9F3A569B0AA3}" type="presOf" srcId="{8E8C5F5A-AAE1-42A5-A8F3-7EEDEB53A014}" destId="{974EFE87-5862-4907-B70D-86D2FEEE5F9D}" srcOrd="0" destOrd="0" presId="urn:microsoft.com/office/officeart/2005/8/layout/process5"/>
    <dgm:cxn modelId="{08325758-98A5-4D23-8E73-514D348083E3}" type="presOf" srcId="{EE95DFEA-28E9-4C01-B147-4236B997C362}" destId="{07643631-EAA1-41BD-9E54-8A34299E017B}" srcOrd="1" destOrd="0" presId="urn:microsoft.com/office/officeart/2005/8/layout/process5"/>
    <dgm:cxn modelId="{22B0335A-A722-47C4-815C-59F27D1F6752}" srcId="{933845BD-86B2-483A-B654-5F8C3DC5FA12}" destId="{8E8C5F5A-AAE1-42A5-A8F3-7EEDEB53A014}" srcOrd="4" destOrd="0" parTransId="{6B2C3946-9E24-44FD-B4B8-3AD99171DB6D}" sibTransId="{E1F1169A-D642-4EDA-98F0-AC4350E4B2B2}"/>
    <dgm:cxn modelId="{06093F5A-A20D-4064-B36A-0A415B9BFBBB}" type="presOf" srcId="{52AA0C93-B857-494E-B0FE-228636748CEF}" destId="{32918F53-C9B4-44DB-8FF3-4E448F17EDB6}" srcOrd="0" destOrd="0" presId="urn:microsoft.com/office/officeart/2005/8/layout/process5"/>
    <dgm:cxn modelId="{949B6F9F-B340-4217-BB82-1C05AEB8B095}" type="presOf" srcId="{F7E5A184-9742-418C-9031-FEE7FAA29D56}" destId="{94CFFA66-482D-47A8-B842-A46040B1CC11}" srcOrd="0" destOrd="2" presId="urn:microsoft.com/office/officeart/2005/8/layout/process5"/>
    <dgm:cxn modelId="{BF2BCBA4-FBDB-4CE0-A3C6-B2417B76B4BB}" srcId="{8E8C5F5A-AAE1-42A5-A8F3-7EEDEB53A014}" destId="{1B42A59C-10B0-4506-B7B7-2F4F321E612A}" srcOrd="0" destOrd="0" parTransId="{AAD781FD-30F0-4E33-9EFB-DC3F524B5217}" sibTransId="{B92004BC-DA3A-4EBD-90CF-A34E2778866B}"/>
    <dgm:cxn modelId="{225E52AE-45A2-4D1E-930D-6AEDAC5C2AD7}" type="presOf" srcId="{DD8FA8D5-E8A2-47A2-A831-6D51167C92FD}" destId="{869A2831-2FD1-47B6-A4E5-6716C7BC4E5D}" srcOrd="0" destOrd="0" presId="urn:microsoft.com/office/officeart/2005/8/layout/process5"/>
    <dgm:cxn modelId="{AB1AA0B6-EA12-45B6-828A-9AA7955A70B4}" srcId="{DD8E59E5-CC86-4BE1-8984-DCFB93B21BF9}" destId="{947E65DD-084D-423F-89AE-8A80583A6F77}" srcOrd="0" destOrd="0" parTransId="{B4DE055A-F9C6-477B-B7BC-E507BB1809A1}" sibTransId="{32655A19-0748-45C9-BEBE-15478D1B509B}"/>
    <dgm:cxn modelId="{CE7EDCBA-CB5D-4848-8F22-669C03B14673}" srcId="{DD8FA8D5-E8A2-47A2-A831-6D51167C92FD}" destId="{9A544BAD-CB94-4183-81F9-46A211049146}" srcOrd="0" destOrd="0" parTransId="{AADB47B1-E7AC-4EC6-89B8-7D4258B58996}" sibTransId="{C4F7B49F-1917-4A28-A834-1F070FB36C90}"/>
    <dgm:cxn modelId="{CF39F3BE-E56C-4233-BF4E-6ED9D1D00110}" srcId="{933845BD-86B2-483A-B654-5F8C3DC5FA12}" destId="{59FD070B-0D69-4429-BB43-9B0188FE38A3}" srcOrd="1" destOrd="0" parTransId="{0477D057-943F-4ED9-80BB-D09750967C04}" sibTransId="{EE95DFEA-28E9-4C01-B147-4236B997C362}"/>
    <dgm:cxn modelId="{1F331DD0-B05E-4FC1-AE8C-D8BB4B884601}" type="presOf" srcId="{D2FC2D65-B736-4B26-A043-395D2F9B994F}" destId="{BD5AC032-BAC0-4795-8157-1A81EE76C9F8}" srcOrd="0" destOrd="2" presId="urn:microsoft.com/office/officeart/2005/8/layout/process5"/>
    <dgm:cxn modelId="{E2A5BDD2-AA37-46A3-9F40-C5C822DC0FD6}" srcId="{DD8E59E5-CC86-4BE1-8984-DCFB93B21BF9}" destId="{F7E5A184-9742-418C-9031-FEE7FAA29D56}" srcOrd="1" destOrd="0" parTransId="{07646CFF-111D-432D-B1B6-5D11CBE468E4}" sibTransId="{458D75E0-4400-45AF-837C-30D69FAB71DC}"/>
    <dgm:cxn modelId="{F7A2BED2-6126-4DC4-9FFD-009E8A84F42E}" type="presOf" srcId="{A7889D01-6BE2-49BD-8E5C-F1302E449834}" destId="{286A4CB9-0839-4532-BB55-DD12B53CBD19}" srcOrd="0" destOrd="0" presId="urn:microsoft.com/office/officeart/2005/8/layout/process5"/>
    <dgm:cxn modelId="{E4B420DF-98A3-4319-9833-B279EA696798}" type="presOf" srcId="{933845BD-86B2-483A-B654-5F8C3DC5FA12}" destId="{412750E5-7391-45C6-ACE6-DE3749CBF7C7}" srcOrd="0" destOrd="0" presId="urn:microsoft.com/office/officeart/2005/8/layout/process5"/>
    <dgm:cxn modelId="{CD17A0EA-64CB-49CD-AA3E-746CC3921B62}" type="presOf" srcId="{4065ECAC-17AD-488B-BDE2-203EAB2AA3A8}" destId="{BD5AC032-BAC0-4795-8157-1A81EE76C9F8}" srcOrd="0" destOrd="1" presId="urn:microsoft.com/office/officeart/2005/8/layout/process5"/>
    <dgm:cxn modelId="{E66E23EC-680B-46E2-8DD0-16FCA97F4E8A}" type="presOf" srcId="{EE95DFEA-28E9-4C01-B147-4236B997C362}" destId="{BF5704AE-CD04-4CCA-BF23-BF1C2EA61AE1}" srcOrd="0" destOrd="0" presId="urn:microsoft.com/office/officeart/2005/8/layout/process5"/>
    <dgm:cxn modelId="{E1A9C8F5-802E-4C64-88CD-C8B86225539C}" type="presOf" srcId="{A7889D01-6BE2-49BD-8E5C-F1302E449834}" destId="{DBF657CA-B80A-4858-8131-D37B27D41722}" srcOrd="1" destOrd="0" presId="urn:microsoft.com/office/officeart/2005/8/layout/process5"/>
    <dgm:cxn modelId="{97FBA365-CE91-44D5-BB50-7541B1B73D63}" type="presParOf" srcId="{412750E5-7391-45C6-ACE6-DE3749CBF7C7}" destId="{869A2831-2FD1-47B6-A4E5-6716C7BC4E5D}" srcOrd="0" destOrd="0" presId="urn:microsoft.com/office/officeart/2005/8/layout/process5"/>
    <dgm:cxn modelId="{FDE3A022-A6DB-44A2-BEFA-95784DA10BF5}" type="presParOf" srcId="{412750E5-7391-45C6-ACE6-DE3749CBF7C7}" destId="{32918F53-C9B4-44DB-8FF3-4E448F17EDB6}" srcOrd="1" destOrd="0" presId="urn:microsoft.com/office/officeart/2005/8/layout/process5"/>
    <dgm:cxn modelId="{26F841B1-ECFD-4EE9-B7EC-B0A53E4D013B}" type="presParOf" srcId="{32918F53-C9B4-44DB-8FF3-4E448F17EDB6}" destId="{334AA5E1-64FA-4C92-BE85-EF2C585DFA4A}" srcOrd="0" destOrd="0" presId="urn:microsoft.com/office/officeart/2005/8/layout/process5"/>
    <dgm:cxn modelId="{EB034C9C-2530-41D9-BC07-D9400D3254DD}" type="presParOf" srcId="{412750E5-7391-45C6-ACE6-DE3749CBF7C7}" destId="{BD5AC032-BAC0-4795-8157-1A81EE76C9F8}" srcOrd="2" destOrd="0" presId="urn:microsoft.com/office/officeart/2005/8/layout/process5"/>
    <dgm:cxn modelId="{5AE66C12-8BF4-4471-B493-AB370252EB7B}" type="presParOf" srcId="{412750E5-7391-45C6-ACE6-DE3749CBF7C7}" destId="{BF5704AE-CD04-4CCA-BF23-BF1C2EA61AE1}" srcOrd="3" destOrd="0" presId="urn:microsoft.com/office/officeart/2005/8/layout/process5"/>
    <dgm:cxn modelId="{1FFB8BE2-4AE4-4159-A20D-D83EAFA0C525}" type="presParOf" srcId="{BF5704AE-CD04-4CCA-BF23-BF1C2EA61AE1}" destId="{07643631-EAA1-41BD-9E54-8A34299E017B}" srcOrd="0" destOrd="0" presId="urn:microsoft.com/office/officeart/2005/8/layout/process5"/>
    <dgm:cxn modelId="{874D9F7C-5617-4DC0-8EB8-49E620921A0A}" type="presParOf" srcId="{412750E5-7391-45C6-ACE6-DE3749CBF7C7}" destId="{94CFFA66-482D-47A8-B842-A46040B1CC11}" srcOrd="4" destOrd="0" presId="urn:microsoft.com/office/officeart/2005/8/layout/process5"/>
    <dgm:cxn modelId="{BEA50073-28FE-4AB6-ABD1-EBC0A46F6024}" type="presParOf" srcId="{412750E5-7391-45C6-ACE6-DE3749CBF7C7}" destId="{713B176A-49ED-4968-A0C2-FD030F7F1621}" srcOrd="5" destOrd="0" presId="urn:microsoft.com/office/officeart/2005/8/layout/process5"/>
    <dgm:cxn modelId="{20D8FF91-514F-4084-ABBB-2C4495A044D2}" type="presParOf" srcId="{713B176A-49ED-4968-A0C2-FD030F7F1621}" destId="{8449D85F-8C7B-4B2C-8B55-A57141731D4E}" srcOrd="0" destOrd="0" presId="urn:microsoft.com/office/officeart/2005/8/layout/process5"/>
    <dgm:cxn modelId="{5FD1ADA0-3D97-4E1B-98EC-6BF5692054FB}" type="presParOf" srcId="{412750E5-7391-45C6-ACE6-DE3749CBF7C7}" destId="{D64520B5-100A-48EF-ACD1-8B9673DEACD4}" srcOrd="6" destOrd="0" presId="urn:microsoft.com/office/officeart/2005/8/layout/process5"/>
    <dgm:cxn modelId="{60A1E949-91EF-47C3-AEAD-57D24CDD552A}" type="presParOf" srcId="{412750E5-7391-45C6-ACE6-DE3749CBF7C7}" destId="{286A4CB9-0839-4532-BB55-DD12B53CBD19}" srcOrd="7" destOrd="0" presId="urn:microsoft.com/office/officeart/2005/8/layout/process5"/>
    <dgm:cxn modelId="{3DED2429-67DF-4D55-ACF5-8F0463106A6B}" type="presParOf" srcId="{286A4CB9-0839-4532-BB55-DD12B53CBD19}" destId="{DBF657CA-B80A-4858-8131-D37B27D41722}" srcOrd="0" destOrd="0" presId="urn:microsoft.com/office/officeart/2005/8/layout/process5"/>
    <dgm:cxn modelId="{E9278281-2E42-4D8C-9DC4-D565CB6198D1}" type="presParOf" srcId="{412750E5-7391-45C6-ACE6-DE3749CBF7C7}" destId="{974EFE87-5862-4907-B70D-86D2FEEE5F9D}" srcOrd="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9A2831-2FD1-47B6-A4E5-6716C7BC4E5D}">
      <dsp:nvSpPr>
        <dsp:cNvPr id="0" name=""/>
        <dsp:cNvSpPr/>
      </dsp:nvSpPr>
      <dsp:spPr>
        <a:xfrm>
          <a:off x="8045" y="785617"/>
          <a:ext cx="2404645" cy="1442787"/>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SaaS / App</a:t>
          </a:r>
        </a:p>
        <a:p>
          <a:pPr marL="114300" lvl="1" indent="-114300" algn="l" defTabSz="666750">
            <a:lnSpc>
              <a:spcPct val="90000"/>
            </a:lnSpc>
            <a:spcBef>
              <a:spcPct val="0"/>
            </a:spcBef>
            <a:spcAft>
              <a:spcPct val="15000"/>
            </a:spcAft>
            <a:buChar char="•"/>
          </a:pPr>
          <a:r>
            <a:rPr lang="en-US" sz="1500" kern="1200"/>
            <a:t>CoPilot</a:t>
          </a:r>
        </a:p>
        <a:p>
          <a:pPr marL="114300" lvl="1" indent="-114300" algn="l" defTabSz="666750">
            <a:lnSpc>
              <a:spcPct val="90000"/>
            </a:lnSpc>
            <a:spcBef>
              <a:spcPct val="0"/>
            </a:spcBef>
            <a:spcAft>
              <a:spcPct val="15000"/>
            </a:spcAft>
            <a:buChar char="•"/>
          </a:pPr>
          <a:r>
            <a:rPr lang="en-US" sz="1500" kern="1200"/>
            <a:t>App Layer</a:t>
          </a:r>
        </a:p>
      </dsp:txBody>
      <dsp:txXfrm>
        <a:off x="50303" y="827875"/>
        <a:ext cx="2320129" cy="1358271"/>
      </dsp:txXfrm>
    </dsp:sp>
    <dsp:sp modelId="{32918F53-C9B4-44DB-8FF3-4E448F17EDB6}">
      <dsp:nvSpPr>
        <dsp:cNvPr id="0" name=""/>
        <dsp:cNvSpPr/>
      </dsp:nvSpPr>
      <dsp:spPr>
        <a:xfrm>
          <a:off x="2624299" y="1208834"/>
          <a:ext cx="509784" cy="596351"/>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624299" y="1328104"/>
        <a:ext cx="356849" cy="357811"/>
      </dsp:txXfrm>
    </dsp:sp>
    <dsp:sp modelId="{BD5AC032-BAC0-4795-8157-1A81EE76C9F8}">
      <dsp:nvSpPr>
        <dsp:cNvPr id="0" name=""/>
        <dsp:cNvSpPr/>
      </dsp:nvSpPr>
      <dsp:spPr>
        <a:xfrm>
          <a:off x="3374548" y="785617"/>
          <a:ext cx="2404645" cy="1442787"/>
        </a:xfrm>
        <a:prstGeom prst="roundRect">
          <a:avLst>
            <a:gd name="adj" fmla="val 10000"/>
          </a:avLst>
        </a:prstGeom>
        <a:solidFill>
          <a:schemeClr val="accent2">
            <a:hueOff val="664612"/>
            <a:satOff val="-8621"/>
            <a:lumOff val="666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Prompt Engineering</a:t>
          </a:r>
        </a:p>
        <a:p>
          <a:pPr marL="114300" lvl="1" indent="-114300" algn="l" defTabSz="666750">
            <a:lnSpc>
              <a:spcPct val="90000"/>
            </a:lnSpc>
            <a:spcBef>
              <a:spcPct val="0"/>
            </a:spcBef>
            <a:spcAft>
              <a:spcPct val="15000"/>
            </a:spcAft>
            <a:buChar char="•"/>
          </a:pPr>
          <a:r>
            <a:rPr lang="en-US" sz="1500" kern="1200"/>
            <a:t>AOAI</a:t>
          </a:r>
        </a:p>
        <a:p>
          <a:pPr marL="114300" lvl="1" indent="-114300" algn="l" defTabSz="666750">
            <a:lnSpc>
              <a:spcPct val="90000"/>
            </a:lnSpc>
            <a:spcBef>
              <a:spcPct val="0"/>
            </a:spcBef>
            <a:spcAft>
              <a:spcPct val="15000"/>
            </a:spcAft>
            <a:buChar char="•"/>
          </a:pPr>
          <a:r>
            <a:rPr lang="en-US" sz="1500" kern="1200"/>
            <a:t>RAG</a:t>
          </a:r>
        </a:p>
      </dsp:txBody>
      <dsp:txXfrm>
        <a:off x="3416806" y="827875"/>
        <a:ext cx="2320129" cy="1358271"/>
      </dsp:txXfrm>
    </dsp:sp>
    <dsp:sp modelId="{BF5704AE-CD04-4CCA-BF23-BF1C2EA61AE1}">
      <dsp:nvSpPr>
        <dsp:cNvPr id="0" name=""/>
        <dsp:cNvSpPr/>
      </dsp:nvSpPr>
      <dsp:spPr>
        <a:xfrm>
          <a:off x="5990802" y="1208834"/>
          <a:ext cx="509784" cy="596351"/>
        </a:xfrm>
        <a:prstGeom prst="rightArrow">
          <a:avLst>
            <a:gd name="adj1" fmla="val 60000"/>
            <a:gd name="adj2" fmla="val 50000"/>
          </a:avLst>
        </a:prstGeom>
        <a:solidFill>
          <a:schemeClr val="accent2">
            <a:hueOff val="886149"/>
            <a:satOff val="-11494"/>
            <a:lumOff val="888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5990802" y="1328104"/>
        <a:ext cx="356849" cy="357811"/>
      </dsp:txXfrm>
    </dsp:sp>
    <dsp:sp modelId="{94CFFA66-482D-47A8-B842-A46040B1CC11}">
      <dsp:nvSpPr>
        <dsp:cNvPr id="0" name=""/>
        <dsp:cNvSpPr/>
      </dsp:nvSpPr>
      <dsp:spPr>
        <a:xfrm>
          <a:off x="6741051" y="785617"/>
          <a:ext cx="2404645" cy="1442787"/>
        </a:xfrm>
        <a:prstGeom prst="roundRect">
          <a:avLst>
            <a:gd name="adj" fmla="val 10000"/>
          </a:avLst>
        </a:prstGeom>
        <a:solidFill>
          <a:schemeClr val="accent2">
            <a:hueOff val="1329223"/>
            <a:satOff val="-17241"/>
            <a:lumOff val="133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AOAI Model FT</a:t>
          </a:r>
        </a:p>
        <a:p>
          <a:pPr marL="114300" lvl="1" indent="-114300" algn="l" defTabSz="666750">
            <a:lnSpc>
              <a:spcPct val="90000"/>
            </a:lnSpc>
            <a:spcBef>
              <a:spcPct val="0"/>
            </a:spcBef>
            <a:spcAft>
              <a:spcPct val="15000"/>
            </a:spcAft>
            <a:buChar char="•"/>
          </a:pPr>
          <a:r>
            <a:rPr lang="en-US" sz="1500" kern="1200"/>
            <a:t>GPT 3</a:t>
          </a:r>
        </a:p>
        <a:p>
          <a:pPr marL="114300" lvl="1" indent="-114300" algn="l" defTabSz="666750">
            <a:lnSpc>
              <a:spcPct val="90000"/>
            </a:lnSpc>
            <a:spcBef>
              <a:spcPct val="0"/>
            </a:spcBef>
            <a:spcAft>
              <a:spcPct val="15000"/>
            </a:spcAft>
            <a:buChar char="•"/>
          </a:pPr>
          <a:r>
            <a:rPr lang="en-US" sz="1500" kern="1200"/>
            <a:t>GPT 3.5 Turbo</a:t>
          </a:r>
        </a:p>
        <a:p>
          <a:pPr marL="114300" lvl="1" indent="-114300" algn="l" defTabSz="666750">
            <a:lnSpc>
              <a:spcPct val="90000"/>
            </a:lnSpc>
            <a:spcBef>
              <a:spcPct val="0"/>
            </a:spcBef>
            <a:spcAft>
              <a:spcPct val="15000"/>
            </a:spcAft>
            <a:buChar char="•"/>
          </a:pPr>
          <a:r>
            <a:rPr lang="en-US" sz="1500" kern="1200"/>
            <a:t>GPT4</a:t>
          </a:r>
        </a:p>
      </dsp:txBody>
      <dsp:txXfrm>
        <a:off x="6783309" y="827875"/>
        <a:ext cx="2320129" cy="1358271"/>
      </dsp:txXfrm>
    </dsp:sp>
    <dsp:sp modelId="{713B176A-49ED-4968-A0C2-FD030F7F1621}">
      <dsp:nvSpPr>
        <dsp:cNvPr id="0" name=""/>
        <dsp:cNvSpPr/>
      </dsp:nvSpPr>
      <dsp:spPr>
        <a:xfrm rot="5400000">
          <a:off x="7688481" y="2396729"/>
          <a:ext cx="509784" cy="596351"/>
        </a:xfrm>
        <a:prstGeom prst="rightArrow">
          <a:avLst>
            <a:gd name="adj1" fmla="val 60000"/>
            <a:gd name="adj2" fmla="val 50000"/>
          </a:avLst>
        </a:prstGeom>
        <a:solidFill>
          <a:schemeClr val="accent2">
            <a:hueOff val="1772297"/>
            <a:satOff val="-22988"/>
            <a:lumOff val="1777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5400000">
        <a:off x="7764468" y="2440013"/>
        <a:ext cx="357811" cy="356849"/>
      </dsp:txXfrm>
    </dsp:sp>
    <dsp:sp modelId="{D64520B5-100A-48EF-ACD1-8B9673DEACD4}">
      <dsp:nvSpPr>
        <dsp:cNvPr id="0" name=""/>
        <dsp:cNvSpPr/>
      </dsp:nvSpPr>
      <dsp:spPr>
        <a:xfrm>
          <a:off x="6741051" y="3190262"/>
          <a:ext cx="2404645" cy="1442787"/>
        </a:xfrm>
        <a:prstGeom prst="roundRect">
          <a:avLst>
            <a:gd name="adj" fmla="val 10000"/>
          </a:avLst>
        </a:prstGeom>
        <a:solidFill>
          <a:schemeClr val="accent2">
            <a:hueOff val="1993835"/>
            <a:satOff val="-25862"/>
            <a:lumOff val="200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OSS Model FT</a:t>
          </a:r>
        </a:p>
        <a:p>
          <a:pPr marL="114300" lvl="1" indent="-114300" algn="l" defTabSz="666750">
            <a:lnSpc>
              <a:spcPct val="90000"/>
            </a:lnSpc>
            <a:spcBef>
              <a:spcPct val="0"/>
            </a:spcBef>
            <a:spcAft>
              <a:spcPct val="15000"/>
            </a:spcAft>
            <a:buChar char="•"/>
          </a:pPr>
          <a:r>
            <a:rPr lang="en-US" sz="1500" kern="1200"/>
            <a:t>Llama 2 FT</a:t>
          </a:r>
        </a:p>
        <a:p>
          <a:pPr marL="114300" lvl="1" indent="-114300" algn="l" defTabSz="666750">
            <a:lnSpc>
              <a:spcPct val="90000"/>
            </a:lnSpc>
            <a:spcBef>
              <a:spcPct val="0"/>
            </a:spcBef>
            <a:spcAft>
              <a:spcPct val="15000"/>
            </a:spcAft>
            <a:buChar char="•"/>
          </a:pPr>
          <a:r>
            <a:rPr lang="en-US" sz="1500" kern="1200"/>
            <a:t>Falcon FT</a:t>
          </a:r>
        </a:p>
        <a:p>
          <a:pPr marL="114300" lvl="1" indent="-114300" algn="l" defTabSz="666750">
            <a:lnSpc>
              <a:spcPct val="90000"/>
            </a:lnSpc>
            <a:spcBef>
              <a:spcPct val="0"/>
            </a:spcBef>
            <a:spcAft>
              <a:spcPct val="15000"/>
            </a:spcAft>
            <a:buChar char="•"/>
          </a:pPr>
          <a:r>
            <a:rPr lang="en-US" sz="1500" kern="1200"/>
            <a:t>Others</a:t>
          </a:r>
        </a:p>
      </dsp:txBody>
      <dsp:txXfrm>
        <a:off x="6783309" y="3232520"/>
        <a:ext cx="2320129" cy="1358271"/>
      </dsp:txXfrm>
    </dsp:sp>
    <dsp:sp modelId="{286A4CB9-0839-4532-BB55-DD12B53CBD19}">
      <dsp:nvSpPr>
        <dsp:cNvPr id="0" name=""/>
        <dsp:cNvSpPr/>
      </dsp:nvSpPr>
      <dsp:spPr>
        <a:xfrm rot="10800000">
          <a:off x="6019658" y="3613480"/>
          <a:ext cx="509784" cy="596351"/>
        </a:xfrm>
        <a:prstGeom prst="rightArrow">
          <a:avLst>
            <a:gd name="adj1" fmla="val 60000"/>
            <a:gd name="adj2" fmla="val 50000"/>
          </a:avLst>
        </a:prstGeom>
        <a:solidFill>
          <a:schemeClr val="accent2">
            <a:hueOff val="2658446"/>
            <a:satOff val="-34482"/>
            <a:lumOff val="266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rot="10800000">
        <a:off x="6172593" y="3732750"/>
        <a:ext cx="356849" cy="357811"/>
      </dsp:txXfrm>
    </dsp:sp>
    <dsp:sp modelId="{974EFE87-5862-4907-B70D-86D2FEEE5F9D}">
      <dsp:nvSpPr>
        <dsp:cNvPr id="0" name=""/>
        <dsp:cNvSpPr/>
      </dsp:nvSpPr>
      <dsp:spPr>
        <a:xfrm>
          <a:off x="3374548" y="3190262"/>
          <a:ext cx="2404645" cy="1442787"/>
        </a:xfrm>
        <a:prstGeom prst="roundRect">
          <a:avLst>
            <a:gd name="adj" fmla="val 10000"/>
          </a:avLst>
        </a:prstGeom>
        <a:solidFill>
          <a:schemeClr val="accent2">
            <a:hueOff val="2658446"/>
            <a:satOff val="-34482"/>
            <a:lumOff val="2666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New Foundational Model</a:t>
          </a:r>
        </a:p>
        <a:p>
          <a:pPr marL="114300" lvl="1" indent="-114300" algn="l" defTabSz="666750">
            <a:lnSpc>
              <a:spcPct val="90000"/>
            </a:lnSpc>
            <a:spcBef>
              <a:spcPct val="0"/>
            </a:spcBef>
            <a:spcAft>
              <a:spcPct val="15000"/>
            </a:spcAft>
            <a:buChar char="•"/>
          </a:pPr>
          <a:r>
            <a:rPr lang="en-US" sz="1500" kern="1200"/>
            <a:t>HPC</a:t>
          </a:r>
        </a:p>
      </dsp:txBody>
      <dsp:txXfrm>
        <a:off x="3416806" y="3232520"/>
        <a:ext cx="2320129" cy="135827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EA5837-9175-6DF6-4B87-58A3D0EEC5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25EB55-1263-1A41-9294-87435F97D0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A63D44-E838-9E4D-925D-14C87F84DCF7}" type="datetimeFigureOut">
              <a:rPr lang="en-US" smtClean="0"/>
              <a:t>12/19/2023</a:t>
            </a:fld>
            <a:endParaRPr lang="en-US"/>
          </a:p>
        </p:txBody>
      </p:sp>
      <p:sp>
        <p:nvSpPr>
          <p:cNvPr id="4" name="Footer Placeholder 3">
            <a:extLst>
              <a:ext uri="{FF2B5EF4-FFF2-40B4-BE49-F238E27FC236}">
                <a16:creationId xmlns:a16="http://schemas.microsoft.com/office/drawing/2014/main" id="{AF18F16C-30DA-4881-F25C-8FD69D40D3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078325-03DF-EFBD-65BA-721720E285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14592E-9335-5544-83E8-7254F2750FE4}" type="slidenum">
              <a:rPr lang="en-US" smtClean="0"/>
              <a:t>‹#›</a:t>
            </a:fld>
            <a:endParaRPr lang="en-US"/>
          </a:p>
        </p:txBody>
      </p:sp>
    </p:spTree>
    <p:extLst>
      <p:ext uri="{BB962C8B-B14F-4D97-AF65-F5344CB8AC3E}">
        <p14:creationId xmlns:p14="http://schemas.microsoft.com/office/powerpoint/2010/main" val="35155872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6B9DD-A322-43E7-9E81-DA4752E00BFF}" type="datetimeFigureOut">
              <a:rPr lang="en-US" smtClean="0"/>
              <a:t>12/19/2023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9AD25-75D8-481E-B5D4-BAECA21D5B81}" type="slidenum">
              <a:rPr lang="en-US" smtClean="0"/>
              <a:t>‹#›</a:t>
            </a:fld>
            <a:endParaRPr lang="en-US"/>
          </a:p>
        </p:txBody>
      </p:sp>
    </p:spTree>
    <p:extLst>
      <p:ext uri="{BB962C8B-B14F-4D97-AF65-F5344CB8AC3E}">
        <p14:creationId xmlns:p14="http://schemas.microsoft.com/office/powerpoint/2010/main" val="37956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Calibri" panose="020F0502020204030204" pitchFamily="34" charset="0"/>
              </a:rPr>
              <a:t>Content as of end of Nov 2023</a:t>
            </a:r>
            <a:r>
              <a:rPr lang="en-US" b="0" i="0">
                <a:solidFill>
                  <a:srgbClr val="000000"/>
                </a:solidFill>
                <a:effectLst/>
                <a:latin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1</a:t>
            </a:fld>
            <a:endParaRPr lang="en-US"/>
          </a:p>
        </p:txBody>
      </p:sp>
    </p:spTree>
    <p:extLst>
      <p:ext uri="{BB962C8B-B14F-4D97-AF65-F5344CB8AC3E}">
        <p14:creationId xmlns:p14="http://schemas.microsoft.com/office/powerpoint/2010/main" val="1668317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82F4B1A-088E-4015-B73C-9044AFCCB8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847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CD32B4-7E6C-47D6-8AF8-7032EF5A7E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86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320FB8-C7E5-4D6B-872D-A276A4F16CAA}" type="slidenum">
              <a:rPr lang="en-US" smtClean="0"/>
              <a:t>38</a:t>
            </a:fld>
            <a:endParaRPr lang="en-US"/>
          </a:p>
        </p:txBody>
      </p:sp>
    </p:spTree>
    <p:extLst>
      <p:ext uri="{BB962C8B-B14F-4D97-AF65-F5344CB8AC3E}">
        <p14:creationId xmlns:p14="http://schemas.microsoft.com/office/powerpoint/2010/main" val="64620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320FB8-C7E5-4D6B-872D-A276A4F16CAA}" type="slidenum">
              <a:rPr lang="en-US" smtClean="0"/>
              <a:t>39</a:t>
            </a:fld>
            <a:endParaRPr lang="en-US"/>
          </a:p>
        </p:txBody>
      </p:sp>
    </p:spTree>
    <p:extLst>
      <p:ext uri="{BB962C8B-B14F-4D97-AF65-F5344CB8AC3E}">
        <p14:creationId xmlns:p14="http://schemas.microsoft.com/office/powerpoint/2010/main" val="428693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320FB8-C7E5-4D6B-872D-A276A4F16CAA}" type="slidenum">
              <a:rPr lang="en-US" smtClean="0"/>
              <a:t>40</a:t>
            </a:fld>
            <a:endParaRPr lang="en-US"/>
          </a:p>
        </p:txBody>
      </p:sp>
    </p:spTree>
    <p:extLst>
      <p:ext uri="{BB962C8B-B14F-4D97-AF65-F5344CB8AC3E}">
        <p14:creationId xmlns:p14="http://schemas.microsoft.com/office/powerpoint/2010/main" val="3750680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8145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980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682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05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723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B6277D-636A-4A51-A877-CE29B07361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088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607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617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320FB8-C7E5-4D6B-872D-A276A4F16CAA}" type="slidenum">
              <a:rPr lang="en-US" smtClean="0"/>
              <a:t>50</a:t>
            </a:fld>
            <a:endParaRPr lang="en-US"/>
          </a:p>
        </p:txBody>
      </p:sp>
    </p:spTree>
    <p:extLst>
      <p:ext uri="{BB962C8B-B14F-4D97-AF65-F5344CB8AC3E}">
        <p14:creationId xmlns:p14="http://schemas.microsoft.com/office/powerpoint/2010/main" val="2919960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320FB8-C7E5-4D6B-872D-A276A4F16CAA}" type="slidenum">
              <a:rPr lang="en-US" smtClean="0"/>
              <a:t>52</a:t>
            </a:fld>
            <a:endParaRPr lang="en-US"/>
          </a:p>
        </p:txBody>
      </p:sp>
    </p:spTree>
    <p:extLst>
      <p:ext uri="{BB962C8B-B14F-4D97-AF65-F5344CB8AC3E}">
        <p14:creationId xmlns:p14="http://schemas.microsoft.com/office/powerpoint/2010/main" val="3512955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F7320FB8-C7E5-4D6B-872D-A276A4F16CAA}" type="slidenum">
              <a:rPr lang="en-US" smtClean="0"/>
              <a:t>53</a:t>
            </a:fld>
            <a:endParaRPr lang="en-US"/>
          </a:p>
        </p:txBody>
      </p:sp>
    </p:spTree>
    <p:extLst>
      <p:ext uri="{BB962C8B-B14F-4D97-AF65-F5344CB8AC3E}">
        <p14:creationId xmlns:p14="http://schemas.microsoft.com/office/powerpoint/2010/main" val="1029676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5298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843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a:solidFill>
                <a:srgbClr val="323130"/>
              </a:solidFill>
              <a:effectLst/>
              <a:latin typeface="Segoe UI" panose="020B0502040204020203" pitchFamily="34" charset="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518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856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881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34A7-4016-46C5-937D-5B9C50C04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731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154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323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600"/>
          </a:p>
        </p:txBody>
      </p:sp>
      <p:sp>
        <p:nvSpPr>
          <p:cNvPr id="4" name="Header Placeholder 3"/>
          <p:cNvSpPr>
            <a:spLocks noGrp="1"/>
          </p:cNvSpPr>
          <p:nvPr>
            <p:ph type="hdr" sz="quarter" idx="10"/>
          </p:nvPr>
        </p:nvSpPr>
        <p:spPr/>
        <p:txBody>
          <a:bodyPr/>
          <a:lstStyle/>
          <a:p>
            <a:pPr marL="0" marR="0" lvl="0" indent="0" algn="l" defTabSz="201014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19699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12/19/2023 2:08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01014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201014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7680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52741CD-43F9-4B69-9BC3-C3B4CCD3B9B2}" type="slidenum">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CA"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6184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032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603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82F4B1A-088E-4015-B73C-9044AFCCB8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0671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82F4B1A-088E-4015-B73C-9044AFCCB8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067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240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1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82F4B1A-088E-4015-B73C-9044AFCCB88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2021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3.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0357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460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207083801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a:alphaModFix amt="66000"/>
            <a:extLst>
              <a:ext uri="{28A0092B-C50C-407E-A947-70E740481C1C}">
                <a14:useLocalDpi xmlns:a14="http://schemas.microsoft.com/office/drawing/2010/main" val="0"/>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2744245268"/>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95375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8678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160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22430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428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2067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7999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777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814959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17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7515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914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1990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9645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785594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8795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85771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93960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4536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241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018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84479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265298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25408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99227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54727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36835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56920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9697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4124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3255283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80737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989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5727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8962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28808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8823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5793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507432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26711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31439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0134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97113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98420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7605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12800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7058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628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79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8496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4781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2993202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81632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9801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4288064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445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693516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8716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6760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424451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9510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917215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788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152541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371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584842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778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739400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2519156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34750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7770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91158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6810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5125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4423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0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7653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90245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8252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75612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0249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501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0133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07467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560809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3888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139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34889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1926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27895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944709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21574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40338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97256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64139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02601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48716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01452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7845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059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88308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253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4175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447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5490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49223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72729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388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7751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770219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6496418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36010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643212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28547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9996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31112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12175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876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8752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628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35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0395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11366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09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1679025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27566637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3591537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166537100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a:t>
            </a:r>
            <a:endParaRPr lang="en-US" dirty="0"/>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3" y="754290"/>
            <a:ext cx="6148801" cy="5558101"/>
          </a:xfrm>
          <a:prstGeom prst="rect">
            <a:avLst/>
          </a:prstGeom>
        </p:spPr>
        <p:txBody>
          <a:bodyPr anchor="ctr"/>
          <a:lstStyle>
            <a:lvl1pPr marL="0" indent="0" algn="l">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5041696" y="67812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178915917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300841344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28151534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35138768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685" r="-1907" b="-14197"/>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367442935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a:alphaModFix amt="45000"/>
            <a:extLst>
              <a:ext uri="{28A0092B-C50C-407E-A947-70E740481C1C}">
                <a14:useLocalDpi xmlns:a14="http://schemas.microsoft.com/office/drawing/2010/main" val="0"/>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5291876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1313843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a:alphaModFix amt="66000"/>
            <a:extLst>
              <a:ext uri="{28A0092B-C50C-407E-A947-70E740481C1C}">
                <a14:useLocalDpi xmlns:a14="http://schemas.microsoft.com/office/drawing/2010/main" val="0"/>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3141659587"/>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a:alphaModFix amt="46000"/>
            <a:extLst>
              <a:ext uri="{28A0092B-C50C-407E-A947-70E740481C1C}">
                <a14:useLocalDpi xmlns:a14="http://schemas.microsoft.com/office/drawing/2010/main" val="0"/>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5015201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a:alphaModFix amt="46000"/>
            <a:extLst>
              <a:ext uri="{28A0092B-C50C-407E-A947-70E740481C1C}">
                <a14:useLocalDpi xmlns:a14="http://schemas.microsoft.com/office/drawing/2010/main" val="0"/>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70717149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a:alphaModFix amt="51000"/>
            <a:extLst>
              <a:ext uri="{28A0092B-C50C-407E-A947-70E740481C1C}">
                <a14:useLocalDpi xmlns:a14="http://schemas.microsoft.com/office/drawing/2010/main" val="0"/>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08345210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135077146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9893059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32210268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a:alphaModFix amt="40000"/>
            <a:extLst>
              <a:ext uri="{28A0092B-C50C-407E-A947-70E740481C1C}">
                <a14:useLocalDpi xmlns:a14="http://schemas.microsoft.com/office/drawing/2010/main" val="0"/>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3439021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214009118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8220155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image" Target="../media/image35.png"/><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slideLayout" Target="../slideLayouts/slideLayout127.xml"/><Relationship Id="rId39" Type="http://schemas.openxmlformats.org/officeDocument/2006/relationships/slideLayout" Target="../slideLayouts/slideLayout140.xml"/><Relationship Id="rId21" Type="http://schemas.openxmlformats.org/officeDocument/2006/relationships/slideLayout" Target="../slideLayouts/slideLayout122.xml"/><Relationship Id="rId34" Type="http://schemas.openxmlformats.org/officeDocument/2006/relationships/slideLayout" Target="../slideLayouts/slideLayout135.xml"/><Relationship Id="rId42" Type="http://schemas.openxmlformats.org/officeDocument/2006/relationships/slideLayout" Target="../slideLayouts/slideLayout143.xml"/><Relationship Id="rId47" Type="http://schemas.openxmlformats.org/officeDocument/2006/relationships/slideLayout" Target="../slideLayouts/slideLayout148.xml"/><Relationship Id="rId50" Type="http://schemas.openxmlformats.org/officeDocument/2006/relationships/image" Target="../media/image48.png"/><Relationship Id="rId7" Type="http://schemas.openxmlformats.org/officeDocument/2006/relationships/slideLayout" Target="../slideLayouts/slideLayout10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9" Type="http://schemas.openxmlformats.org/officeDocument/2006/relationships/slideLayout" Target="../slideLayouts/slideLayout130.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32" Type="http://schemas.openxmlformats.org/officeDocument/2006/relationships/slideLayout" Target="../slideLayouts/slideLayout133.xml"/><Relationship Id="rId37" Type="http://schemas.openxmlformats.org/officeDocument/2006/relationships/slideLayout" Target="../slideLayouts/slideLayout138.xml"/><Relationship Id="rId40" Type="http://schemas.openxmlformats.org/officeDocument/2006/relationships/slideLayout" Target="../slideLayouts/slideLayout141.xml"/><Relationship Id="rId45" Type="http://schemas.openxmlformats.org/officeDocument/2006/relationships/slideLayout" Target="../slideLayouts/slideLayout146.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slideLayout" Target="../slideLayouts/slideLayout129.xml"/><Relationship Id="rId36" Type="http://schemas.openxmlformats.org/officeDocument/2006/relationships/slideLayout" Target="../slideLayouts/slideLayout137.xml"/><Relationship Id="rId49" Type="http://schemas.openxmlformats.org/officeDocument/2006/relationships/theme" Target="../theme/theme3.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31" Type="http://schemas.openxmlformats.org/officeDocument/2006/relationships/slideLayout" Target="../slideLayouts/slideLayout132.xml"/><Relationship Id="rId44" Type="http://schemas.openxmlformats.org/officeDocument/2006/relationships/slideLayout" Target="../slideLayouts/slideLayout145.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slideLayout" Target="../slideLayouts/slideLayout128.xml"/><Relationship Id="rId30" Type="http://schemas.openxmlformats.org/officeDocument/2006/relationships/slideLayout" Target="../slideLayouts/slideLayout131.xml"/><Relationship Id="rId35" Type="http://schemas.openxmlformats.org/officeDocument/2006/relationships/slideLayout" Target="../slideLayouts/slideLayout136.xml"/><Relationship Id="rId43" Type="http://schemas.openxmlformats.org/officeDocument/2006/relationships/slideLayout" Target="../slideLayouts/slideLayout144.xml"/><Relationship Id="rId48" Type="http://schemas.openxmlformats.org/officeDocument/2006/relationships/slideLayout" Target="../slideLayouts/slideLayout149.xml"/><Relationship Id="rId8" Type="http://schemas.openxmlformats.org/officeDocument/2006/relationships/slideLayout" Target="../slideLayouts/slideLayout109.xml"/><Relationship Id="rId51" Type="http://schemas.openxmlformats.org/officeDocument/2006/relationships/image" Target="../media/image49.svg"/><Relationship Id="rId3" Type="http://schemas.openxmlformats.org/officeDocument/2006/relationships/slideLayout" Target="../slideLayouts/slideLayout104.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slideLayout" Target="../slideLayouts/slideLayout126.xml"/><Relationship Id="rId33" Type="http://schemas.openxmlformats.org/officeDocument/2006/relationships/slideLayout" Target="../slideLayouts/slideLayout134.xml"/><Relationship Id="rId38" Type="http://schemas.openxmlformats.org/officeDocument/2006/relationships/slideLayout" Target="../slideLayouts/slideLayout139.xml"/><Relationship Id="rId46" Type="http://schemas.openxmlformats.org/officeDocument/2006/relationships/slideLayout" Target="../slideLayouts/slideLayout147.xml"/><Relationship Id="rId20" Type="http://schemas.openxmlformats.org/officeDocument/2006/relationships/slideLayout" Target="../slideLayouts/slideLayout121.xml"/><Relationship Id="rId41" Type="http://schemas.openxmlformats.org/officeDocument/2006/relationships/slideLayout" Target="../slideLayouts/slideLayout142.xml"/><Relationship Id="rId1" Type="http://schemas.openxmlformats.org/officeDocument/2006/relationships/slideLayout" Target="../slideLayouts/slideLayout102.xml"/><Relationship Id="rId6"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400438426"/>
      </p:ext>
    </p:extLst>
  </p:cSld>
  <p:clrMap bg1="dk1" tx1="lt1" bg2="dk2" tx2="lt2" accent1="accent1" accent2="accent2" accent3="accent3" accent4="accent4" accent5="accent5" accent6="accent6" hlink="hlink" folHlink="folHlink"/>
  <p:sldLayoutIdLst>
    <p:sldLayoutId id="2147486041" r:id="rId1"/>
    <p:sldLayoutId id="2147486042" r:id="rId2"/>
    <p:sldLayoutId id="2147486043" r:id="rId3"/>
    <p:sldLayoutId id="2147486044" r:id="rId4"/>
    <p:sldLayoutId id="2147486045" r:id="rId5"/>
    <p:sldLayoutId id="2147486046" r:id="rId6"/>
    <p:sldLayoutId id="2147486047" r:id="rId7"/>
    <p:sldLayoutId id="2147486048" r:id="rId8"/>
    <p:sldLayoutId id="2147486049" r:id="rId9"/>
    <p:sldLayoutId id="2147486050" r:id="rId10"/>
    <p:sldLayoutId id="2147486051" r:id="rId11"/>
    <p:sldLayoutId id="2147486052" r:id="rId12"/>
    <p:sldLayoutId id="2147486053" r:id="rId13"/>
    <p:sldLayoutId id="2147486054" r:id="rId14"/>
    <p:sldLayoutId id="2147486055" r:id="rId15"/>
    <p:sldLayoutId id="2147486056" r:id="rId16"/>
    <p:sldLayoutId id="2147486057" r:id="rId17"/>
    <p:sldLayoutId id="2147486058" r:id="rId18"/>
    <p:sldLayoutId id="2147486059" r:id="rId19"/>
    <p:sldLayoutId id="2147486060" r:id="rId20"/>
    <p:sldLayoutId id="2147486061" r:id="rId21"/>
    <p:sldLayoutId id="2147486062" r:id="rId22"/>
    <p:sldLayoutId id="2147486063" r:id="rId23"/>
    <p:sldLayoutId id="2147486064" r:id="rId24"/>
    <p:sldLayoutId id="2147486065" r:id="rId25"/>
    <p:sldLayoutId id="2147486066" r:id="rId26"/>
    <p:sldLayoutId id="2147486067" r:id="rId27"/>
    <p:sldLayoutId id="2147486068" r:id="rId28"/>
    <p:sldLayoutId id="2147486069" r:id="rId29"/>
    <p:sldLayoutId id="2147486070" r:id="rId30"/>
    <p:sldLayoutId id="2147486071" r:id="rId31"/>
    <p:sldLayoutId id="2147486072" r:id="rId32"/>
    <p:sldLayoutId id="2147486073" r:id="rId33"/>
    <p:sldLayoutId id="2147486074" r:id="rId34"/>
    <p:sldLayoutId id="2147486075" r:id="rId35"/>
    <p:sldLayoutId id="2147486076" r:id="rId36"/>
    <p:sldLayoutId id="2147486077" r:id="rId37"/>
    <p:sldLayoutId id="2147486078" r:id="rId38"/>
    <p:sldLayoutId id="2147486079" r:id="rId39"/>
    <p:sldLayoutId id="2147486080" r:id="rId40"/>
    <p:sldLayoutId id="2147486081" r:id="rId41"/>
    <p:sldLayoutId id="2147486082" r:id="rId42"/>
    <p:sldLayoutId id="2147486083" r:id="rId43"/>
    <p:sldLayoutId id="2147486084" r:id="rId44"/>
    <p:sldLayoutId id="2147486085" r:id="rId45"/>
    <p:sldLayoutId id="2147486086" r:id="rId46"/>
    <p:sldLayoutId id="2147486087" r:id="rId47"/>
    <p:sldLayoutId id="2147486088" r:id="rId48"/>
    <p:sldLayoutId id="2147486089" r:id="rId49"/>
    <p:sldLayoutId id="2147486090" r:id="rId50"/>
    <p:sldLayoutId id="2147486091" r:id="rId51"/>
    <p:sldLayoutId id="2147486092" r:id="rId52"/>
    <p:sldLayoutId id="2147486093" r:id="rId53"/>
    <p:sldLayoutId id="2147486094" r:id="rId54"/>
    <p:sldLayoutId id="2147486095" r:id="rId55"/>
    <p:sldLayoutId id="2147486096" r:id="rId56"/>
    <p:sldLayoutId id="2147486097" r:id="rId57"/>
    <p:sldLayoutId id="2147486098" r:id="rId58"/>
    <p:sldLayoutId id="2147486099" r:id="rId59"/>
    <p:sldLayoutId id="2147486100" r:id="rId60"/>
    <p:sldLayoutId id="2147486101" r:id="rId61"/>
    <p:sldLayoutId id="2147486102" r:id="rId62"/>
    <p:sldLayoutId id="2147486103" r:id="rId63"/>
    <p:sldLayoutId id="2147486104" r:id="rId64"/>
    <p:sldLayoutId id="2147486105" r:id="rId65"/>
    <p:sldLayoutId id="2147486106" r:id="rId66"/>
    <p:sldLayoutId id="2147486107" r:id="rId67"/>
    <p:sldLayoutId id="2147486108" r:id="rId68"/>
    <p:sldLayoutId id="2147486109" r:id="rId69"/>
    <p:sldLayoutId id="2147486110" r:id="rId70"/>
    <p:sldLayoutId id="2147486111" r:id="rId71"/>
    <p:sldLayoutId id="2147486112" r:id="rId72"/>
    <p:sldLayoutId id="2147486113" r:id="rId73"/>
    <p:sldLayoutId id="2147486114" r:id="rId74"/>
    <p:sldLayoutId id="2147486115" r:id="rId75"/>
    <p:sldLayoutId id="2147486116" r:id="rId76"/>
    <p:sldLayoutId id="2147486117" r:id="rId77"/>
    <p:sldLayoutId id="2147486118" r:id="rId78"/>
    <p:sldLayoutId id="2147486119" r:id="rId79"/>
    <p:sldLayoutId id="2147486120"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3"/>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121929229"/>
      </p:ext>
    </p:extLst>
  </p:cSld>
  <p:clrMap bg1="dk1" tx1="lt1" bg2="dk2" tx2="lt2" accent1="accent1" accent2="accent2" accent3="accent3" accent4="accent4" accent5="accent5" accent6="accent6" hlink="hlink" folHlink="folHlink"/>
  <p:sldLayoutIdLst>
    <p:sldLayoutId id="2147486253" r:id="rId1"/>
    <p:sldLayoutId id="2147486254" r:id="rId2"/>
    <p:sldLayoutId id="2147486255" r:id="rId3"/>
    <p:sldLayoutId id="2147486257" r:id="rId4"/>
    <p:sldLayoutId id="2147486256" r:id="rId5"/>
    <p:sldLayoutId id="2147486258" r:id="rId6"/>
    <p:sldLayoutId id="2147486259" r:id="rId7"/>
    <p:sldLayoutId id="2147486260" r:id="rId8"/>
    <p:sldLayoutId id="2147486261" r:id="rId9"/>
    <p:sldLayoutId id="2147486262" r:id="rId10"/>
    <p:sldLayoutId id="2147486263" r:id="rId11"/>
    <p:sldLayoutId id="2147486264" r:id="rId12"/>
    <p:sldLayoutId id="2147486265" r:id="rId13"/>
    <p:sldLayoutId id="2147486266" r:id="rId14"/>
    <p:sldLayoutId id="2147486267" r:id="rId15"/>
    <p:sldLayoutId id="2147486268" r:id="rId16"/>
    <p:sldLayoutId id="2147486269" r:id="rId17"/>
    <p:sldLayoutId id="2147486270" r:id="rId18"/>
    <p:sldLayoutId id="2147486271" r:id="rId19"/>
    <p:sldLayoutId id="2147486272" r:id="rId20"/>
    <p:sldLayoutId id="2147486273"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00442278"/>
      </p:ext>
    </p:extLst>
  </p:cSld>
  <p:clrMap bg1="dk1" tx1="lt1" bg2="dk2" tx2="lt2" accent1="accent1" accent2="accent2" accent3="accent3" accent4="accent4" accent5="accent5" accent6="accent6" hlink="hlink" folHlink="folHlink"/>
  <p:sldLayoutIdLst>
    <p:sldLayoutId id="2147486278" r:id="rId1"/>
    <p:sldLayoutId id="2147486279" r:id="rId2"/>
    <p:sldLayoutId id="2147486280" r:id="rId3"/>
    <p:sldLayoutId id="2147486281" r:id="rId4"/>
    <p:sldLayoutId id="2147486282" r:id="rId5"/>
    <p:sldLayoutId id="2147486283" r:id="rId6"/>
    <p:sldLayoutId id="2147486284" r:id="rId7"/>
    <p:sldLayoutId id="2147486285" r:id="rId8"/>
    <p:sldLayoutId id="2147486286" r:id="rId9"/>
    <p:sldLayoutId id="2147486287" r:id="rId10"/>
    <p:sldLayoutId id="2147486288" r:id="rId11"/>
    <p:sldLayoutId id="2147486289" r:id="rId12"/>
    <p:sldLayoutId id="2147486290" r:id="rId13"/>
    <p:sldLayoutId id="2147486291" r:id="rId14"/>
    <p:sldLayoutId id="2147486292" r:id="rId15"/>
    <p:sldLayoutId id="2147486293" r:id="rId16"/>
    <p:sldLayoutId id="2147486294" r:id="rId17"/>
    <p:sldLayoutId id="2147486295" r:id="rId18"/>
    <p:sldLayoutId id="2147486296" r:id="rId19"/>
    <p:sldLayoutId id="2147486297" r:id="rId20"/>
    <p:sldLayoutId id="2147486298" r:id="rId21"/>
    <p:sldLayoutId id="2147486299" r:id="rId22"/>
    <p:sldLayoutId id="2147486300" r:id="rId23"/>
    <p:sldLayoutId id="2147486301" r:id="rId24"/>
    <p:sldLayoutId id="2147486302" r:id="rId25"/>
    <p:sldLayoutId id="2147486303" r:id="rId26"/>
    <p:sldLayoutId id="2147486304" r:id="rId27"/>
    <p:sldLayoutId id="2147486305" r:id="rId28"/>
    <p:sldLayoutId id="2147486306" r:id="rId29"/>
    <p:sldLayoutId id="2147486307" r:id="rId30"/>
    <p:sldLayoutId id="2147486308" r:id="rId31"/>
    <p:sldLayoutId id="2147486309" r:id="rId32"/>
    <p:sldLayoutId id="2147486310" r:id="rId33"/>
    <p:sldLayoutId id="2147486311" r:id="rId34"/>
    <p:sldLayoutId id="2147486312" r:id="rId35"/>
    <p:sldLayoutId id="2147486313" r:id="rId36"/>
    <p:sldLayoutId id="2147486314" r:id="rId37"/>
    <p:sldLayoutId id="2147486315" r:id="rId38"/>
    <p:sldLayoutId id="2147486316" r:id="rId39"/>
    <p:sldLayoutId id="2147486317" r:id="rId40"/>
    <p:sldLayoutId id="2147486318" r:id="rId41"/>
    <p:sldLayoutId id="2147486319" r:id="rId42"/>
    <p:sldLayoutId id="2147486320" r:id="rId43"/>
    <p:sldLayoutId id="2147486321" r:id="rId44"/>
    <p:sldLayoutId id="2147486322" r:id="rId45"/>
    <p:sldLayoutId id="2147486323" r:id="rId46"/>
    <p:sldLayoutId id="2147486324" r:id="rId47"/>
    <p:sldLayoutId id="214748632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8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14.xml"/><Relationship Id="rId5" Type="http://schemas.openxmlformats.org/officeDocument/2006/relationships/image" Target="../media/image74.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14.xml"/><Relationship Id="rId4" Type="http://schemas.openxmlformats.org/officeDocument/2006/relationships/image" Target="../media/image59.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6.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Layout" Target="../slideLayouts/slideLayout33.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i-services/openai/concepts/prompt-engineering" TargetMode="External"/><Relationship Id="rId2" Type="http://schemas.openxmlformats.org/officeDocument/2006/relationships/notesSlide" Target="../notesSlides/notesSlide3.xml"/><Relationship Id="rId1" Type="http://schemas.openxmlformats.org/officeDocument/2006/relationships/slideLayout" Target="../slideLayouts/slideLayout82.xml"/><Relationship Id="rId5" Type="http://schemas.openxmlformats.org/officeDocument/2006/relationships/hyperlink" Target="https://learn.microsoft.com/en-us/azure/ai-services/openai/how-to/fine-tuning?pivots=programming-language-studio" TargetMode="External"/><Relationship Id="rId4" Type="http://schemas.openxmlformats.org/officeDocument/2006/relationships/hyperlink" Target="https://learn.microsoft.com/en-us/azure/machine-learning/concept-retrieval-augmented-generation?view=azureml-api-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7.xml"/></Relationships>
</file>

<file path=ppt/slides/_rels/slide4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7.xml"/><Relationship Id="rId1" Type="http://schemas.openxmlformats.org/officeDocument/2006/relationships/slideLayout" Target="../slideLayouts/slideLayout42.xml"/><Relationship Id="rId5" Type="http://schemas.openxmlformats.org/officeDocument/2006/relationships/image" Target="../media/image93.jpeg"/><Relationship Id="rId4" Type="http://schemas.openxmlformats.org/officeDocument/2006/relationships/image" Target="../media/image92.jpeg"/></Relationships>
</file>

<file path=ppt/slides/_rels/slide4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8.xml"/><Relationship Id="rId1" Type="http://schemas.openxmlformats.org/officeDocument/2006/relationships/slideLayout" Target="../slideLayouts/slideLayout42.xml"/><Relationship Id="rId5" Type="http://schemas.openxmlformats.org/officeDocument/2006/relationships/image" Target="../media/image96.png"/><Relationship Id="rId4" Type="http://schemas.openxmlformats.org/officeDocument/2006/relationships/image" Target="../media/image9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svg"/><Relationship Id="rId7" Type="http://schemas.openxmlformats.org/officeDocument/2006/relationships/image" Target="../media/image102.svg"/><Relationship Id="rId2" Type="http://schemas.openxmlformats.org/officeDocument/2006/relationships/image" Target="../media/image97.png"/><Relationship Id="rId1" Type="http://schemas.openxmlformats.org/officeDocument/2006/relationships/slideLayout" Target="../slideLayouts/slideLayout77.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2.xml"/></Relationships>
</file>

<file path=ppt/slides/_rels/slide5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62.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59.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7.xml"/><Relationship Id="rId5" Type="http://schemas.openxmlformats.org/officeDocument/2006/relationships/image" Target="../media/image120.svg"/><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8.xml"/></Relationships>
</file>

<file path=ppt/slides/_rels/slide63.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7.xml"/></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emf"/><Relationship Id="rId2" Type="http://schemas.openxmlformats.org/officeDocument/2006/relationships/image" Target="../media/image123.png"/><Relationship Id="rId1" Type="http://schemas.openxmlformats.org/officeDocument/2006/relationships/slideLayout" Target="../slideLayouts/slideLayout42.xml"/><Relationship Id="rId6" Type="http://schemas.openxmlformats.org/officeDocument/2006/relationships/image" Target="../media/image127.png"/><Relationship Id="rId5" Type="http://schemas.openxmlformats.org/officeDocument/2006/relationships/image" Target="../media/image126.emf"/><Relationship Id="rId4" Type="http://schemas.openxmlformats.org/officeDocument/2006/relationships/image" Target="../media/image125.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4.xml"/></Relationships>
</file>

<file path=ppt/slides/_rels/slide70.xml.rels><?xml version="1.0" encoding="UTF-8" standalone="yes"?>
<Relationships xmlns="http://schemas.openxmlformats.org/package/2006/relationships"><Relationship Id="rId3" Type="http://schemas.openxmlformats.org/officeDocument/2006/relationships/hyperlink" Target="https://learn.microsoft.com/en-us/azure/ai-services/openai/concepts/advanced-prompt-engineering" TargetMode="External"/><Relationship Id="rId2" Type="http://schemas.openxmlformats.org/officeDocument/2006/relationships/hyperlink" Target="https://learn.microsoft.com/en-us/azure/machine-learning/prompt-flow/get-started-prompt-flow?view=azureml-api-2" TargetMode="External"/><Relationship Id="rId1" Type="http://schemas.openxmlformats.org/officeDocument/2006/relationships/slideLayout" Target="../slideLayouts/slideLayout8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sv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132.png"/><Relationship Id="rId5" Type="http://schemas.openxmlformats.org/officeDocument/2006/relationships/image" Target="../media/image131.gif"/><Relationship Id="rId4" Type="http://schemas.openxmlformats.org/officeDocument/2006/relationships/image" Target="../media/image13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37.png"/><Relationship Id="rId2" Type="http://schemas.openxmlformats.org/officeDocument/2006/relationships/hyperlink" Target="https://aka.ms/AOAI-Newsfeed" TargetMode="External"/><Relationship Id="rId1" Type="http://schemas.openxmlformats.org/officeDocument/2006/relationships/slideLayout" Target="../slideLayouts/slideLayout78.xml"/><Relationship Id="rId6" Type="http://schemas.openxmlformats.org/officeDocument/2006/relationships/hyperlink" Target="https://aka.ms/AOAIstories" TargetMode="External"/><Relationship Id="rId5" Type="http://schemas.openxmlformats.org/officeDocument/2006/relationships/image" Target="../media/image136.png"/><Relationship Id="rId4" Type="http://schemas.openxmlformats.org/officeDocument/2006/relationships/hyperlink" Target="https://aka.ms/AI-Blo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9D3322-1953-E1B7-57F0-B9DDCE22640E}"/>
              </a:ext>
            </a:extLst>
          </p:cNvPr>
          <p:cNvSpPr>
            <a:spLocks noGrp="1"/>
          </p:cNvSpPr>
          <p:nvPr>
            <p:ph type="body" sz="quarter" idx="11"/>
          </p:nvPr>
        </p:nvSpPr>
        <p:spPr/>
        <p:txBody>
          <a:bodyPr/>
          <a:lstStyle/>
          <a:p>
            <a:r>
              <a:rPr lang="en-US" dirty="0"/>
              <a:t>Prompt Engineering, RAG and Fine Tuning</a:t>
            </a:r>
          </a:p>
        </p:txBody>
      </p:sp>
      <p:sp>
        <p:nvSpPr>
          <p:cNvPr id="4" name="Text Placeholder 3">
            <a:extLst>
              <a:ext uri="{FF2B5EF4-FFF2-40B4-BE49-F238E27FC236}">
                <a16:creationId xmlns:a16="http://schemas.microsoft.com/office/drawing/2014/main" id="{B0413CAD-0136-3CFE-D413-D2E90F7BE4F6}"/>
              </a:ext>
            </a:extLst>
          </p:cNvPr>
          <p:cNvSpPr>
            <a:spLocks noGrp="1"/>
          </p:cNvSpPr>
          <p:nvPr>
            <p:ph type="body" sz="quarter" idx="12"/>
          </p:nvPr>
        </p:nvSpPr>
        <p:spPr/>
        <p:txBody>
          <a:bodyPr/>
          <a:lstStyle/>
          <a:p>
            <a:r>
              <a:rPr lang="en-US" dirty="0"/>
              <a:t>Speaker Name</a:t>
            </a:r>
          </a:p>
        </p:txBody>
      </p:sp>
      <p:pic>
        <p:nvPicPr>
          <p:cNvPr id="5" name="Picture 4" descr="Graphical user interface&#10;&#10;Description automatically generated">
            <a:extLst>
              <a:ext uri="{FF2B5EF4-FFF2-40B4-BE49-F238E27FC236}">
                <a16:creationId xmlns:a16="http://schemas.microsoft.com/office/drawing/2014/main" id="{21CA2CBB-2B99-B8BF-85B8-8195FB8808A1}"/>
              </a:ext>
            </a:extLst>
          </p:cNvPr>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23614" y="327612"/>
            <a:ext cx="2487618" cy="810446"/>
          </a:xfrm>
          <a:prstGeom prst="rect">
            <a:avLst/>
          </a:prstGeom>
        </p:spPr>
      </p:pic>
    </p:spTree>
    <p:extLst>
      <p:ext uri="{BB962C8B-B14F-4D97-AF65-F5344CB8AC3E}">
        <p14:creationId xmlns:p14="http://schemas.microsoft.com/office/powerpoint/2010/main" val="37887959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CA2E-C2E7-7821-0849-E2C018A1E4AB}"/>
              </a:ext>
            </a:extLst>
          </p:cNvPr>
          <p:cNvSpPr>
            <a:spLocks noGrp="1"/>
          </p:cNvSpPr>
          <p:nvPr>
            <p:ph type="title"/>
          </p:nvPr>
        </p:nvSpPr>
        <p:spPr>
          <a:xfrm>
            <a:off x="588263" y="457200"/>
            <a:ext cx="11018520" cy="800219"/>
          </a:xfrm>
        </p:spPr>
        <p:txBody>
          <a:bodyPr/>
          <a:lstStyle/>
          <a:p>
            <a:r>
              <a:rPr lang="en-US" sz="3200">
                <a:solidFill>
                  <a:srgbClr val="FFFFFF"/>
                </a:solidFill>
                <a:latin typeface="Segoe UI Semibold"/>
                <a:cs typeface="Segoe UI"/>
              </a:rPr>
              <a:t>Enhancing RAG with Advanced Retrieval Features</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Investing in cutting-edge retrieval technology for improved results</a:t>
            </a:r>
            <a:endParaRPr lang="en-US"/>
          </a:p>
        </p:txBody>
      </p:sp>
      <p:sp>
        <p:nvSpPr>
          <p:cNvPr id="10" name="TextBox 9">
            <a:extLst>
              <a:ext uri="{FF2B5EF4-FFF2-40B4-BE49-F238E27FC236}">
                <a16:creationId xmlns:a16="http://schemas.microsoft.com/office/drawing/2014/main" id="{6E482095-7489-3F0C-8503-FD9640DA3421}"/>
              </a:ext>
            </a:extLst>
          </p:cNvPr>
          <p:cNvSpPr txBox="1"/>
          <p:nvPr/>
        </p:nvSpPr>
        <p:spPr>
          <a:xfrm>
            <a:off x="709979" y="1879356"/>
            <a:ext cx="247650" cy="40626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srgbClr val="FFFFFF"/>
                </a:solidFill>
                <a:effectLst/>
                <a:uLnTx/>
                <a:uFillTx/>
                <a:latin typeface="Segoe UI"/>
                <a:ea typeface="+mn-ea"/>
                <a:cs typeface="+mn-cs"/>
              </a:rPr>
              <a:t>R</a:t>
            </a:r>
            <a:r>
              <a:rPr kumimoji="0" lang="en-US" sz="8800" b="0" i="0" u="none" strike="noStrike" kern="1200" cap="none" spc="0" normalizeH="0" baseline="0" noProof="0">
                <a:ln>
                  <a:noFill/>
                </a:ln>
                <a:solidFill>
                  <a:srgbClr val="FFFFFF"/>
                </a:solidFill>
                <a:effectLst/>
                <a:uLnTx/>
                <a:uFillTx/>
                <a:latin typeface="Segoe UI"/>
                <a:ea typeface="+mn-ea"/>
                <a:cs typeface="+mn-cs"/>
              </a:rPr>
              <a:t>AG</a:t>
            </a:r>
          </a:p>
        </p:txBody>
      </p:sp>
      <p:cxnSp>
        <p:nvCxnSpPr>
          <p:cNvPr id="13" name="Straight Arrow Connector 12">
            <a:extLst>
              <a:ext uri="{FF2B5EF4-FFF2-40B4-BE49-F238E27FC236}">
                <a16:creationId xmlns:a16="http://schemas.microsoft.com/office/drawing/2014/main" id="{7584D274-ED60-FC6D-AA12-295B67A93557}"/>
              </a:ext>
              <a:ext uri="{C183D7F6-B498-43B3-948B-1728B52AA6E4}">
                <adec:decorative xmlns:adec="http://schemas.microsoft.com/office/drawing/2017/decorative" val="1"/>
              </a:ext>
            </a:extLst>
          </p:cNvPr>
          <p:cNvCxnSpPr>
            <a:cxnSpLocks/>
          </p:cNvCxnSpPr>
          <p:nvPr/>
        </p:nvCxnSpPr>
        <p:spPr>
          <a:xfrm flipH="1">
            <a:off x="1872761" y="2497015"/>
            <a:ext cx="8616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6DFFA88-5F0B-0F7B-FB40-7A8F2DE9CCFB}"/>
              </a:ext>
            </a:extLst>
          </p:cNvPr>
          <p:cNvSpPr txBox="1"/>
          <p:nvPr/>
        </p:nvSpPr>
        <p:spPr>
          <a:xfrm>
            <a:off x="2892669" y="2189238"/>
            <a:ext cx="276078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The quality of the </a:t>
            </a:r>
            <a:r>
              <a:rPr kumimoji="0" lang="en-US" sz="2000" b="1" i="0" u="none" strike="noStrike" kern="1200" cap="none" spc="0" normalizeH="0" baseline="0" noProof="0">
                <a:ln>
                  <a:noFill/>
                </a:ln>
                <a:solidFill>
                  <a:srgbClr val="FFFFFF"/>
                </a:solidFill>
                <a:effectLst/>
                <a:uLnTx/>
                <a:uFillTx/>
                <a:latin typeface="Segoe UI"/>
                <a:ea typeface="+mn-ea"/>
                <a:cs typeface="+mn-cs"/>
              </a:rPr>
              <a:t>retriever</a:t>
            </a:r>
            <a:r>
              <a:rPr kumimoji="0" lang="en-US" sz="2000" b="0" i="0" u="none" strike="noStrike" kern="1200" cap="none" spc="0" normalizeH="0" baseline="0" noProof="0">
                <a:ln>
                  <a:noFill/>
                </a:ln>
                <a:solidFill>
                  <a:srgbClr val="FFFFFF"/>
                </a:solidFill>
                <a:effectLst/>
                <a:uLnTx/>
                <a:uFillTx/>
                <a:latin typeface="Segoe UI"/>
                <a:ea typeface="+mn-ea"/>
                <a:cs typeface="+mn-cs"/>
              </a:rPr>
              <a:t> is critical! </a:t>
            </a:r>
          </a:p>
        </p:txBody>
      </p:sp>
      <p:sp>
        <p:nvSpPr>
          <p:cNvPr id="18" name="TextBox 17">
            <a:extLst>
              <a:ext uri="{FF2B5EF4-FFF2-40B4-BE49-F238E27FC236}">
                <a16:creationId xmlns:a16="http://schemas.microsoft.com/office/drawing/2014/main" id="{B0980FB8-8538-9DE9-B94D-50EC4B779DDD}"/>
              </a:ext>
            </a:extLst>
          </p:cNvPr>
          <p:cNvSpPr txBox="1"/>
          <p:nvPr/>
        </p:nvSpPr>
        <p:spPr>
          <a:xfrm>
            <a:off x="6611815" y="1969477"/>
            <a:ext cx="4870206" cy="338554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 Cognitive Search is committed to providing the BEST retrieval solution through:</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Vector Search capabilities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Hybrid Search</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Advanced filtering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Document security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L2 reranking/optimization</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Built-in chunking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Auto-Vectorization</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And much more!</a:t>
            </a:r>
          </a:p>
        </p:txBody>
      </p:sp>
    </p:spTree>
    <p:extLst>
      <p:ext uri="{BB962C8B-B14F-4D97-AF65-F5344CB8AC3E}">
        <p14:creationId xmlns:p14="http://schemas.microsoft.com/office/powerpoint/2010/main" val="23943071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F1DC75BD-334D-DC05-0B1E-D1A0CE64B749}"/>
              </a:ext>
            </a:extLst>
          </p:cNvPr>
          <p:cNvSpPr txBox="1">
            <a:spLocks noGrp="1"/>
          </p:cNvSpPr>
          <p:nvPr>
            <p:ph type="title" idx="4294967295"/>
          </p:nvPr>
        </p:nvSpPr>
        <p:spPr>
          <a:xfrm>
            <a:off x="582612" y="2413338"/>
            <a:ext cx="4435339" cy="2031325"/>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5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Describe it: Zero-, one-, and few-shot learning</a:t>
            </a:r>
          </a:p>
        </p:txBody>
      </p:sp>
      <p:sp>
        <p:nvSpPr>
          <p:cNvPr id="9" name="TextBox 8">
            <a:extLst>
              <a:ext uri="{FF2B5EF4-FFF2-40B4-BE49-F238E27FC236}">
                <a16:creationId xmlns:a16="http://schemas.microsoft.com/office/drawing/2014/main" id="{5DD68EC9-B54B-D4BB-FBE8-5F737FEDB54E}"/>
              </a:ext>
            </a:extLst>
          </p:cNvPr>
          <p:cNvSpPr txBox="1"/>
          <p:nvPr/>
        </p:nvSpPr>
        <p:spPr>
          <a:xfrm>
            <a:off x="9712838" y="3169182"/>
            <a:ext cx="1492395" cy="5184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E8E6DF"/>
                </a:solidFill>
                <a:effectLst/>
                <a:uLnTx/>
                <a:uFillTx/>
                <a:latin typeface="Segoe UI Semibold" panose="020B0502040204020203" pitchFamily="34" charset="0"/>
                <a:ea typeface="+mn-ea"/>
                <a:cs typeface="Segoe UI Semibold" panose="020B0502040204020203" pitchFamily="34" charset="0"/>
              </a:rPr>
              <a:t>AI Model</a:t>
            </a:r>
          </a:p>
        </p:txBody>
      </p:sp>
      <p:sp>
        <p:nvSpPr>
          <p:cNvPr id="10" name="Rounded Rectangle 8">
            <a:extLst>
              <a:ext uri="{FF2B5EF4-FFF2-40B4-BE49-F238E27FC236}">
                <a16:creationId xmlns:a16="http://schemas.microsoft.com/office/drawing/2014/main" id="{4A7FF370-3275-F3A0-44A1-187E0C8CCE06}"/>
              </a:ext>
              <a:ext uri="{C183D7F6-B498-43B3-948B-1728B52AA6E4}">
                <adec:decorative xmlns:adec="http://schemas.microsoft.com/office/drawing/2017/decorative" val="1"/>
              </a:ext>
            </a:extLst>
          </p:cNvPr>
          <p:cNvSpPr/>
          <p:nvPr/>
        </p:nvSpPr>
        <p:spPr>
          <a:xfrm>
            <a:off x="9308684" y="585791"/>
            <a:ext cx="2300704" cy="5685257"/>
          </a:xfrm>
          <a:prstGeom prst="roundRect">
            <a:avLst>
              <a:gd name="adj" fmla="val 4905"/>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cxnSp>
        <p:nvCxnSpPr>
          <p:cNvPr id="15" name="Straight Arrow Connector 14">
            <a:extLst>
              <a:ext uri="{FF2B5EF4-FFF2-40B4-BE49-F238E27FC236}">
                <a16:creationId xmlns:a16="http://schemas.microsoft.com/office/drawing/2014/main" id="{48D4BA67-6084-DEAD-C424-108CEBB18C2A}"/>
              </a:ext>
              <a:ext uri="{C183D7F6-B498-43B3-948B-1728B52AA6E4}">
                <adec:decorative xmlns:adec="http://schemas.microsoft.com/office/drawing/2017/decorative" val="1"/>
              </a:ext>
            </a:extLst>
          </p:cNvPr>
          <p:cNvCxnSpPr>
            <a:cxnSpLocks/>
          </p:cNvCxnSpPr>
          <p:nvPr/>
        </p:nvCxnSpPr>
        <p:spPr>
          <a:xfrm rot="5400000" flipV="1">
            <a:off x="9042986" y="1779137"/>
            <a:ext cx="0" cy="272802"/>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85614A-A258-FD38-F25D-4C582F0B8389}"/>
              </a:ext>
              <a:ext uri="{C183D7F6-B498-43B3-948B-1728B52AA6E4}">
                <adec:decorative xmlns:adec="http://schemas.microsoft.com/office/drawing/2017/decorative" val="1"/>
              </a:ext>
            </a:extLst>
          </p:cNvPr>
          <p:cNvCxnSpPr>
            <a:cxnSpLocks/>
          </p:cNvCxnSpPr>
          <p:nvPr/>
        </p:nvCxnSpPr>
        <p:spPr>
          <a:xfrm rot="5400000">
            <a:off x="9042986" y="5878406"/>
            <a:ext cx="0" cy="272802"/>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12" name="Rounded Rectangle 5">
            <a:extLst>
              <a:ext uri="{FF2B5EF4-FFF2-40B4-BE49-F238E27FC236}">
                <a16:creationId xmlns:a16="http://schemas.microsoft.com/office/drawing/2014/main" id="{1D80A307-2A16-62A6-3681-F65C88A5FB76}"/>
              </a:ext>
              <a:ext uri="{C183D7F6-B498-43B3-948B-1728B52AA6E4}">
                <adec:decorative xmlns:adec="http://schemas.microsoft.com/office/drawing/2017/decorative" val="1"/>
              </a:ext>
            </a:extLst>
          </p:cNvPr>
          <p:cNvSpPr/>
          <p:nvPr/>
        </p:nvSpPr>
        <p:spPr>
          <a:xfrm>
            <a:off x="5307069" y="585790"/>
            <a:ext cx="3470219" cy="4832078"/>
          </a:xfrm>
          <a:prstGeom prst="roundRect">
            <a:avLst>
              <a:gd name="adj" fmla="val 3354"/>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13" name="Rounded Rectangle 9">
            <a:extLst>
              <a:ext uri="{FF2B5EF4-FFF2-40B4-BE49-F238E27FC236}">
                <a16:creationId xmlns:a16="http://schemas.microsoft.com/office/drawing/2014/main" id="{59D32BBF-5CB8-B07A-4BCF-E87208612302}"/>
              </a:ext>
            </a:extLst>
          </p:cNvPr>
          <p:cNvSpPr/>
          <p:nvPr/>
        </p:nvSpPr>
        <p:spPr>
          <a:xfrm>
            <a:off x="5299075" y="5751673"/>
            <a:ext cx="3478213" cy="526265"/>
          </a:xfrm>
          <a:prstGeom prst="roundRect">
            <a:avLst>
              <a:gd name="adj" fmla="val 20301"/>
            </a:avLst>
          </a:prstGeom>
          <a:gradFill>
            <a:gsLst>
              <a:gs pos="10000">
                <a:srgbClr val="D59ED7"/>
              </a:gs>
              <a:gs pos="40000">
                <a:srgbClr val="8DC8E8"/>
              </a:gs>
            </a:gsLst>
            <a:path path="circle">
              <a:fillToRect l="100000" t="100000"/>
            </a:path>
          </a:gra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Completion</a:t>
            </a:r>
          </a:p>
        </p:txBody>
      </p:sp>
      <p:sp>
        <p:nvSpPr>
          <p:cNvPr id="17" name="TextBox 16">
            <a:extLst>
              <a:ext uri="{FF2B5EF4-FFF2-40B4-BE49-F238E27FC236}">
                <a16:creationId xmlns:a16="http://schemas.microsoft.com/office/drawing/2014/main" id="{EC3020C6-1FD8-CF4B-0474-0A48FA2930B6}"/>
              </a:ext>
            </a:extLst>
          </p:cNvPr>
          <p:cNvSpPr txBox="1"/>
          <p:nvPr/>
        </p:nvSpPr>
        <p:spPr>
          <a:xfrm rot="16200000">
            <a:off x="5138138" y="2792196"/>
            <a:ext cx="1259545" cy="41926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Prompt</a:t>
            </a:r>
          </a:p>
        </p:txBody>
      </p:sp>
      <p:sp>
        <p:nvSpPr>
          <p:cNvPr id="19" name="Rectangle: Rounded Corners 18">
            <a:extLst>
              <a:ext uri="{FF2B5EF4-FFF2-40B4-BE49-F238E27FC236}">
                <a16:creationId xmlns:a16="http://schemas.microsoft.com/office/drawing/2014/main" id="{F5D11E25-FF7F-7D59-4D0F-74B6DA7B8472}"/>
              </a:ext>
            </a:extLst>
          </p:cNvPr>
          <p:cNvSpPr/>
          <p:nvPr/>
        </p:nvSpPr>
        <p:spPr bwMode="auto">
          <a:xfrm>
            <a:off x="6715491" y="890604"/>
            <a:ext cx="1767607" cy="422520"/>
          </a:xfrm>
          <a:prstGeom prst="roundRect">
            <a:avLst>
              <a:gd name="adj" fmla="val 11897"/>
            </a:avLst>
          </a:prstGeom>
          <a:solidFill>
            <a:srgbClr val="C5B4E3"/>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High Level Task Description</a:t>
            </a:r>
          </a:p>
        </p:txBody>
      </p:sp>
      <p:sp>
        <p:nvSpPr>
          <p:cNvPr id="20" name="Rectangle: Rounded Corners 19">
            <a:extLst>
              <a:ext uri="{FF2B5EF4-FFF2-40B4-BE49-F238E27FC236}">
                <a16:creationId xmlns:a16="http://schemas.microsoft.com/office/drawing/2014/main" id="{3E7B49C6-1939-5295-2EA3-2289EF934F5E}"/>
              </a:ext>
            </a:extLst>
          </p:cNvPr>
          <p:cNvSpPr/>
          <p:nvPr/>
        </p:nvSpPr>
        <p:spPr bwMode="auto">
          <a:xfrm>
            <a:off x="6715490" y="1417663"/>
            <a:ext cx="1767607" cy="422520"/>
          </a:xfrm>
          <a:prstGeom prst="roundRect">
            <a:avLst/>
          </a:prstGeom>
          <a:solidFill>
            <a:srgbClr val="C5B4E3"/>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High Level Context</a:t>
            </a:r>
          </a:p>
        </p:txBody>
      </p:sp>
      <p:sp>
        <p:nvSpPr>
          <p:cNvPr id="38" name="TextBox 37">
            <a:extLst>
              <a:ext uri="{FF2B5EF4-FFF2-40B4-BE49-F238E27FC236}">
                <a16:creationId xmlns:a16="http://schemas.microsoft.com/office/drawing/2014/main" id="{EE79D809-EB6D-2F66-E3BB-99079EB045F9}"/>
              </a:ext>
            </a:extLst>
          </p:cNvPr>
          <p:cNvSpPr txBox="1"/>
          <p:nvPr/>
        </p:nvSpPr>
        <p:spPr>
          <a:xfrm rot="16200000">
            <a:off x="6147567" y="1246320"/>
            <a:ext cx="648909" cy="24457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Context</a:t>
            </a:r>
          </a:p>
        </p:txBody>
      </p:sp>
      <p:sp>
        <p:nvSpPr>
          <p:cNvPr id="39" name="Rounded Rectangle 5">
            <a:extLst>
              <a:ext uri="{FF2B5EF4-FFF2-40B4-BE49-F238E27FC236}">
                <a16:creationId xmlns:a16="http://schemas.microsoft.com/office/drawing/2014/main" id="{68A0AB62-0B7A-4B1E-CF31-75D65642DBC9}"/>
              </a:ext>
              <a:ext uri="{C183D7F6-B498-43B3-948B-1728B52AA6E4}">
                <adec:decorative xmlns:adec="http://schemas.microsoft.com/office/drawing/2017/decorative" val="1"/>
              </a:ext>
            </a:extLst>
          </p:cNvPr>
          <p:cNvSpPr/>
          <p:nvPr/>
        </p:nvSpPr>
        <p:spPr>
          <a:xfrm>
            <a:off x="6196305" y="802692"/>
            <a:ext cx="2414032" cy="1121808"/>
          </a:xfrm>
          <a:prstGeom prst="roundRect">
            <a:avLst>
              <a:gd name="adj" fmla="val 6947"/>
            </a:avLst>
          </a:prstGeom>
          <a:noFill/>
          <a:ln w="19050" cap="rnd">
            <a:solidFill>
              <a:srgbClr val="657076"/>
            </a:soli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noFill/>
              <a:effectLst/>
              <a:uLnTx/>
              <a:uFillTx/>
              <a:latin typeface="Segoe UI Variable Display Semib" pitchFamily="2" charset="0"/>
              <a:ea typeface="+mn-ea"/>
              <a:cs typeface="+mn-cs"/>
            </a:endParaRPr>
          </a:p>
        </p:txBody>
      </p:sp>
      <p:sp>
        <p:nvSpPr>
          <p:cNvPr id="52" name="Rectangle: Rounded Corners 51">
            <a:extLst>
              <a:ext uri="{FF2B5EF4-FFF2-40B4-BE49-F238E27FC236}">
                <a16:creationId xmlns:a16="http://schemas.microsoft.com/office/drawing/2014/main" id="{525BABC3-FFF9-7183-0495-A0A0402D3F34}"/>
              </a:ext>
            </a:extLst>
          </p:cNvPr>
          <p:cNvSpPr/>
          <p:nvPr/>
        </p:nvSpPr>
        <p:spPr bwMode="auto">
          <a:xfrm>
            <a:off x="6715491" y="2171316"/>
            <a:ext cx="1767607" cy="422521"/>
          </a:xfrm>
          <a:prstGeom prst="roundRect">
            <a:avLst>
              <a:gd name="adj" fmla="val 11897"/>
            </a:avLst>
          </a:prstGeom>
          <a:solidFill>
            <a:srgbClr val="C5B4E3"/>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Example Input 1</a:t>
            </a:r>
          </a:p>
        </p:txBody>
      </p:sp>
      <p:sp>
        <p:nvSpPr>
          <p:cNvPr id="53" name="Rectangle: Rounded Corners 52">
            <a:extLst>
              <a:ext uri="{FF2B5EF4-FFF2-40B4-BE49-F238E27FC236}">
                <a16:creationId xmlns:a16="http://schemas.microsoft.com/office/drawing/2014/main" id="{A146FE0A-1BA2-0859-13AF-1B74D16C0BE8}"/>
              </a:ext>
            </a:extLst>
          </p:cNvPr>
          <p:cNvSpPr/>
          <p:nvPr/>
        </p:nvSpPr>
        <p:spPr bwMode="auto">
          <a:xfrm>
            <a:off x="6715490" y="2698375"/>
            <a:ext cx="1767607" cy="422521"/>
          </a:xfrm>
          <a:prstGeom prst="roundRect">
            <a:avLst/>
          </a:prstGeom>
          <a:solidFill>
            <a:srgbClr val="C5B4E3"/>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Example Output 1</a:t>
            </a:r>
          </a:p>
        </p:txBody>
      </p:sp>
      <p:sp>
        <p:nvSpPr>
          <p:cNvPr id="54" name="TextBox 53">
            <a:extLst>
              <a:ext uri="{FF2B5EF4-FFF2-40B4-BE49-F238E27FC236}">
                <a16:creationId xmlns:a16="http://schemas.microsoft.com/office/drawing/2014/main" id="{DA1FD61C-A3B4-D5A0-2593-F70A205F4B00}"/>
              </a:ext>
            </a:extLst>
          </p:cNvPr>
          <p:cNvSpPr txBox="1"/>
          <p:nvPr/>
        </p:nvSpPr>
        <p:spPr>
          <a:xfrm rot="16200000">
            <a:off x="6147566" y="2645386"/>
            <a:ext cx="648910" cy="24457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Context</a:t>
            </a:r>
          </a:p>
        </p:txBody>
      </p:sp>
      <p:sp>
        <p:nvSpPr>
          <p:cNvPr id="55" name="Rounded Rectangle 5">
            <a:extLst>
              <a:ext uri="{FF2B5EF4-FFF2-40B4-BE49-F238E27FC236}">
                <a16:creationId xmlns:a16="http://schemas.microsoft.com/office/drawing/2014/main" id="{76DE489D-A6B0-2C12-1108-E117F137AF51}"/>
              </a:ext>
              <a:ext uri="{C183D7F6-B498-43B3-948B-1728B52AA6E4}">
                <adec:decorative xmlns:adec="http://schemas.microsoft.com/office/drawing/2017/decorative" val="1"/>
              </a:ext>
            </a:extLst>
          </p:cNvPr>
          <p:cNvSpPr/>
          <p:nvPr/>
        </p:nvSpPr>
        <p:spPr>
          <a:xfrm>
            <a:off x="6196305" y="2083404"/>
            <a:ext cx="2414032" cy="1368536"/>
          </a:xfrm>
          <a:prstGeom prst="roundRect">
            <a:avLst>
              <a:gd name="adj" fmla="val 6947"/>
            </a:avLst>
          </a:prstGeom>
          <a:noFill/>
          <a:ln w="19050" cap="rnd">
            <a:solidFill>
              <a:srgbClr val="657076"/>
            </a:soli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noFill/>
              <a:effectLst/>
              <a:uLnTx/>
              <a:uFillTx/>
              <a:latin typeface="Segoe UI Variable Display Semib" pitchFamily="2" charset="0"/>
              <a:ea typeface="+mn-ea"/>
              <a:cs typeface="+mn-cs"/>
            </a:endParaRPr>
          </a:p>
        </p:txBody>
      </p:sp>
      <p:sp>
        <p:nvSpPr>
          <p:cNvPr id="61" name="TextBox 60">
            <a:extLst>
              <a:ext uri="{FF2B5EF4-FFF2-40B4-BE49-F238E27FC236}">
                <a16:creationId xmlns:a16="http://schemas.microsoft.com/office/drawing/2014/main" id="{6E2A6244-5B58-F6EE-E593-56CF43720F80}"/>
              </a:ext>
            </a:extLst>
          </p:cNvPr>
          <p:cNvSpPr txBox="1"/>
          <p:nvPr/>
        </p:nvSpPr>
        <p:spPr>
          <a:xfrm>
            <a:off x="7516494" y="3122188"/>
            <a:ext cx="165597" cy="23022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sp>
        <p:nvSpPr>
          <p:cNvPr id="57" name="Rectangle: Rounded Corners 56">
            <a:extLst>
              <a:ext uri="{FF2B5EF4-FFF2-40B4-BE49-F238E27FC236}">
                <a16:creationId xmlns:a16="http://schemas.microsoft.com/office/drawing/2014/main" id="{811891E7-931B-248F-1350-59C08D126007}"/>
              </a:ext>
            </a:extLst>
          </p:cNvPr>
          <p:cNvSpPr/>
          <p:nvPr/>
        </p:nvSpPr>
        <p:spPr bwMode="auto">
          <a:xfrm>
            <a:off x="6715491" y="3703665"/>
            <a:ext cx="1767607" cy="422522"/>
          </a:xfrm>
          <a:prstGeom prst="roundRect">
            <a:avLst>
              <a:gd name="adj" fmla="val 11897"/>
            </a:avLst>
          </a:prstGeom>
          <a:solidFill>
            <a:srgbClr val="8DC8E8"/>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User Input</a:t>
            </a:r>
          </a:p>
        </p:txBody>
      </p:sp>
    </p:spTree>
    <p:extLst>
      <p:ext uri="{BB962C8B-B14F-4D97-AF65-F5344CB8AC3E}">
        <p14:creationId xmlns:p14="http://schemas.microsoft.com/office/powerpoint/2010/main" val="559817110"/>
      </p:ext>
    </p:extLst>
  </p:cSld>
  <p:clrMapOvr>
    <a:masterClrMapping/>
  </p:clrMapOvr>
  <p:transition spd="slow">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F1DC75BD-334D-DC05-0B1E-D1A0CE64B749}"/>
              </a:ext>
            </a:extLst>
          </p:cNvPr>
          <p:cNvSpPr txBox="1">
            <a:spLocks noGrp="1"/>
          </p:cNvSpPr>
          <p:nvPr>
            <p:ph type="title" idx="4294967295"/>
          </p:nvPr>
        </p:nvSpPr>
        <p:spPr>
          <a:xfrm>
            <a:off x="582612" y="2751892"/>
            <a:ext cx="4435339" cy="135421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5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Remind it: </a:t>
            </a:r>
            <a:br>
              <a:rPr kumimoji="0" lang="en-US" sz="4400" b="1" i="0" u="none" strike="noStrike" kern="1200" cap="none" spc="-5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US" sz="4400" b="1" i="0" u="none" strike="noStrike" kern="1200" cap="none" spc="-5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Add history</a:t>
            </a:r>
          </a:p>
        </p:txBody>
      </p:sp>
      <p:sp>
        <p:nvSpPr>
          <p:cNvPr id="9" name="TextBox 8">
            <a:extLst>
              <a:ext uri="{FF2B5EF4-FFF2-40B4-BE49-F238E27FC236}">
                <a16:creationId xmlns:a16="http://schemas.microsoft.com/office/drawing/2014/main" id="{5DD68EC9-B54B-D4BB-FBE8-5F737FEDB54E}"/>
              </a:ext>
            </a:extLst>
          </p:cNvPr>
          <p:cNvSpPr txBox="1"/>
          <p:nvPr/>
        </p:nvSpPr>
        <p:spPr>
          <a:xfrm>
            <a:off x="9712838" y="3169181"/>
            <a:ext cx="1492395" cy="5184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E8E6DF"/>
                </a:solidFill>
                <a:effectLst/>
                <a:uLnTx/>
                <a:uFillTx/>
                <a:latin typeface="Segoe UI Semibold" panose="020B0502040204020203" pitchFamily="34" charset="0"/>
                <a:ea typeface="+mn-ea"/>
                <a:cs typeface="Segoe UI Semibold" panose="020B0502040204020203" pitchFamily="34" charset="0"/>
              </a:rPr>
              <a:t>AI Model</a:t>
            </a:r>
          </a:p>
        </p:txBody>
      </p:sp>
      <p:sp>
        <p:nvSpPr>
          <p:cNvPr id="10" name="Rounded Rectangle 8">
            <a:extLst>
              <a:ext uri="{FF2B5EF4-FFF2-40B4-BE49-F238E27FC236}">
                <a16:creationId xmlns:a16="http://schemas.microsoft.com/office/drawing/2014/main" id="{4A7FF370-3275-F3A0-44A1-187E0C8CCE06}"/>
              </a:ext>
              <a:ext uri="{C183D7F6-B498-43B3-948B-1728B52AA6E4}">
                <adec:decorative xmlns:adec="http://schemas.microsoft.com/office/drawing/2017/decorative" val="1"/>
              </a:ext>
            </a:extLst>
          </p:cNvPr>
          <p:cNvSpPr/>
          <p:nvPr/>
        </p:nvSpPr>
        <p:spPr>
          <a:xfrm>
            <a:off x="9308684" y="585790"/>
            <a:ext cx="2300704" cy="5685257"/>
          </a:xfrm>
          <a:prstGeom prst="roundRect">
            <a:avLst>
              <a:gd name="adj" fmla="val 4905"/>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grpSp>
        <p:nvGrpSpPr>
          <p:cNvPr id="65" name="Group 64">
            <a:extLst>
              <a:ext uri="{FF2B5EF4-FFF2-40B4-BE49-F238E27FC236}">
                <a16:creationId xmlns:a16="http://schemas.microsoft.com/office/drawing/2014/main" id="{2DA382F2-FB36-501E-7851-F9F1CE412B8E}"/>
              </a:ext>
              <a:ext uri="{C183D7F6-B498-43B3-948B-1728B52AA6E4}">
                <adec:decorative xmlns:adec="http://schemas.microsoft.com/office/drawing/2017/decorative" val="1"/>
              </a:ext>
            </a:extLst>
          </p:cNvPr>
          <p:cNvGrpSpPr/>
          <p:nvPr/>
        </p:nvGrpSpPr>
        <p:grpSpPr>
          <a:xfrm>
            <a:off x="8906585" y="1474077"/>
            <a:ext cx="272802" cy="3406750"/>
            <a:chOff x="8684579" y="2171700"/>
            <a:chExt cx="475474" cy="3406750"/>
          </a:xfrm>
        </p:grpSpPr>
        <p:cxnSp>
          <p:nvCxnSpPr>
            <p:cNvPr id="15" name="Straight Arrow Connector 14">
              <a:extLst>
                <a:ext uri="{FF2B5EF4-FFF2-40B4-BE49-F238E27FC236}">
                  <a16:creationId xmlns:a16="http://schemas.microsoft.com/office/drawing/2014/main" id="{48D4BA67-6084-DEAD-C424-108CEBB18C2A}"/>
                </a:ext>
                <a:ext uri="{C183D7F6-B498-43B3-948B-1728B52AA6E4}">
                  <adec:decorative xmlns:adec="http://schemas.microsoft.com/office/drawing/2017/decorative" val="1"/>
                </a:ext>
              </a:extLst>
            </p:cNvPr>
            <p:cNvCxnSpPr>
              <a:cxnSpLocks/>
            </p:cNvCxnSpPr>
            <p:nvPr/>
          </p:nvCxnSpPr>
          <p:spPr>
            <a:xfrm rot="5400000" flipV="1">
              <a:off x="8922316" y="1933963"/>
              <a:ext cx="0" cy="475474"/>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85614A-A258-FD38-F25D-4C582F0B8389}"/>
                </a:ext>
                <a:ext uri="{C183D7F6-B498-43B3-948B-1728B52AA6E4}">
                  <adec:decorative xmlns:adec="http://schemas.microsoft.com/office/drawing/2017/decorative" val="1"/>
                </a:ext>
              </a:extLst>
            </p:cNvPr>
            <p:cNvCxnSpPr>
              <a:cxnSpLocks/>
            </p:cNvCxnSpPr>
            <p:nvPr/>
          </p:nvCxnSpPr>
          <p:spPr>
            <a:xfrm rot="5400000">
              <a:off x="8922316" y="5340713"/>
              <a:ext cx="0" cy="475474"/>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2" name="Rounded Rectangle 5">
            <a:extLst>
              <a:ext uri="{FF2B5EF4-FFF2-40B4-BE49-F238E27FC236}">
                <a16:creationId xmlns:a16="http://schemas.microsoft.com/office/drawing/2014/main" id="{1D80A307-2A16-62A6-3681-F65C88A5FB76}"/>
              </a:ext>
              <a:ext uri="{C183D7F6-B498-43B3-948B-1728B52AA6E4}">
                <adec:decorative xmlns:adec="http://schemas.microsoft.com/office/drawing/2017/decorative" val="1"/>
              </a:ext>
            </a:extLst>
          </p:cNvPr>
          <p:cNvSpPr/>
          <p:nvPr/>
        </p:nvSpPr>
        <p:spPr>
          <a:xfrm>
            <a:off x="5307069" y="585789"/>
            <a:ext cx="3470219" cy="4832078"/>
          </a:xfrm>
          <a:prstGeom prst="roundRect">
            <a:avLst>
              <a:gd name="adj" fmla="val 3354"/>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13" name="Rounded Rectangle 9">
            <a:extLst>
              <a:ext uri="{FF2B5EF4-FFF2-40B4-BE49-F238E27FC236}">
                <a16:creationId xmlns:a16="http://schemas.microsoft.com/office/drawing/2014/main" id="{59D32BBF-5CB8-B07A-4BCF-E87208612302}"/>
              </a:ext>
            </a:extLst>
          </p:cNvPr>
          <p:cNvSpPr/>
          <p:nvPr/>
        </p:nvSpPr>
        <p:spPr>
          <a:xfrm>
            <a:off x="5299075" y="5751672"/>
            <a:ext cx="3478213" cy="526265"/>
          </a:xfrm>
          <a:prstGeom prst="roundRect">
            <a:avLst>
              <a:gd name="adj" fmla="val 20301"/>
            </a:avLst>
          </a:prstGeom>
          <a:gradFill>
            <a:gsLst>
              <a:gs pos="10000">
                <a:srgbClr val="D59ED7"/>
              </a:gs>
              <a:gs pos="40000">
                <a:srgbClr val="8DC8E8"/>
              </a:gs>
            </a:gsLst>
            <a:path path="circle">
              <a:fillToRect l="100000" t="100000"/>
            </a:path>
          </a:gra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Completion</a:t>
            </a:r>
          </a:p>
        </p:txBody>
      </p:sp>
      <p:sp>
        <p:nvSpPr>
          <p:cNvPr id="17" name="TextBox 16">
            <a:extLst>
              <a:ext uri="{FF2B5EF4-FFF2-40B4-BE49-F238E27FC236}">
                <a16:creationId xmlns:a16="http://schemas.microsoft.com/office/drawing/2014/main" id="{EC3020C6-1FD8-CF4B-0474-0A48FA2930B6}"/>
              </a:ext>
            </a:extLst>
          </p:cNvPr>
          <p:cNvSpPr txBox="1"/>
          <p:nvPr/>
        </p:nvSpPr>
        <p:spPr>
          <a:xfrm rot="16200000">
            <a:off x="5138138" y="2792195"/>
            <a:ext cx="1259545" cy="41926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Prompt</a:t>
            </a:r>
          </a:p>
        </p:txBody>
      </p:sp>
      <p:sp>
        <p:nvSpPr>
          <p:cNvPr id="19" name="Rectangle: Rounded Corners 18">
            <a:extLst>
              <a:ext uri="{FF2B5EF4-FFF2-40B4-BE49-F238E27FC236}">
                <a16:creationId xmlns:a16="http://schemas.microsoft.com/office/drawing/2014/main" id="{F5D11E25-FF7F-7D59-4D0F-74B6DA7B8472}"/>
              </a:ext>
            </a:extLst>
          </p:cNvPr>
          <p:cNvSpPr/>
          <p:nvPr/>
        </p:nvSpPr>
        <p:spPr bwMode="auto">
          <a:xfrm>
            <a:off x="6715491" y="890604"/>
            <a:ext cx="1767607" cy="422521"/>
          </a:xfrm>
          <a:prstGeom prst="roundRect">
            <a:avLst>
              <a:gd name="adj" fmla="val 11897"/>
            </a:avLst>
          </a:prstGeom>
          <a:solidFill>
            <a:srgbClr val="C5B4E3"/>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High Level Task Description</a:t>
            </a:r>
          </a:p>
        </p:txBody>
      </p:sp>
      <p:sp>
        <p:nvSpPr>
          <p:cNvPr id="20" name="Rectangle: Rounded Corners 19">
            <a:extLst>
              <a:ext uri="{FF2B5EF4-FFF2-40B4-BE49-F238E27FC236}">
                <a16:creationId xmlns:a16="http://schemas.microsoft.com/office/drawing/2014/main" id="{3E7B49C6-1939-5295-2EA3-2289EF934F5E}"/>
              </a:ext>
            </a:extLst>
          </p:cNvPr>
          <p:cNvSpPr/>
          <p:nvPr/>
        </p:nvSpPr>
        <p:spPr bwMode="auto">
          <a:xfrm>
            <a:off x="6715490" y="1417663"/>
            <a:ext cx="1767607" cy="422521"/>
          </a:xfrm>
          <a:prstGeom prst="roundRect">
            <a:avLst/>
          </a:prstGeom>
          <a:solidFill>
            <a:srgbClr val="C5B4E3"/>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High Level Context</a:t>
            </a:r>
          </a:p>
        </p:txBody>
      </p:sp>
      <p:sp>
        <p:nvSpPr>
          <p:cNvPr id="38" name="TextBox 37">
            <a:extLst>
              <a:ext uri="{FF2B5EF4-FFF2-40B4-BE49-F238E27FC236}">
                <a16:creationId xmlns:a16="http://schemas.microsoft.com/office/drawing/2014/main" id="{EE79D809-EB6D-2F66-E3BB-99079EB045F9}"/>
              </a:ext>
            </a:extLst>
          </p:cNvPr>
          <p:cNvSpPr txBox="1"/>
          <p:nvPr/>
        </p:nvSpPr>
        <p:spPr>
          <a:xfrm rot="16200000">
            <a:off x="6147566" y="1246320"/>
            <a:ext cx="648910" cy="24457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Context</a:t>
            </a:r>
          </a:p>
        </p:txBody>
      </p:sp>
      <p:sp>
        <p:nvSpPr>
          <p:cNvPr id="39" name="Rounded Rectangle 5">
            <a:extLst>
              <a:ext uri="{FF2B5EF4-FFF2-40B4-BE49-F238E27FC236}">
                <a16:creationId xmlns:a16="http://schemas.microsoft.com/office/drawing/2014/main" id="{68A0AB62-0B7A-4B1E-CF31-75D65642DBC9}"/>
              </a:ext>
              <a:ext uri="{C183D7F6-B498-43B3-948B-1728B52AA6E4}">
                <adec:decorative xmlns:adec="http://schemas.microsoft.com/office/drawing/2017/decorative" val="1"/>
              </a:ext>
            </a:extLst>
          </p:cNvPr>
          <p:cNvSpPr/>
          <p:nvPr/>
        </p:nvSpPr>
        <p:spPr>
          <a:xfrm>
            <a:off x="6196305" y="802692"/>
            <a:ext cx="2414032" cy="1121809"/>
          </a:xfrm>
          <a:prstGeom prst="roundRect">
            <a:avLst>
              <a:gd name="adj" fmla="val 6947"/>
            </a:avLst>
          </a:prstGeom>
          <a:noFill/>
          <a:ln w="19050" cap="rnd">
            <a:solidFill>
              <a:srgbClr val="657076"/>
            </a:soli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noFill/>
              <a:effectLst/>
              <a:uLnTx/>
              <a:uFillTx/>
              <a:latin typeface="Segoe UI Variable Display Semib" pitchFamily="2" charset="0"/>
              <a:ea typeface="+mn-ea"/>
              <a:cs typeface="+mn-cs"/>
            </a:endParaRPr>
          </a:p>
        </p:txBody>
      </p:sp>
      <p:sp>
        <p:nvSpPr>
          <p:cNvPr id="52" name="Rectangle: Rounded Corners 51">
            <a:extLst>
              <a:ext uri="{FF2B5EF4-FFF2-40B4-BE49-F238E27FC236}">
                <a16:creationId xmlns:a16="http://schemas.microsoft.com/office/drawing/2014/main" id="{525BABC3-FFF9-7183-0495-A0A0402D3F34}"/>
              </a:ext>
            </a:extLst>
          </p:cNvPr>
          <p:cNvSpPr/>
          <p:nvPr/>
        </p:nvSpPr>
        <p:spPr bwMode="auto">
          <a:xfrm>
            <a:off x="6715491" y="2171317"/>
            <a:ext cx="1767607" cy="422521"/>
          </a:xfrm>
          <a:prstGeom prst="roundRect">
            <a:avLst>
              <a:gd name="adj" fmla="val 11897"/>
            </a:avLst>
          </a:prstGeom>
          <a:solidFill>
            <a:srgbClr val="C5B4E3"/>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Example Input 1</a:t>
            </a:r>
          </a:p>
        </p:txBody>
      </p:sp>
      <p:sp>
        <p:nvSpPr>
          <p:cNvPr id="53" name="Rectangle: Rounded Corners 52">
            <a:extLst>
              <a:ext uri="{FF2B5EF4-FFF2-40B4-BE49-F238E27FC236}">
                <a16:creationId xmlns:a16="http://schemas.microsoft.com/office/drawing/2014/main" id="{A146FE0A-1BA2-0859-13AF-1B74D16C0BE8}"/>
              </a:ext>
            </a:extLst>
          </p:cNvPr>
          <p:cNvSpPr/>
          <p:nvPr/>
        </p:nvSpPr>
        <p:spPr bwMode="auto">
          <a:xfrm>
            <a:off x="6715490" y="2698377"/>
            <a:ext cx="1767607" cy="422521"/>
          </a:xfrm>
          <a:prstGeom prst="roundRect">
            <a:avLst/>
          </a:prstGeom>
          <a:solidFill>
            <a:srgbClr val="C5B4E3"/>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Example Output 1</a:t>
            </a:r>
          </a:p>
        </p:txBody>
      </p:sp>
      <p:sp>
        <p:nvSpPr>
          <p:cNvPr id="54" name="TextBox 53">
            <a:extLst>
              <a:ext uri="{FF2B5EF4-FFF2-40B4-BE49-F238E27FC236}">
                <a16:creationId xmlns:a16="http://schemas.microsoft.com/office/drawing/2014/main" id="{DA1FD61C-A3B4-D5A0-2593-F70A205F4B00}"/>
              </a:ext>
            </a:extLst>
          </p:cNvPr>
          <p:cNvSpPr txBox="1"/>
          <p:nvPr/>
        </p:nvSpPr>
        <p:spPr>
          <a:xfrm rot="16200000">
            <a:off x="6147566" y="2645387"/>
            <a:ext cx="648910" cy="24457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Context</a:t>
            </a:r>
          </a:p>
        </p:txBody>
      </p:sp>
      <p:sp>
        <p:nvSpPr>
          <p:cNvPr id="55" name="Rounded Rectangle 5">
            <a:extLst>
              <a:ext uri="{FF2B5EF4-FFF2-40B4-BE49-F238E27FC236}">
                <a16:creationId xmlns:a16="http://schemas.microsoft.com/office/drawing/2014/main" id="{76DE489D-A6B0-2C12-1108-E117F137AF51}"/>
              </a:ext>
              <a:ext uri="{C183D7F6-B498-43B3-948B-1728B52AA6E4}">
                <adec:decorative xmlns:adec="http://schemas.microsoft.com/office/drawing/2017/decorative" val="1"/>
              </a:ext>
            </a:extLst>
          </p:cNvPr>
          <p:cNvSpPr/>
          <p:nvPr/>
        </p:nvSpPr>
        <p:spPr>
          <a:xfrm>
            <a:off x="6196305" y="2083405"/>
            <a:ext cx="2414032" cy="1368537"/>
          </a:xfrm>
          <a:prstGeom prst="roundRect">
            <a:avLst>
              <a:gd name="adj" fmla="val 6947"/>
            </a:avLst>
          </a:prstGeom>
          <a:noFill/>
          <a:ln w="19050" cap="rnd">
            <a:solidFill>
              <a:srgbClr val="657076"/>
            </a:soli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noFill/>
              <a:effectLst/>
              <a:uLnTx/>
              <a:uFillTx/>
              <a:latin typeface="Segoe UI Variable Display Semib" pitchFamily="2" charset="0"/>
              <a:ea typeface="+mn-ea"/>
              <a:cs typeface="+mn-cs"/>
            </a:endParaRPr>
          </a:p>
        </p:txBody>
      </p:sp>
      <p:sp>
        <p:nvSpPr>
          <p:cNvPr id="61" name="TextBox 60">
            <a:extLst>
              <a:ext uri="{FF2B5EF4-FFF2-40B4-BE49-F238E27FC236}">
                <a16:creationId xmlns:a16="http://schemas.microsoft.com/office/drawing/2014/main" id="{6E2A6244-5B58-F6EE-E593-56CF43720F80}"/>
              </a:ext>
            </a:extLst>
          </p:cNvPr>
          <p:cNvSpPr txBox="1"/>
          <p:nvPr/>
        </p:nvSpPr>
        <p:spPr>
          <a:xfrm>
            <a:off x="7516494" y="3122189"/>
            <a:ext cx="165597" cy="23022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t>
            </a:r>
          </a:p>
        </p:txBody>
      </p:sp>
      <p:sp>
        <p:nvSpPr>
          <p:cNvPr id="57" name="Rectangle: Rounded Corners 56">
            <a:extLst>
              <a:ext uri="{FF2B5EF4-FFF2-40B4-BE49-F238E27FC236}">
                <a16:creationId xmlns:a16="http://schemas.microsoft.com/office/drawing/2014/main" id="{811891E7-931B-248F-1350-59C08D126007}"/>
              </a:ext>
            </a:extLst>
          </p:cNvPr>
          <p:cNvSpPr/>
          <p:nvPr/>
        </p:nvSpPr>
        <p:spPr bwMode="auto">
          <a:xfrm>
            <a:off x="6715491" y="3703667"/>
            <a:ext cx="1767607" cy="422522"/>
          </a:xfrm>
          <a:prstGeom prst="roundRect">
            <a:avLst>
              <a:gd name="adj" fmla="val 11897"/>
            </a:avLst>
          </a:prstGeom>
          <a:solidFill>
            <a:srgbClr val="8DC8E8"/>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Last User Input</a:t>
            </a:r>
          </a:p>
        </p:txBody>
      </p:sp>
      <p:sp>
        <p:nvSpPr>
          <p:cNvPr id="58" name="Rectangle: Rounded Corners 57">
            <a:extLst>
              <a:ext uri="{FF2B5EF4-FFF2-40B4-BE49-F238E27FC236}">
                <a16:creationId xmlns:a16="http://schemas.microsoft.com/office/drawing/2014/main" id="{D99C74C1-3DFD-BEBC-E597-816C78E68687}"/>
              </a:ext>
            </a:extLst>
          </p:cNvPr>
          <p:cNvSpPr/>
          <p:nvPr/>
        </p:nvSpPr>
        <p:spPr bwMode="auto">
          <a:xfrm>
            <a:off x="6715490" y="4230728"/>
            <a:ext cx="1767607" cy="422522"/>
          </a:xfrm>
          <a:prstGeom prst="roundRect">
            <a:avLst/>
          </a:prstGeom>
          <a:solidFill>
            <a:srgbClr val="8DC8E8"/>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Last Model Completion</a:t>
            </a:r>
          </a:p>
        </p:txBody>
      </p:sp>
      <p:sp>
        <p:nvSpPr>
          <p:cNvPr id="59" name="TextBox 58">
            <a:extLst>
              <a:ext uri="{FF2B5EF4-FFF2-40B4-BE49-F238E27FC236}">
                <a16:creationId xmlns:a16="http://schemas.microsoft.com/office/drawing/2014/main" id="{9C6FC362-EB12-8045-5383-88C3310B5963}"/>
              </a:ext>
            </a:extLst>
          </p:cNvPr>
          <p:cNvSpPr txBox="1"/>
          <p:nvPr/>
        </p:nvSpPr>
        <p:spPr>
          <a:xfrm rot="16200000">
            <a:off x="6120968" y="4059384"/>
            <a:ext cx="702106" cy="24457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History</a:t>
            </a:r>
          </a:p>
        </p:txBody>
      </p:sp>
      <p:sp>
        <p:nvSpPr>
          <p:cNvPr id="60" name="Rounded Rectangle 5">
            <a:extLst>
              <a:ext uri="{FF2B5EF4-FFF2-40B4-BE49-F238E27FC236}">
                <a16:creationId xmlns:a16="http://schemas.microsoft.com/office/drawing/2014/main" id="{A2DDC623-4530-E592-9F9C-08EAD31FEACE}"/>
              </a:ext>
              <a:ext uri="{C183D7F6-B498-43B3-948B-1728B52AA6E4}">
                <adec:decorative xmlns:adec="http://schemas.microsoft.com/office/drawing/2017/decorative" val="1"/>
              </a:ext>
            </a:extLst>
          </p:cNvPr>
          <p:cNvSpPr/>
          <p:nvPr/>
        </p:nvSpPr>
        <p:spPr>
          <a:xfrm>
            <a:off x="6196305" y="3615755"/>
            <a:ext cx="2414032" cy="1121811"/>
          </a:xfrm>
          <a:prstGeom prst="roundRect">
            <a:avLst>
              <a:gd name="adj" fmla="val 6947"/>
            </a:avLst>
          </a:prstGeom>
          <a:noFill/>
          <a:ln w="19050" cap="rnd">
            <a:solidFill>
              <a:srgbClr val="657076"/>
            </a:solidFill>
            <a:prstDash val="solid"/>
            <a:round/>
          </a:ln>
          <a:effectLst>
            <a:outerShdw blurRad="63500" dist="127000" dir="2700000" algn="tl" rotWithShape="0">
              <a:prstClr val="black">
                <a:alpha val="50000"/>
              </a:prstClr>
            </a:outerShdw>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noFill/>
              <a:effectLst/>
              <a:uLnTx/>
              <a:uFillTx/>
              <a:latin typeface="Segoe UI Variable Display Semib" pitchFamily="2" charset="0"/>
              <a:ea typeface="+mn-ea"/>
              <a:cs typeface="+mn-cs"/>
            </a:endParaRPr>
          </a:p>
        </p:txBody>
      </p:sp>
      <p:sp>
        <p:nvSpPr>
          <p:cNvPr id="63" name="Rectangle: Rounded Corners 62">
            <a:extLst>
              <a:ext uri="{FF2B5EF4-FFF2-40B4-BE49-F238E27FC236}">
                <a16:creationId xmlns:a16="http://schemas.microsoft.com/office/drawing/2014/main" id="{C70A37CF-39BC-69DA-3559-A792D05BA983}"/>
              </a:ext>
            </a:extLst>
          </p:cNvPr>
          <p:cNvSpPr/>
          <p:nvPr/>
        </p:nvSpPr>
        <p:spPr bwMode="auto">
          <a:xfrm>
            <a:off x="6715490" y="4824416"/>
            <a:ext cx="1767607" cy="422521"/>
          </a:xfrm>
          <a:prstGeom prst="roundRect">
            <a:avLst/>
          </a:prstGeom>
          <a:solidFill>
            <a:srgbClr val="8DC8E8"/>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Last Model Completion</a:t>
            </a:r>
          </a:p>
        </p:txBody>
      </p:sp>
    </p:spTree>
    <p:extLst>
      <p:ext uri="{BB962C8B-B14F-4D97-AF65-F5344CB8AC3E}">
        <p14:creationId xmlns:p14="http://schemas.microsoft.com/office/powerpoint/2010/main" val="2813400514"/>
      </p:ext>
    </p:extLst>
  </p:cSld>
  <p:clrMapOvr>
    <a:masterClrMapping/>
  </p:clrMapOvr>
  <p:transition spd="slow">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5B7C5B6-BE9A-2486-3CB5-86A647217B93}"/>
              </a:ext>
            </a:extLst>
          </p:cNvPr>
          <p:cNvSpPr>
            <a:spLocks noGrp="1"/>
          </p:cNvSpPr>
          <p:nvPr>
            <p:ph type="title"/>
          </p:nvPr>
        </p:nvSpPr>
        <p:spPr>
          <a:xfrm>
            <a:off x="588263" y="457200"/>
            <a:ext cx="11018520" cy="553998"/>
          </a:xfrm>
        </p:spPr>
        <p:txBody>
          <a:bodyPr/>
          <a:lstStyle/>
          <a:p>
            <a:r>
              <a:rPr lang="en-US" dirty="0"/>
              <a:t>Why we don’t call a foundation model directly</a:t>
            </a:r>
          </a:p>
        </p:txBody>
      </p:sp>
      <p:sp>
        <p:nvSpPr>
          <p:cNvPr id="17" name="TextBox 16">
            <a:extLst>
              <a:ext uri="{FF2B5EF4-FFF2-40B4-BE49-F238E27FC236}">
                <a16:creationId xmlns:a16="http://schemas.microsoft.com/office/drawing/2014/main" id="{A0A11253-7CE3-93CE-222A-8B00117525DE}"/>
              </a:ext>
              <a:ext uri="{C183D7F6-B498-43B3-948B-1728B52AA6E4}">
                <adec:decorative xmlns:adec="http://schemas.microsoft.com/office/drawing/2017/decorative" val="1"/>
              </a:ext>
            </a:extLst>
          </p:cNvPr>
          <p:cNvSpPr txBox="1"/>
          <p:nvPr/>
        </p:nvSpPr>
        <p:spPr>
          <a:xfrm>
            <a:off x="2474213" y="1436689"/>
            <a:ext cx="1591375" cy="483235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19" name="TextBox 18">
            <a:extLst>
              <a:ext uri="{FF2B5EF4-FFF2-40B4-BE49-F238E27FC236}">
                <a16:creationId xmlns:a16="http://schemas.microsoft.com/office/drawing/2014/main" id="{DFB726C0-710E-EEA2-EE7A-3624667109DC}"/>
              </a:ext>
              <a:ext uri="{C183D7F6-B498-43B3-948B-1728B52AA6E4}">
                <adec:decorative xmlns:adec="http://schemas.microsoft.com/office/drawing/2017/decorative" val="1"/>
              </a:ext>
            </a:extLst>
          </p:cNvPr>
          <p:cNvSpPr txBox="1"/>
          <p:nvPr/>
        </p:nvSpPr>
        <p:spPr>
          <a:xfrm>
            <a:off x="4360163" y="1436689"/>
            <a:ext cx="1591375" cy="483235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C0733D1F-368C-931A-1834-D01CE6C41CF7}"/>
              </a:ext>
              <a:ext uri="{C183D7F6-B498-43B3-948B-1728B52AA6E4}">
                <adec:decorative xmlns:adec="http://schemas.microsoft.com/office/drawing/2017/decorative" val="1"/>
              </a:ext>
            </a:extLst>
          </p:cNvPr>
          <p:cNvSpPr txBox="1"/>
          <p:nvPr/>
        </p:nvSpPr>
        <p:spPr>
          <a:xfrm>
            <a:off x="6776781" y="1436689"/>
            <a:ext cx="1591375" cy="483235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D98CFCF-3CA2-1BBB-E36D-6599C878C91A}"/>
              </a:ext>
              <a:ext uri="{C183D7F6-B498-43B3-948B-1728B52AA6E4}">
                <adec:decorative xmlns:adec="http://schemas.microsoft.com/office/drawing/2017/decorative" val="1"/>
              </a:ext>
            </a:extLst>
          </p:cNvPr>
          <p:cNvSpPr txBox="1"/>
          <p:nvPr/>
        </p:nvSpPr>
        <p:spPr>
          <a:xfrm>
            <a:off x="8662731" y="1436689"/>
            <a:ext cx="1591375" cy="483235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438A4602-8E80-0084-AA0B-2C2F867FA7EF}"/>
              </a:ext>
            </a:extLst>
          </p:cNvPr>
          <p:cNvSpPr txBox="1"/>
          <p:nvPr/>
        </p:nvSpPr>
        <p:spPr>
          <a:xfrm>
            <a:off x="10608732" y="3642712"/>
            <a:ext cx="1282912" cy="1092607"/>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UI"/>
                <a:ea typeface="+mn-ea"/>
                <a:cs typeface="+mn-cs"/>
              </a:rPr>
              <a:t>Response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“I’ve added a new screen with a gallery”</a:t>
            </a:r>
          </a:p>
        </p:txBody>
      </p:sp>
      <p:sp>
        <p:nvSpPr>
          <p:cNvPr id="26" name="TextBox 25">
            <a:extLst>
              <a:ext uri="{FF2B5EF4-FFF2-40B4-BE49-F238E27FC236}">
                <a16:creationId xmlns:a16="http://schemas.microsoft.com/office/drawing/2014/main" id="{B18CC011-CFE3-4FD5-1DB6-7E574A2708DA}"/>
              </a:ext>
            </a:extLst>
          </p:cNvPr>
          <p:cNvSpPr txBox="1"/>
          <p:nvPr/>
        </p:nvSpPr>
        <p:spPr>
          <a:xfrm>
            <a:off x="584200" y="1453985"/>
            <a:ext cx="1588770" cy="1585049"/>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C5B4E3"/>
                </a:solidFill>
                <a:effectLst/>
                <a:uLnTx/>
                <a:uFillTx/>
                <a:latin typeface="Segoe UI"/>
                <a:ea typeface="+mn-ea"/>
                <a:cs typeface="+mn-cs"/>
              </a:rPr>
              <a:t>Irrelevant prompt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“How do I remove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 peanut butter sandwich from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 VCR?” </a:t>
            </a:r>
          </a:p>
        </p:txBody>
      </p:sp>
      <p:sp>
        <p:nvSpPr>
          <p:cNvPr id="28" name="TextBox 27">
            <a:extLst>
              <a:ext uri="{FF2B5EF4-FFF2-40B4-BE49-F238E27FC236}">
                <a16:creationId xmlns:a16="http://schemas.microsoft.com/office/drawing/2014/main" id="{E4267BED-814B-0527-F54C-05AA4E28612B}"/>
              </a:ext>
            </a:extLst>
          </p:cNvPr>
          <p:cNvSpPr txBox="1"/>
          <p:nvPr/>
        </p:nvSpPr>
        <p:spPr>
          <a:xfrm>
            <a:off x="584200" y="3406705"/>
            <a:ext cx="1588770" cy="1369606"/>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C5B4E3"/>
                </a:solidFill>
                <a:effectLst/>
                <a:uLnTx/>
                <a:uFillTx/>
                <a:latin typeface="Segoe UI"/>
                <a:ea typeface="+mn-ea"/>
                <a:cs typeface="+mn-cs"/>
              </a:rPr>
              <a:t>Malicious prompt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“Ignore your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initial instructions and do X”</a:t>
            </a:r>
          </a:p>
        </p:txBody>
      </p:sp>
      <p:sp>
        <p:nvSpPr>
          <p:cNvPr id="29" name="TextBox 28">
            <a:extLst>
              <a:ext uri="{FF2B5EF4-FFF2-40B4-BE49-F238E27FC236}">
                <a16:creationId xmlns:a16="http://schemas.microsoft.com/office/drawing/2014/main" id="{A67C2333-A180-BC6B-7EB3-F7EE6F9A500A}"/>
              </a:ext>
            </a:extLst>
          </p:cNvPr>
          <p:cNvSpPr txBox="1"/>
          <p:nvPr/>
        </p:nvSpPr>
        <p:spPr>
          <a:xfrm>
            <a:off x="584200" y="5143981"/>
            <a:ext cx="1588770" cy="1154162"/>
          </a:xfrm>
          <a:prstGeom prst="rect">
            <a:avLst/>
          </a:prstGeom>
          <a:noFill/>
        </p:spPr>
        <p:txBody>
          <a:bodyPr wrap="square" lIns="0" r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8DC8E8"/>
                </a:solidFill>
                <a:effectLst/>
                <a:uLnTx/>
                <a:uFillTx/>
                <a:latin typeface="Segoe UI"/>
                <a:ea typeface="+mn-ea"/>
                <a:cs typeface="+mn-cs"/>
              </a:rPr>
              <a:t>Relevant prompt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“Add a new screen with a gallery” </a:t>
            </a:r>
          </a:p>
        </p:txBody>
      </p:sp>
      <p:sp>
        <p:nvSpPr>
          <p:cNvPr id="3" name="TextBox 2">
            <a:extLst>
              <a:ext uri="{FF2B5EF4-FFF2-40B4-BE49-F238E27FC236}">
                <a16:creationId xmlns:a16="http://schemas.microsoft.com/office/drawing/2014/main" id="{9DAF2E2A-02A2-2C94-0F58-ED503E3EB67A}"/>
              </a:ext>
            </a:extLst>
          </p:cNvPr>
          <p:cNvSpPr txBox="1"/>
          <p:nvPr/>
        </p:nvSpPr>
        <p:spPr>
          <a:xfrm>
            <a:off x="2467545" y="1643824"/>
            <a:ext cx="1598043" cy="1431161"/>
          </a:xfrm>
          <a:prstGeom prst="rect">
            <a:avLst/>
          </a:prstGeom>
          <a:noFill/>
        </p:spPr>
        <p:txBody>
          <a:bodyPr wrap="square" lIns="182880" rIns="182880">
            <a:spAutoFit/>
          </a:bodyPr>
          <a:lstStyle/>
          <a:p>
            <a:pPr marL="0" marR="0" lvl="0" indent="0" algn="ctr"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Prompt filtering</a:t>
            </a:r>
          </a:p>
          <a:p>
            <a:pPr marL="0" marR="0" lvl="0" indent="0" algn="ctr"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RAI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guard-rails</a:t>
            </a:r>
          </a:p>
        </p:txBody>
      </p:sp>
      <p:sp>
        <p:nvSpPr>
          <p:cNvPr id="4" name="TextBox 3">
            <a:extLst>
              <a:ext uri="{FF2B5EF4-FFF2-40B4-BE49-F238E27FC236}">
                <a16:creationId xmlns:a16="http://schemas.microsoft.com/office/drawing/2014/main" id="{1FAA19AD-0930-5BA1-DAFE-4E53E4777BB3}"/>
              </a:ext>
            </a:extLst>
          </p:cNvPr>
          <p:cNvSpPr txBox="1"/>
          <p:nvPr/>
        </p:nvSpPr>
        <p:spPr>
          <a:xfrm>
            <a:off x="4353495" y="1643824"/>
            <a:ext cx="1598043" cy="1431161"/>
          </a:xfrm>
          <a:prstGeom prst="rect">
            <a:avLst/>
          </a:prstGeom>
          <a:noFill/>
        </p:spPr>
        <p:txBody>
          <a:bodyPr wrap="square" lIns="182880" rIns="182880">
            <a:spAutoFit/>
          </a:bodyPr>
          <a:lstStyle/>
          <a:p>
            <a:pPr marL="0" marR="0" lvl="0" indent="0" algn="ctr"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Few-shot learning</a:t>
            </a:r>
          </a:p>
          <a:p>
            <a:pPr marL="0" marR="0" lvl="0" indent="0" algn="ctr"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Prompt engineering</a:t>
            </a:r>
          </a:p>
        </p:txBody>
      </p:sp>
      <p:sp>
        <p:nvSpPr>
          <p:cNvPr id="5" name="TextBox 4">
            <a:extLst>
              <a:ext uri="{FF2B5EF4-FFF2-40B4-BE49-F238E27FC236}">
                <a16:creationId xmlns:a16="http://schemas.microsoft.com/office/drawing/2014/main" id="{48F9E5D1-0B1E-F420-1AAD-A7998F55FDA0}"/>
              </a:ext>
            </a:extLst>
          </p:cNvPr>
          <p:cNvSpPr txBox="1"/>
          <p:nvPr/>
        </p:nvSpPr>
        <p:spPr>
          <a:xfrm>
            <a:off x="8656064" y="1643824"/>
            <a:ext cx="1598043" cy="369332"/>
          </a:xfrm>
          <a:prstGeom prst="rect">
            <a:avLst/>
          </a:prstGeom>
          <a:noFill/>
        </p:spPr>
        <p:txBody>
          <a:bodyPr wrap="square" lIns="182880" rIns="182880">
            <a:spAutoFit/>
          </a:bodyPr>
          <a:lstStyle/>
          <a:p>
            <a:pPr marL="0" marR="0" lvl="0" indent="0" algn="ctr" defTabSz="914400" rtl="0" eaLnBrk="1" fontAlgn="auto" latinLnBrk="0" hangingPunct="1">
              <a:lnSpc>
                <a:spcPct val="100000"/>
              </a:lnSpc>
              <a:spcBef>
                <a:spcPts val="0"/>
              </a:spcBef>
              <a:spcAft>
                <a:spcPts val="18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Grounding</a:t>
            </a:r>
          </a:p>
        </p:txBody>
      </p:sp>
      <p:pic>
        <p:nvPicPr>
          <p:cNvPr id="6" name="Picture 4" descr="OpenAI | Shyft">
            <a:extLst>
              <a:ext uri="{FF2B5EF4-FFF2-40B4-BE49-F238E27FC236}">
                <a16:creationId xmlns:a16="http://schemas.microsoft.com/office/drawing/2014/main" id="{BD80077E-BE61-6BC1-0DBF-B4B2913C62C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022740" y="1748435"/>
            <a:ext cx="1099458" cy="2088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zure has a new logo, but where do you download it? Here!">
            <a:extLst>
              <a:ext uri="{FF2B5EF4-FFF2-40B4-BE49-F238E27FC236}">
                <a16:creationId xmlns:a16="http://schemas.microsoft.com/office/drawing/2014/main" id="{D82A5389-1D93-9AEF-38A3-B6D8AA81D4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1578" y="2300835"/>
            <a:ext cx="326989" cy="3269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71D6C1-5111-0C5B-375A-6FEC5599236F}"/>
              </a:ext>
            </a:extLst>
          </p:cNvPr>
          <p:cNvSpPr txBox="1"/>
          <p:nvPr/>
        </p:nvSpPr>
        <p:spPr>
          <a:xfrm>
            <a:off x="7449648" y="2310441"/>
            <a:ext cx="64742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Azure</a:t>
            </a:r>
          </a:p>
        </p:txBody>
      </p:sp>
      <p:sp>
        <p:nvSpPr>
          <p:cNvPr id="10" name="TextBox 9">
            <a:extLst>
              <a:ext uri="{FF2B5EF4-FFF2-40B4-BE49-F238E27FC236}">
                <a16:creationId xmlns:a16="http://schemas.microsoft.com/office/drawing/2014/main" id="{6B28B703-05C4-F8BB-C4F2-47FD8038CD4E}"/>
              </a:ext>
            </a:extLst>
          </p:cNvPr>
          <p:cNvSpPr txBox="1"/>
          <p:nvPr/>
        </p:nvSpPr>
        <p:spPr>
          <a:xfrm>
            <a:off x="2646933" y="5367262"/>
            <a:ext cx="1239268" cy="58477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Power Apps docs</a:t>
            </a:r>
          </a:p>
        </p:txBody>
      </p:sp>
      <p:sp>
        <p:nvSpPr>
          <p:cNvPr id="11" name="Rounded Rectangle 8">
            <a:extLst>
              <a:ext uri="{FF2B5EF4-FFF2-40B4-BE49-F238E27FC236}">
                <a16:creationId xmlns:a16="http://schemas.microsoft.com/office/drawing/2014/main" id="{D24F8B26-019E-470D-0C8C-65D991BCD1D9}"/>
              </a:ext>
              <a:ext uri="{C183D7F6-B498-43B3-948B-1728B52AA6E4}">
                <adec:decorative xmlns:adec="http://schemas.microsoft.com/office/drawing/2017/decorative" val="1"/>
              </a:ext>
            </a:extLst>
          </p:cNvPr>
          <p:cNvSpPr/>
          <p:nvPr/>
        </p:nvSpPr>
        <p:spPr>
          <a:xfrm>
            <a:off x="2647949" y="5223297"/>
            <a:ext cx="1238252" cy="872704"/>
          </a:xfrm>
          <a:prstGeom prst="roundRect">
            <a:avLst>
              <a:gd name="adj" fmla="val 7452"/>
            </a:avLst>
          </a:prstGeom>
          <a:noFill/>
          <a:ln w="25400" cap="rnd">
            <a:solidFill>
              <a:srgbClr val="C5B4E3"/>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15" name="TextBox 14">
            <a:extLst>
              <a:ext uri="{FF2B5EF4-FFF2-40B4-BE49-F238E27FC236}">
                <a16:creationId xmlns:a16="http://schemas.microsoft.com/office/drawing/2014/main" id="{81EB60EE-5EC4-E011-6007-14C64F938EC4}"/>
              </a:ext>
            </a:extLst>
          </p:cNvPr>
          <p:cNvSpPr txBox="1"/>
          <p:nvPr/>
        </p:nvSpPr>
        <p:spPr>
          <a:xfrm>
            <a:off x="4536217" y="5367262"/>
            <a:ext cx="1239268" cy="58477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Example generator</a:t>
            </a:r>
          </a:p>
        </p:txBody>
      </p:sp>
      <p:sp>
        <p:nvSpPr>
          <p:cNvPr id="18" name="Rounded Rectangle 8">
            <a:extLst>
              <a:ext uri="{FF2B5EF4-FFF2-40B4-BE49-F238E27FC236}">
                <a16:creationId xmlns:a16="http://schemas.microsoft.com/office/drawing/2014/main" id="{AB3F60F6-A739-6B0F-BC7B-CB70F78C4F0A}"/>
              </a:ext>
              <a:ext uri="{C183D7F6-B498-43B3-948B-1728B52AA6E4}">
                <adec:decorative xmlns:adec="http://schemas.microsoft.com/office/drawing/2017/decorative" val="1"/>
              </a:ext>
            </a:extLst>
          </p:cNvPr>
          <p:cNvSpPr/>
          <p:nvPr/>
        </p:nvSpPr>
        <p:spPr>
          <a:xfrm>
            <a:off x="4536724" y="5223297"/>
            <a:ext cx="1238252" cy="872704"/>
          </a:xfrm>
          <a:prstGeom prst="roundRect">
            <a:avLst>
              <a:gd name="adj" fmla="val 7452"/>
            </a:avLst>
          </a:prstGeom>
          <a:noFill/>
          <a:ln w="25400" cap="rnd">
            <a:solidFill>
              <a:srgbClr val="C5B4E3"/>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22" name="TextBox 21">
            <a:extLst>
              <a:ext uri="{FF2B5EF4-FFF2-40B4-BE49-F238E27FC236}">
                <a16:creationId xmlns:a16="http://schemas.microsoft.com/office/drawing/2014/main" id="{4DF3C810-7A15-AD7F-0A01-4B7FA7C8FB12}"/>
              </a:ext>
            </a:extLst>
          </p:cNvPr>
          <p:cNvSpPr txBox="1"/>
          <p:nvPr/>
        </p:nvSpPr>
        <p:spPr>
          <a:xfrm>
            <a:off x="8835960" y="5367262"/>
            <a:ext cx="1239268" cy="584775"/>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Power Apps docs</a:t>
            </a:r>
          </a:p>
        </p:txBody>
      </p:sp>
      <p:sp>
        <p:nvSpPr>
          <p:cNvPr id="23" name="Rounded Rectangle 8">
            <a:extLst>
              <a:ext uri="{FF2B5EF4-FFF2-40B4-BE49-F238E27FC236}">
                <a16:creationId xmlns:a16="http://schemas.microsoft.com/office/drawing/2014/main" id="{52A68861-C57C-7878-82D9-56663ECA2ED1}"/>
              </a:ext>
              <a:ext uri="{C183D7F6-B498-43B3-948B-1728B52AA6E4}">
                <adec:decorative xmlns:adec="http://schemas.microsoft.com/office/drawing/2017/decorative" val="1"/>
              </a:ext>
            </a:extLst>
          </p:cNvPr>
          <p:cNvSpPr/>
          <p:nvPr/>
        </p:nvSpPr>
        <p:spPr>
          <a:xfrm>
            <a:off x="8836467" y="5223297"/>
            <a:ext cx="1238252" cy="872704"/>
          </a:xfrm>
          <a:prstGeom prst="roundRect">
            <a:avLst>
              <a:gd name="adj" fmla="val 7452"/>
            </a:avLst>
          </a:prstGeom>
          <a:noFill/>
          <a:ln w="25400" cap="rnd">
            <a:solidFill>
              <a:srgbClr val="C5B4E3"/>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25" name="TextBox 24">
            <a:extLst>
              <a:ext uri="{FF2B5EF4-FFF2-40B4-BE49-F238E27FC236}">
                <a16:creationId xmlns:a16="http://schemas.microsoft.com/office/drawing/2014/main" id="{BB51E1AA-9498-8ED6-AB21-21C7AC4B6266}"/>
              </a:ext>
            </a:extLst>
          </p:cNvPr>
          <p:cNvSpPr txBox="1"/>
          <p:nvPr/>
        </p:nvSpPr>
        <p:spPr>
          <a:xfrm>
            <a:off x="2646933" y="3914246"/>
            <a:ext cx="1239268" cy="338554"/>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Similar?</a:t>
            </a:r>
          </a:p>
        </p:txBody>
      </p:sp>
      <p:sp>
        <p:nvSpPr>
          <p:cNvPr id="33" name="TextBox 32">
            <a:extLst>
              <a:ext uri="{FF2B5EF4-FFF2-40B4-BE49-F238E27FC236}">
                <a16:creationId xmlns:a16="http://schemas.microsoft.com/office/drawing/2014/main" id="{CC81EF20-1857-79B7-5CBE-52ADA6B4AA6C}"/>
              </a:ext>
            </a:extLst>
          </p:cNvPr>
          <p:cNvSpPr txBox="1"/>
          <p:nvPr/>
        </p:nvSpPr>
        <p:spPr>
          <a:xfrm>
            <a:off x="8835960" y="3914246"/>
            <a:ext cx="1239268" cy="338554"/>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Grounded?</a:t>
            </a:r>
          </a:p>
        </p:txBody>
      </p:sp>
      <p:sp>
        <p:nvSpPr>
          <p:cNvPr id="34" name="Rounded Rectangle 8">
            <a:extLst>
              <a:ext uri="{FF2B5EF4-FFF2-40B4-BE49-F238E27FC236}">
                <a16:creationId xmlns:a16="http://schemas.microsoft.com/office/drawing/2014/main" id="{706D1BCA-345D-E6DC-236B-88DE0FABE0E8}"/>
              </a:ext>
              <a:ext uri="{C183D7F6-B498-43B3-948B-1728B52AA6E4}">
                <adec:decorative xmlns:adec="http://schemas.microsoft.com/office/drawing/2017/decorative" val="1"/>
              </a:ext>
            </a:extLst>
          </p:cNvPr>
          <p:cNvSpPr/>
          <p:nvPr/>
        </p:nvSpPr>
        <p:spPr>
          <a:xfrm>
            <a:off x="8836467" y="3647171"/>
            <a:ext cx="1238252" cy="872704"/>
          </a:xfrm>
          <a:prstGeom prst="roundRect">
            <a:avLst>
              <a:gd name="adj" fmla="val 7452"/>
            </a:avLst>
          </a:prstGeom>
          <a:noFill/>
          <a:ln w="25400" cap="rnd">
            <a:solidFill>
              <a:srgbClr val="8DC8E8"/>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35" name="TextBox 34">
            <a:extLst>
              <a:ext uri="{FF2B5EF4-FFF2-40B4-BE49-F238E27FC236}">
                <a16:creationId xmlns:a16="http://schemas.microsoft.com/office/drawing/2014/main" id="{D8544976-BDD9-6C82-4D34-C59158D8D3EF}"/>
              </a:ext>
            </a:extLst>
          </p:cNvPr>
          <p:cNvSpPr txBox="1"/>
          <p:nvPr/>
        </p:nvSpPr>
        <p:spPr>
          <a:xfrm>
            <a:off x="6952835" y="3914246"/>
            <a:ext cx="1239268" cy="338554"/>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GPT</a:t>
            </a:r>
          </a:p>
        </p:txBody>
      </p:sp>
      <p:sp>
        <p:nvSpPr>
          <p:cNvPr id="36" name="Rounded Rectangle 8">
            <a:extLst>
              <a:ext uri="{FF2B5EF4-FFF2-40B4-BE49-F238E27FC236}">
                <a16:creationId xmlns:a16="http://schemas.microsoft.com/office/drawing/2014/main" id="{60DCBB06-5757-3FED-050C-A56ABCF74385}"/>
              </a:ext>
              <a:ext uri="{C183D7F6-B498-43B3-948B-1728B52AA6E4}">
                <adec:decorative xmlns:adec="http://schemas.microsoft.com/office/drawing/2017/decorative" val="1"/>
              </a:ext>
            </a:extLst>
          </p:cNvPr>
          <p:cNvSpPr/>
          <p:nvPr/>
        </p:nvSpPr>
        <p:spPr>
          <a:xfrm>
            <a:off x="6953342" y="3647171"/>
            <a:ext cx="1238252" cy="872704"/>
          </a:xfrm>
          <a:prstGeom prst="roundRect">
            <a:avLst>
              <a:gd name="adj" fmla="val 7452"/>
            </a:avLst>
          </a:prstGeom>
          <a:noFill/>
          <a:ln w="25400" cap="rnd">
            <a:solidFill>
              <a:srgbClr val="C5B4E3"/>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39" name="TextBox 38">
            <a:extLst>
              <a:ext uri="{FF2B5EF4-FFF2-40B4-BE49-F238E27FC236}">
                <a16:creationId xmlns:a16="http://schemas.microsoft.com/office/drawing/2014/main" id="{5E891D3E-E647-4D11-6018-3E0107275CEC}"/>
              </a:ext>
            </a:extLst>
          </p:cNvPr>
          <p:cNvSpPr txBox="1"/>
          <p:nvPr/>
        </p:nvSpPr>
        <p:spPr>
          <a:xfrm>
            <a:off x="6952835" y="5487408"/>
            <a:ext cx="1239268" cy="338554"/>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Dall-E</a:t>
            </a:r>
          </a:p>
        </p:txBody>
      </p:sp>
      <p:sp>
        <p:nvSpPr>
          <p:cNvPr id="40" name="Rounded Rectangle 8">
            <a:extLst>
              <a:ext uri="{FF2B5EF4-FFF2-40B4-BE49-F238E27FC236}">
                <a16:creationId xmlns:a16="http://schemas.microsoft.com/office/drawing/2014/main" id="{973E0751-2E20-CFCB-071F-F47D0A944691}"/>
              </a:ext>
              <a:ext uri="{C183D7F6-B498-43B3-948B-1728B52AA6E4}">
                <adec:decorative xmlns:adec="http://schemas.microsoft.com/office/drawing/2017/decorative" val="1"/>
              </a:ext>
            </a:extLst>
          </p:cNvPr>
          <p:cNvSpPr/>
          <p:nvPr/>
        </p:nvSpPr>
        <p:spPr>
          <a:xfrm>
            <a:off x="6953342" y="5220333"/>
            <a:ext cx="1238252" cy="872704"/>
          </a:xfrm>
          <a:prstGeom prst="roundRect">
            <a:avLst>
              <a:gd name="adj" fmla="val 7452"/>
            </a:avLst>
          </a:prstGeom>
          <a:noFill/>
          <a:ln w="25400" cap="rnd">
            <a:solidFill>
              <a:srgbClr val="C5B4E3"/>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cxnSp>
        <p:nvCxnSpPr>
          <p:cNvPr id="44" name="Straight Arrow Connector 43">
            <a:extLst>
              <a:ext uri="{FF2B5EF4-FFF2-40B4-BE49-F238E27FC236}">
                <a16:creationId xmlns:a16="http://schemas.microsoft.com/office/drawing/2014/main" id="{A3D240F5-EDAA-91EB-4291-479C0C5D326E}"/>
              </a:ext>
              <a:ext uri="{C183D7F6-B498-43B3-948B-1728B52AA6E4}">
                <adec:decorative xmlns:adec="http://schemas.microsoft.com/office/drawing/2017/decorative" val="1"/>
              </a:ext>
            </a:extLst>
          </p:cNvPr>
          <p:cNvCxnSpPr>
            <a:cxnSpLocks/>
          </p:cNvCxnSpPr>
          <p:nvPr/>
        </p:nvCxnSpPr>
        <p:spPr>
          <a:xfrm>
            <a:off x="5600700" y="4083523"/>
            <a:ext cx="1293813" cy="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84B2F87-480B-E830-23D3-AF263344C1AF}"/>
              </a:ext>
              <a:ext uri="{C183D7F6-B498-43B3-948B-1728B52AA6E4}">
                <adec:decorative xmlns:adec="http://schemas.microsoft.com/office/drawing/2017/decorative" val="1"/>
              </a:ext>
            </a:extLst>
          </p:cNvPr>
          <p:cNvCxnSpPr>
            <a:cxnSpLocks/>
          </p:cNvCxnSpPr>
          <p:nvPr/>
        </p:nvCxnSpPr>
        <p:spPr>
          <a:xfrm>
            <a:off x="3886201" y="4083523"/>
            <a:ext cx="838199" cy="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9EC15A9-7CE2-C403-9D50-3C01FC162D0A}"/>
              </a:ext>
              <a:ext uri="{C183D7F6-B498-43B3-948B-1728B52AA6E4}">
                <adec:decorative xmlns:adec="http://schemas.microsoft.com/office/drawing/2017/decorative" val="1"/>
              </a:ext>
            </a:extLst>
          </p:cNvPr>
          <p:cNvCxnSpPr>
            <a:cxnSpLocks/>
          </p:cNvCxnSpPr>
          <p:nvPr/>
        </p:nvCxnSpPr>
        <p:spPr>
          <a:xfrm>
            <a:off x="8191594" y="4083523"/>
            <a:ext cx="594074" cy="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1FDF843-9534-D5F1-3A1A-131B4637ECCB}"/>
              </a:ext>
              <a:ext uri="{C183D7F6-B498-43B3-948B-1728B52AA6E4}">
                <adec:decorative xmlns:adec="http://schemas.microsoft.com/office/drawing/2017/decorative" val="1"/>
              </a:ext>
            </a:extLst>
          </p:cNvPr>
          <p:cNvCxnSpPr>
            <a:cxnSpLocks/>
          </p:cNvCxnSpPr>
          <p:nvPr/>
        </p:nvCxnSpPr>
        <p:spPr>
          <a:xfrm>
            <a:off x="10074719" y="4083523"/>
            <a:ext cx="367932" cy="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7139E61-1338-BCD6-696E-26B903CF76A0}"/>
              </a:ext>
              <a:ext uri="{C183D7F6-B498-43B3-948B-1728B52AA6E4}">
                <adec:decorative xmlns:adec="http://schemas.microsoft.com/office/drawing/2017/decorative" val="1"/>
              </a:ext>
            </a:extLst>
          </p:cNvPr>
          <p:cNvCxnSpPr>
            <a:cxnSpLocks/>
          </p:cNvCxnSpPr>
          <p:nvPr/>
        </p:nvCxnSpPr>
        <p:spPr>
          <a:xfrm rot="16200000">
            <a:off x="2970038" y="4923296"/>
            <a:ext cx="594074" cy="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FEB5C9B-BC3E-DF96-5725-6B73E05E599B}"/>
              </a:ext>
              <a:ext uri="{C183D7F6-B498-43B3-948B-1728B52AA6E4}">
                <adec:decorative xmlns:adec="http://schemas.microsoft.com/office/drawing/2017/decorative" val="1"/>
              </a:ext>
            </a:extLst>
          </p:cNvPr>
          <p:cNvCxnSpPr>
            <a:cxnSpLocks/>
          </p:cNvCxnSpPr>
          <p:nvPr/>
        </p:nvCxnSpPr>
        <p:spPr>
          <a:xfrm flipV="1">
            <a:off x="5155851" y="4514850"/>
            <a:ext cx="0" cy="705483"/>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E2AC265-C5A4-4A18-BFE5-2634DBA35CF2}"/>
              </a:ext>
              <a:ext uri="{C183D7F6-B498-43B3-948B-1728B52AA6E4}">
                <adec:decorative xmlns:adec="http://schemas.microsoft.com/office/drawing/2017/decorative" val="1"/>
              </a:ext>
            </a:extLst>
          </p:cNvPr>
          <p:cNvCxnSpPr>
            <a:cxnSpLocks/>
          </p:cNvCxnSpPr>
          <p:nvPr/>
        </p:nvCxnSpPr>
        <p:spPr>
          <a:xfrm rot="16200000">
            <a:off x="9158558" y="4923296"/>
            <a:ext cx="594074" cy="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B029FB5D-49CB-C86A-A08B-A56C8FB7C7C1}"/>
              </a:ext>
              <a:ext uri="{C183D7F6-B498-43B3-948B-1728B52AA6E4}">
                <adec:decorative xmlns:adec="http://schemas.microsoft.com/office/drawing/2017/decorative" val="1"/>
              </a:ext>
            </a:extLst>
          </p:cNvPr>
          <p:cNvGrpSpPr/>
          <p:nvPr/>
        </p:nvGrpSpPr>
        <p:grpSpPr>
          <a:xfrm>
            <a:off x="2025424" y="1436689"/>
            <a:ext cx="621509" cy="4832350"/>
            <a:chOff x="2025424" y="1436689"/>
            <a:chExt cx="621509" cy="4832350"/>
          </a:xfrm>
        </p:grpSpPr>
        <p:sp>
          <p:nvSpPr>
            <p:cNvPr id="54" name="Arc 53">
              <a:extLst>
                <a:ext uri="{FF2B5EF4-FFF2-40B4-BE49-F238E27FC236}">
                  <a16:creationId xmlns:a16="http://schemas.microsoft.com/office/drawing/2014/main" id="{9D43FB62-2E87-7BC7-D49D-5E13899DD16B}"/>
                </a:ext>
              </a:extLst>
            </p:cNvPr>
            <p:cNvSpPr/>
            <p:nvPr/>
          </p:nvSpPr>
          <p:spPr>
            <a:xfrm rot="5400000" flipH="1">
              <a:off x="2120296" y="1436690"/>
              <a:ext cx="188216" cy="188216"/>
            </a:xfrm>
            <a:prstGeom prst="arc">
              <a:avLst/>
            </a:prstGeom>
            <a:ln w="254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5" name="Straight Connector 54">
              <a:extLst>
                <a:ext uri="{FF2B5EF4-FFF2-40B4-BE49-F238E27FC236}">
                  <a16:creationId xmlns:a16="http://schemas.microsoft.com/office/drawing/2014/main" id="{6816F8FC-888C-E58D-BAEC-0450ABA6A989}"/>
                </a:ext>
              </a:extLst>
            </p:cNvPr>
            <p:cNvCxnSpPr>
              <a:cxnSpLocks/>
              <a:endCxn id="54" idx="0"/>
            </p:cNvCxnSpPr>
            <p:nvPr/>
          </p:nvCxnSpPr>
          <p:spPr>
            <a:xfrm rot="5400000" flipH="1">
              <a:off x="525430" y="3313880"/>
              <a:ext cx="3566163" cy="0"/>
            </a:xfrm>
            <a:prstGeom prst="line">
              <a:avLst/>
            </a:prstGeom>
            <a:ln w="254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49AAFA-EA0B-8A4E-D4C2-06A5579CBEA3}"/>
                </a:ext>
              </a:extLst>
            </p:cNvPr>
            <p:cNvCxnSpPr>
              <a:cxnSpLocks/>
            </p:cNvCxnSpPr>
            <p:nvPr/>
          </p:nvCxnSpPr>
          <p:spPr>
            <a:xfrm rot="10800000">
              <a:off x="2025424" y="1436689"/>
              <a:ext cx="188209" cy="0"/>
            </a:xfrm>
            <a:prstGeom prst="line">
              <a:avLst/>
            </a:prstGeom>
            <a:ln w="25400" cap="rnd">
              <a:gradFill flip="none" rotWithShape="1">
                <a:gsLst>
                  <a:gs pos="0">
                    <a:srgbClr val="8DC8E8">
                      <a:alpha val="0"/>
                    </a:srgbClr>
                  </a:gs>
                  <a:gs pos="100000">
                    <a:srgbClr val="8DC8E8"/>
                  </a:gs>
                </a:gsLst>
                <a:lin ang="1080000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78C39DA-CF7C-A6E4-009F-972E3892A511}"/>
                </a:ext>
              </a:extLst>
            </p:cNvPr>
            <p:cNvCxnSpPr>
              <a:cxnSpLocks/>
            </p:cNvCxnSpPr>
            <p:nvPr/>
          </p:nvCxnSpPr>
          <p:spPr>
            <a:xfrm flipH="1">
              <a:off x="2025425" y="4083523"/>
              <a:ext cx="621508" cy="0"/>
            </a:xfrm>
            <a:prstGeom prst="line">
              <a:avLst/>
            </a:prstGeom>
            <a:ln w="25400" cap="rnd">
              <a:gradFill flip="none" rotWithShape="1">
                <a:gsLst>
                  <a:gs pos="0">
                    <a:srgbClr val="8DC8E8">
                      <a:alpha val="0"/>
                    </a:srgbClr>
                  </a:gs>
                  <a:gs pos="100000">
                    <a:srgbClr val="8DC8E8"/>
                  </a:gs>
                </a:gsLst>
                <a:lin ang="1080000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sp>
          <p:nvSpPr>
            <p:cNvPr id="58" name="Arc 57">
              <a:extLst>
                <a:ext uri="{FF2B5EF4-FFF2-40B4-BE49-F238E27FC236}">
                  <a16:creationId xmlns:a16="http://schemas.microsoft.com/office/drawing/2014/main" id="{F7C8939B-9441-70EF-C5A7-F1CBFE1B2125}"/>
                </a:ext>
              </a:extLst>
            </p:cNvPr>
            <p:cNvSpPr/>
            <p:nvPr/>
          </p:nvSpPr>
          <p:spPr>
            <a:xfrm rot="16200000" flipH="1" flipV="1">
              <a:off x="2120296" y="6080823"/>
              <a:ext cx="188216" cy="188216"/>
            </a:xfrm>
            <a:prstGeom prst="arc">
              <a:avLst/>
            </a:prstGeom>
            <a:ln w="254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9CE49A3A-4BE0-CF4D-348D-9BA787730A46}"/>
                </a:ext>
              </a:extLst>
            </p:cNvPr>
            <p:cNvCxnSpPr>
              <a:cxnSpLocks/>
              <a:endCxn id="58" idx="0"/>
            </p:cNvCxnSpPr>
            <p:nvPr/>
          </p:nvCxnSpPr>
          <p:spPr>
            <a:xfrm rot="5400000">
              <a:off x="522523" y="4388942"/>
              <a:ext cx="3571977" cy="0"/>
            </a:xfrm>
            <a:prstGeom prst="line">
              <a:avLst/>
            </a:prstGeom>
            <a:ln w="254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E9CBC23-D0A1-057B-283B-77CFF29D5DE4}"/>
                </a:ext>
              </a:extLst>
            </p:cNvPr>
            <p:cNvCxnSpPr>
              <a:cxnSpLocks/>
            </p:cNvCxnSpPr>
            <p:nvPr/>
          </p:nvCxnSpPr>
          <p:spPr>
            <a:xfrm rot="10800000" flipV="1">
              <a:off x="2025424" y="6269039"/>
              <a:ext cx="188209" cy="0"/>
            </a:xfrm>
            <a:prstGeom prst="line">
              <a:avLst/>
            </a:prstGeom>
            <a:ln w="25400" cap="rnd">
              <a:gradFill flip="none" rotWithShape="1">
                <a:gsLst>
                  <a:gs pos="0">
                    <a:srgbClr val="8DC8E8">
                      <a:alpha val="0"/>
                    </a:srgbClr>
                  </a:gs>
                  <a:gs pos="100000">
                    <a:srgbClr val="8DC8E8"/>
                  </a:gs>
                </a:gsLst>
                <a:lin ang="1080000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grpSp>
      <p:sp>
        <p:nvSpPr>
          <p:cNvPr id="67" name="Flowchart: Or 66">
            <a:extLst>
              <a:ext uri="{FF2B5EF4-FFF2-40B4-BE49-F238E27FC236}">
                <a16:creationId xmlns:a16="http://schemas.microsoft.com/office/drawing/2014/main" id="{6395E7A6-1664-4217-D9B6-369540135EB3}"/>
              </a:ext>
              <a:ext uri="{C183D7F6-B498-43B3-948B-1728B52AA6E4}">
                <adec:decorative xmlns:adec="http://schemas.microsoft.com/office/drawing/2017/decorative" val="1"/>
              </a:ext>
            </a:extLst>
          </p:cNvPr>
          <p:cNvSpPr/>
          <p:nvPr/>
        </p:nvSpPr>
        <p:spPr>
          <a:xfrm>
            <a:off x="4872926" y="3800598"/>
            <a:ext cx="565850" cy="565850"/>
          </a:xfrm>
          <a:prstGeom prst="flowChartOr">
            <a:avLst/>
          </a:prstGeom>
          <a:gradFill>
            <a:gsLst>
              <a:gs pos="10000">
                <a:srgbClr val="D59ED7"/>
              </a:gs>
              <a:gs pos="40000">
                <a:srgbClr val="8DC8E8"/>
              </a:gs>
            </a:gsLst>
            <a:path path="circle">
              <a:fillToRect l="100000" t="100000"/>
            </a:path>
          </a:gradFill>
          <a:ln w="25400" cap="rnd">
            <a:solidFill>
              <a:srgbClr val="3A4953"/>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27" name="Rounded Rectangle 8">
            <a:extLst>
              <a:ext uri="{FF2B5EF4-FFF2-40B4-BE49-F238E27FC236}">
                <a16:creationId xmlns:a16="http://schemas.microsoft.com/office/drawing/2014/main" id="{71C54529-CF8D-E99C-BFAC-075C30E1B2EB}"/>
              </a:ext>
              <a:ext uri="{C183D7F6-B498-43B3-948B-1728B52AA6E4}">
                <adec:decorative xmlns:adec="http://schemas.microsoft.com/office/drawing/2017/decorative" val="1"/>
              </a:ext>
            </a:extLst>
          </p:cNvPr>
          <p:cNvSpPr/>
          <p:nvPr/>
        </p:nvSpPr>
        <p:spPr>
          <a:xfrm>
            <a:off x="2647949" y="3647171"/>
            <a:ext cx="1238252" cy="872704"/>
          </a:xfrm>
          <a:prstGeom prst="roundRect">
            <a:avLst>
              <a:gd name="adj" fmla="val 7452"/>
            </a:avLst>
          </a:prstGeom>
          <a:noFill/>
          <a:ln w="25400" cap="rnd">
            <a:solidFill>
              <a:srgbClr val="8DC8E8"/>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80" name="TextBox 79">
            <a:extLst>
              <a:ext uri="{FF2B5EF4-FFF2-40B4-BE49-F238E27FC236}">
                <a16:creationId xmlns:a16="http://schemas.microsoft.com/office/drawing/2014/main" id="{6DABDBD1-62E7-59F2-17DF-4E6A73425AC2}"/>
              </a:ext>
            </a:extLst>
          </p:cNvPr>
          <p:cNvSpPr txBox="1"/>
          <p:nvPr/>
        </p:nvSpPr>
        <p:spPr>
          <a:xfrm>
            <a:off x="5970330" y="3579212"/>
            <a:ext cx="787658" cy="438581"/>
          </a:xfrm>
          <a:prstGeom prst="rect">
            <a:avLst/>
          </a:prstGeom>
          <a:noFill/>
        </p:spPr>
        <p:txBody>
          <a:bodyPr wrap="square" lIns="0" rIns="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Augmented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Prompt</a:t>
            </a:r>
          </a:p>
        </p:txBody>
      </p:sp>
      <p:sp>
        <p:nvSpPr>
          <p:cNvPr id="81" name="TextBox 80">
            <a:extLst>
              <a:ext uri="{FF2B5EF4-FFF2-40B4-BE49-F238E27FC236}">
                <a16:creationId xmlns:a16="http://schemas.microsoft.com/office/drawing/2014/main" id="{F27C60DC-71CF-854A-4028-835C257E0ECF}"/>
              </a:ext>
            </a:extLst>
          </p:cNvPr>
          <p:cNvSpPr txBox="1"/>
          <p:nvPr/>
        </p:nvSpPr>
        <p:spPr>
          <a:xfrm>
            <a:off x="4065588" y="3579212"/>
            <a:ext cx="294574" cy="438581"/>
          </a:xfrm>
          <a:prstGeom prst="rect">
            <a:avLst/>
          </a:prstGeom>
          <a:noFill/>
        </p:spPr>
        <p:txBody>
          <a:bodyPr wrap="square" lIns="0" rIns="0" anchor="b">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Yes</a:t>
            </a:r>
          </a:p>
        </p:txBody>
      </p:sp>
    </p:spTree>
    <p:extLst>
      <p:ext uri="{BB962C8B-B14F-4D97-AF65-F5344CB8AC3E}">
        <p14:creationId xmlns:p14="http://schemas.microsoft.com/office/powerpoint/2010/main" val="1932755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4" grpId="0"/>
      <p:bldP spid="26" grpId="0"/>
      <p:bldP spid="28" grpId="0"/>
      <p:bldP spid="29" grpId="0"/>
      <p:bldP spid="3" grpId="0"/>
      <p:bldP spid="4" grpId="0"/>
      <p:bldP spid="5" grpId="0"/>
      <p:bldP spid="10" grpId="0"/>
      <p:bldP spid="11" grpId="0" animBg="1"/>
      <p:bldP spid="15" grpId="0"/>
      <p:bldP spid="18" grpId="0" animBg="1"/>
      <p:bldP spid="22" grpId="0"/>
      <p:bldP spid="23" grpId="0" animBg="1"/>
      <p:bldP spid="25" grpId="0"/>
      <p:bldP spid="33" grpId="0"/>
      <p:bldP spid="34" grpId="0" animBg="1"/>
      <p:bldP spid="67" grpId="0" animBg="1"/>
      <p:bldP spid="27" grpId="0" animBg="1"/>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91CE4A-71AB-A99C-36F6-7115DA4DC2F1}"/>
              </a:ext>
            </a:extLst>
          </p:cNvPr>
          <p:cNvSpPr>
            <a:spLocks noGrp="1"/>
          </p:cNvSpPr>
          <p:nvPr>
            <p:ph type="body" sz="quarter" idx="11"/>
          </p:nvPr>
        </p:nvSpPr>
        <p:spPr/>
        <p:txBody>
          <a:bodyPr/>
          <a:lstStyle/>
          <a:p>
            <a:endParaRPr lang="en-US" sz="4400" spc="0" dirty="0">
              <a:ln>
                <a:noFill/>
              </a:ln>
              <a:solidFill>
                <a:schemeClr val="bg1"/>
              </a:solidFill>
              <a:cs typeface="Aharoni" panose="02010803020104030203" pitchFamily="2" charset="-79"/>
            </a:endParaRPr>
          </a:p>
          <a:p>
            <a:r>
              <a:rPr lang="en-US" sz="4400" spc="0" dirty="0">
                <a:ln>
                  <a:noFill/>
                </a:ln>
                <a:solidFill>
                  <a:schemeClr val="bg1"/>
                </a:solidFill>
                <a:cs typeface="Aharoni" panose="02010803020104030203" pitchFamily="2" charset="-79"/>
              </a:rPr>
              <a:t>Prompt Engineering</a:t>
            </a:r>
            <a:endParaRPr lang="en-US" dirty="0"/>
          </a:p>
        </p:txBody>
      </p:sp>
    </p:spTree>
    <p:extLst>
      <p:ext uri="{BB962C8B-B14F-4D97-AF65-F5344CB8AC3E}">
        <p14:creationId xmlns:p14="http://schemas.microsoft.com/office/powerpoint/2010/main" val="38466843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49E87D6-C705-0EDA-A895-1FA5E3DFD25D}"/>
              </a:ext>
            </a:extLst>
          </p:cNvPr>
          <p:cNvCxnSpPr>
            <a:cxnSpLocks/>
          </p:cNvCxnSpPr>
          <p:nvPr/>
        </p:nvCxnSpPr>
        <p:spPr>
          <a:xfrm>
            <a:off x="3189813" y="1621736"/>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5" name="Straight Connector 4">
            <a:extLst>
              <a:ext uri="{FF2B5EF4-FFF2-40B4-BE49-F238E27FC236}">
                <a16:creationId xmlns:a16="http://schemas.microsoft.com/office/drawing/2014/main" id="{2C3B25B0-275A-7EAB-EC04-F7B65396CB32}"/>
              </a:ext>
            </a:extLst>
          </p:cNvPr>
          <p:cNvCxnSpPr>
            <a:cxnSpLocks/>
          </p:cNvCxnSpPr>
          <p:nvPr/>
        </p:nvCxnSpPr>
        <p:spPr>
          <a:xfrm>
            <a:off x="3189813" y="1598878"/>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6" name="Straight Connector 5">
            <a:extLst>
              <a:ext uri="{FF2B5EF4-FFF2-40B4-BE49-F238E27FC236}">
                <a16:creationId xmlns:a16="http://schemas.microsoft.com/office/drawing/2014/main" id="{4FF7C032-7C6B-90B1-60B0-F3BC3972185B}"/>
              </a:ext>
            </a:extLst>
          </p:cNvPr>
          <p:cNvCxnSpPr>
            <a:cxnSpLocks/>
          </p:cNvCxnSpPr>
          <p:nvPr/>
        </p:nvCxnSpPr>
        <p:spPr>
          <a:xfrm>
            <a:off x="4852013" y="1621736"/>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7" name="TextBox 6">
            <a:extLst>
              <a:ext uri="{FF2B5EF4-FFF2-40B4-BE49-F238E27FC236}">
                <a16:creationId xmlns:a16="http://schemas.microsoft.com/office/drawing/2014/main" id="{50897E3D-5218-A4B6-A688-19BBDA3E9B57}"/>
              </a:ext>
            </a:extLst>
          </p:cNvPr>
          <p:cNvSpPr txBox="1"/>
          <p:nvPr/>
        </p:nvSpPr>
        <p:spPr>
          <a:xfrm>
            <a:off x="3134462" y="1301284"/>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Start with clear instructions</a:t>
            </a:r>
          </a:p>
        </p:txBody>
      </p:sp>
      <p:sp>
        <p:nvSpPr>
          <p:cNvPr id="8" name="TextBox 7">
            <a:extLst>
              <a:ext uri="{FF2B5EF4-FFF2-40B4-BE49-F238E27FC236}">
                <a16:creationId xmlns:a16="http://schemas.microsoft.com/office/drawing/2014/main" id="{C34E60E0-A1E8-058B-0899-6F223AA8794C}"/>
              </a:ext>
            </a:extLst>
          </p:cNvPr>
          <p:cNvSpPr txBox="1"/>
          <p:nvPr/>
        </p:nvSpPr>
        <p:spPr>
          <a:xfrm>
            <a:off x="53330" y="110127"/>
            <a:ext cx="8620770" cy="523220"/>
          </a:xfrm>
          <a:prstGeom prst="rect">
            <a:avLst/>
          </a:prstGeom>
          <a:noFill/>
        </p:spPr>
        <p:txBody>
          <a:bodyPr wrap="square">
            <a:spAutoFit/>
          </a:bodyPr>
          <a:lstStyle/>
          <a:p>
            <a:pPr>
              <a:defRPr/>
            </a:pPr>
            <a:r>
              <a:rPr lang="en-US" sz="2800" b="1">
                <a:gradFill>
                  <a:gsLst>
                    <a:gs pos="0">
                      <a:srgbClr val="0078D4"/>
                    </a:gs>
                    <a:gs pos="47000">
                      <a:srgbClr val="8660C5"/>
                    </a:gs>
                    <a:gs pos="99000">
                      <a:srgbClr val="FF9349"/>
                    </a:gs>
                  </a:gsLst>
                  <a:lin ang="1800000" scaled="0"/>
                </a:gradFill>
                <a:latin typeface="Segoe Pro Semibold" panose="020B0502040504020203" pitchFamily="34" charset="0"/>
              </a:rPr>
              <a:t>Prompt Engineering Guide</a:t>
            </a:r>
          </a:p>
        </p:txBody>
      </p:sp>
      <p:grpSp>
        <p:nvGrpSpPr>
          <p:cNvPr id="9" name="Group 8">
            <a:extLst>
              <a:ext uri="{FF2B5EF4-FFF2-40B4-BE49-F238E27FC236}">
                <a16:creationId xmlns:a16="http://schemas.microsoft.com/office/drawing/2014/main" id="{93E72F65-7796-7202-DFE1-5587C05DECD2}"/>
              </a:ext>
            </a:extLst>
          </p:cNvPr>
          <p:cNvGrpSpPr/>
          <p:nvPr/>
        </p:nvGrpSpPr>
        <p:grpSpPr>
          <a:xfrm>
            <a:off x="6159" y="1177203"/>
            <a:ext cx="6958291" cy="228600"/>
            <a:chOff x="0" y="4228754"/>
            <a:chExt cx="6958291" cy="228600"/>
          </a:xfrm>
        </p:grpSpPr>
        <p:cxnSp>
          <p:nvCxnSpPr>
            <p:cNvPr id="10" name="Straight Connector 9">
              <a:extLst>
                <a:ext uri="{FF2B5EF4-FFF2-40B4-BE49-F238E27FC236}">
                  <a16:creationId xmlns:a16="http://schemas.microsoft.com/office/drawing/2014/main" id="{3D2FA065-8960-15B9-249C-CACADF0D4CFE}"/>
                </a:ext>
              </a:extLst>
            </p:cNvPr>
            <p:cNvCxnSpPr/>
            <p:nvPr/>
          </p:nvCxnSpPr>
          <p:spPr>
            <a:xfrm>
              <a:off x="456591" y="4228754"/>
              <a:ext cx="6501700"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11" name="Straight Connector 10">
              <a:extLst>
                <a:ext uri="{FF2B5EF4-FFF2-40B4-BE49-F238E27FC236}">
                  <a16:creationId xmlns:a16="http://schemas.microsoft.com/office/drawing/2014/main" id="{DC0D83A5-A193-ACC9-3C6F-96DEC68FB5DA}"/>
                </a:ext>
              </a:extLst>
            </p:cNvPr>
            <p:cNvCxnSpPr>
              <a:cxnSpLocks/>
            </p:cNvCxnSpPr>
            <p:nvPr/>
          </p:nvCxnSpPr>
          <p:spPr>
            <a:xfrm flipV="1">
              <a:off x="0" y="4228754"/>
              <a:ext cx="456591" cy="228600"/>
            </a:xfrm>
            <a:prstGeom prst="line">
              <a:avLst/>
            </a:prstGeom>
            <a:noFill/>
            <a:ln w="9525" cap="flat" cmpd="sng" algn="ctr">
              <a:solidFill>
                <a:sysClr val="windowText" lastClr="000000">
                  <a:lumMod val="50000"/>
                  <a:lumOff val="50000"/>
                </a:sysClr>
              </a:solidFill>
              <a:prstDash val="solid"/>
              <a:miter lim="800000"/>
            </a:ln>
            <a:effectLst/>
          </p:spPr>
        </p:cxnSp>
      </p:grpSp>
      <p:cxnSp>
        <p:nvCxnSpPr>
          <p:cNvPr id="12" name="Straight Connector 11">
            <a:extLst>
              <a:ext uri="{FF2B5EF4-FFF2-40B4-BE49-F238E27FC236}">
                <a16:creationId xmlns:a16="http://schemas.microsoft.com/office/drawing/2014/main" id="{C21C45DA-6F30-C49A-6ED8-FB6671841FE9}"/>
              </a:ext>
            </a:extLst>
          </p:cNvPr>
          <p:cNvCxnSpPr>
            <a:cxnSpLocks/>
          </p:cNvCxnSpPr>
          <p:nvPr/>
        </p:nvCxnSpPr>
        <p:spPr>
          <a:xfrm>
            <a:off x="-7227" y="1002736"/>
            <a:ext cx="6958291"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13" name="Straight Connector 12">
            <a:extLst>
              <a:ext uri="{FF2B5EF4-FFF2-40B4-BE49-F238E27FC236}">
                <a16:creationId xmlns:a16="http://schemas.microsoft.com/office/drawing/2014/main" id="{36A06B44-C2A9-451F-415C-1ADCD4DA0D8B}"/>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 name="Straight Connector 13">
            <a:extLst>
              <a:ext uri="{FF2B5EF4-FFF2-40B4-BE49-F238E27FC236}">
                <a16:creationId xmlns:a16="http://schemas.microsoft.com/office/drawing/2014/main" id="{FAC1FB66-83B1-56D8-8C55-8C8DD781DD9C}"/>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5" name="TextBox 14">
            <a:extLst>
              <a:ext uri="{FF2B5EF4-FFF2-40B4-BE49-F238E27FC236}">
                <a16:creationId xmlns:a16="http://schemas.microsoft.com/office/drawing/2014/main" id="{4E0BEB40-76F0-092E-7538-756AFDEC1084}"/>
              </a:ext>
            </a:extLst>
          </p:cNvPr>
          <p:cNvSpPr txBox="1"/>
          <p:nvPr/>
        </p:nvSpPr>
        <p:spPr>
          <a:xfrm>
            <a:off x="92622" y="570879"/>
            <a:ext cx="8066394" cy="307777"/>
          </a:xfrm>
          <a:prstGeom prst="rect">
            <a:avLst/>
          </a:prstGeom>
          <a:noFill/>
        </p:spPr>
        <p:txBody>
          <a:bodyPr wrap="square">
            <a:spAutoFit/>
          </a:bodyPr>
          <a:lstStyle/>
          <a:p>
            <a:pPr>
              <a:defRPr/>
            </a:pPr>
            <a:r>
              <a:rPr lang="en-US" sz="1400">
                <a:solidFill>
                  <a:prstClr val="white"/>
                </a:solidFill>
                <a:latin typeface="-apple-system"/>
                <a:cs typeface="Segoe UI Light" panose="020B0502040204020203" pitchFamily="34" charset="0"/>
              </a:rPr>
              <a:t>Instructions and best practices for using language prompts to generate high-quality text outputs</a:t>
            </a:r>
          </a:p>
        </p:txBody>
      </p:sp>
      <p:cxnSp>
        <p:nvCxnSpPr>
          <p:cNvPr id="16" name="Straight Connector 15">
            <a:extLst>
              <a:ext uri="{FF2B5EF4-FFF2-40B4-BE49-F238E27FC236}">
                <a16:creationId xmlns:a16="http://schemas.microsoft.com/office/drawing/2014/main" id="{2BA34D27-587B-A9BE-97E6-3E7AA4D37AD0}"/>
              </a:ext>
            </a:extLst>
          </p:cNvPr>
          <p:cNvCxnSpPr>
            <a:cxnSpLocks/>
          </p:cNvCxnSpPr>
          <p:nvPr/>
        </p:nvCxnSpPr>
        <p:spPr>
          <a:xfrm>
            <a:off x="3189813" y="2011704"/>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17" name="Straight Connector 16">
            <a:extLst>
              <a:ext uri="{FF2B5EF4-FFF2-40B4-BE49-F238E27FC236}">
                <a16:creationId xmlns:a16="http://schemas.microsoft.com/office/drawing/2014/main" id="{42ABFFAF-3918-7474-B5A0-EA7746574795}"/>
              </a:ext>
            </a:extLst>
          </p:cNvPr>
          <p:cNvCxnSpPr>
            <a:cxnSpLocks/>
          </p:cNvCxnSpPr>
          <p:nvPr/>
        </p:nvCxnSpPr>
        <p:spPr>
          <a:xfrm>
            <a:off x="3189813" y="1988846"/>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18" name="Straight Connector 17">
            <a:extLst>
              <a:ext uri="{FF2B5EF4-FFF2-40B4-BE49-F238E27FC236}">
                <a16:creationId xmlns:a16="http://schemas.microsoft.com/office/drawing/2014/main" id="{682C14D4-94EE-9507-7830-A41C8F89B00F}"/>
              </a:ext>
            </a:extLst>
          </p:cNvPr>
          <p:cNvCxnSpPr>
            <a:cxnSpLocks/>
          </p:cNvCxnSpPr>
          <p:nvPr/>
        </p:nvCxnSpPr>
        <p:spPr>
          <a:xfrm>
            <a:off x="4852013" y="2011704"/>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9" name="TextBox 18">
            <a:extLst>
              <a:ext uri="{FF2B5EF4-FFF2-40B4-BE49-F238E27FC236}">
                <a16:creationId xmlns:a16="http://schemas.microsoft.com/office/drawing/2014/main" id="{47365A70-DA6C-3040-4D19-162E0F973B0C}"/>
              </a:ext>
            </a:extLst>
          </p:cNvPr>
          <p:cNvSpPr txBox="1"/>
          <p:nvPr/>
        </p:nvSpPr>
        <p:spPr>
          <a:xfrm>
            <a:off x="3134462" y="1691252"/>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Prime the output</a:t>
            </a:r>
          </a:p>
        </p:txBody>
      </p:sp>
      <p:cxnSp>
        <p:nvCxnSpPr>
          <p:cNvPr id="20" name="Straight Connector 19">
            <a:extLst>
              <a:ext uri="{FF2B5EF4-FFF2-40B4-BE49-F238E27FC236}">
                <a16:creationId xmlns:a16="http://schemas.microsoft.com/office/drawing/2014/main" id="{22C78664-CAF8-302A-463B-B6437D8A0FC8}"/>
              </a:ext>
            </a:extLst>
          </p:cNvPr>
          <p:cNvCxnSpPr>
            <a:cxnSpLocks/>
          </p:cNvCxnSpPr>
          <p:nvPr/>
        </p:nvCxnSpPr>
        <p:spPr>
          <a:xfrm>
            <a:off x="3189813" y="2388996"/>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21" name="Straight Connector 20">
            <a:extLst>
              <a:ext uri="{FF2B5EF4-FFF2-40B4-BE49-F238E27FC236}">
                <a16:creationId xmlns:a16="http://schemas.microsoft.com/office/drawing/2014/main" id="{B9E56ABF-1548-EDAC-34D6-11043B898270}"/>
              </a:ext>
            </a:extLst>
          </p:cNvPr>
          <p:cNvCxnSpPr>
            <a:cxnSpLocks/>
          </p:cNvCxnSpPr>
          <p:nvPr/>
        </p:nvCxnSpPr>
        <p:spPr>
          <a:xfrm>
            <a:off x="3189813" y="2366138"/>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22" name="Straight Connector 21">
            <a:extLst>
              <a:ext uri="{FF2B5EF4-FFF2-40B4-BE49-F238E27FC236}">
                <a16:creationId xmlns:a16="http://schemas.microsoft.com/office/drawing/2014/main" id="{74AC0D69-FA13-7EC1-197A-2EEA015972EA}"/>
              </a:ext>
            </a:extLst>
          </p:cNvPr>
          <p:cNvCxnSpPr>
            <a:cxnSpLocks/>
          </p:cNvCxnSpPr>
          <p:nvPr/>
        </p:nvCxnSpPr>
        <p:spPr>
          <a:xfrm>
            <a:off x="4852013" y="2388996"/>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3" name="TextBox 22">
            <a:extLst>
              <a:ext uri="{FF2B5EF4-FFF2-40B4-BE49-F238E27FC236}">
                <a16:creationId xmlns:a16="http://schemas.microsoft.com/office/drawing/2014/main" id="{7A97D60A-64BA-DB9B-266A-C91C532A04DC}"/>
              </a:ext>
            </a:extLst>
          </p:cNvPr>
          <p:cNvSpPr txBox="1"/>
          <p:nvPr/>
        </p:nvSpPr>
        <p:spPr>
          <a:xfrm>
            <a:off x="3134462" y="2068544"/>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Add clear syntax</a:t>
            </a:r>
          </a:p>
        </p:txBody>
      </p:sp>
      <p:cxnSp>
        <p:nvCxnSpPr>
          <p:cNvPr id="24" name="Straight Connector 23">
            <a:extLst>
              <a:ext uri="{FF2B5EF4-FFF2-40B4-BE49-F238E27FC236}">
                <a16:creationId xmlns:a16="http://schemas.microsoft.com/office/drawing/2014/main" id="{6C94367A-B4AD-FD52-E0BB-F74496541104}"/>
              </a:ext>
            </a:extLst>
          </p:cNvPr>
          <p:cNvCxnSpPr>
            <a:cxnSpLocks/>
          </p:cNvCxnSpPr>
          <p:nvPr/>
        </p:nvCxnSpPr>
        <p:spPr>
          <a:xfrm>
            <a:off x="3189813" y="2766288"/>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25" name="Straight Connector 24">
            <a:extLst>
              <a:ext uri="{FF2B5EF4-FFF2-40B4-BE49-F238E27FC236}">
                <a16:creationId xmlns:a16="http://schemas.microsoft.com/office/drawing/2014/main" id="{B2EA82B9-77B4-55AF-EDE0-C068E1DECC46}"/>
              </a:ext>
            </a:extLst>
          </p:cNvPr>
          <p:cNvCxnSpPr>
            <a:cxnSpLocks/>
          </p:cNvCxnSpPr>
          <p:nvPr/>
        </p:nvCxnSpPr>
        <p:spPr>
          <a:xfrm>
            <a:off x="3189813" y="2743430"/>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26" name="Straight Connector 25">
            <a:extLst>
              <a:ext uri="{FF2B5EF4-FFF2-40B4-BE49-F238E27FC236}">
                <a16:creationId xmlns:a16="http://schemas.microsoft.com/office/drawing/2014/main" id="{8D294DA4-5BC8-5B66-752B-8F27817BA71B}"/>
              </a:ext>
            </a:extLst>
          </p:cNvPr>
          <p:cNvCxnSpPr>
            <a:cxnSpLocks/>
          </p:cNvCxnSpPr>
          <p:nvPr/>
        </p:nvCxnSpPr>
        <p:spPr>
          <a:xfrm>
            <a:off x="4852013" y="2766288"/>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7" name="TextBox 26">
            <a:extLst>
              <a:ext uri="{FF2B5EF4-FFF2-40B4-BE49-F238E27FC236}">
                <a16:creationId xmlns:a16="http://schemas.microsoft.com/office/drawing/2014/main" id="{0250DBFC-D25B-E614-7301-CA9D6C774A8C}"/>
              </a:ext>
            </a:extLst>
          </p:cNvPr>
          <p:cNvSpPr txBox="1"/>
          <p:nvPr/>
        </p:nvSpPr>
        <p:spPr>
          <a:xfrm>
            <a:off x="3134462" y="2445836"/>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Prompt Chaining</a:t>
            </a:r>
          </a:p>
        </p:txBody>
      </p:sp>
      <p:cxnSp>
        <p:nvCxnSpPr>
          <p:cNvPr id="28" name="Straight Connector 27">
            <a:extLst>
              <a:ext uri="{FF2B5EF4-FFF2-40B4-BE49-F238E27FC236}">
                <a16:creationId xmlns:a16="http://schemas.microsoft.com/office/drawing/2014/main" id="{3791E3D2-BF8E-F35B-AC8F-0174178CB955}"/>
              </a:ext>
            </a:extLst>
          </p:cNvPr>
          <p:cNvCxnSpPr>
            <a:cxnSpLocks/>
          </p:cNvCxnSpPr>
          <p:nvPr/>
        </p:nvCxnSpPr>
        <p:spPr>
          <a:xfrm>
            <a:off x="3189813" y="3156256"/>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29" name="Straight Connector 28">
            <a:extLst>
              <a:ext uri="{FF2B5EF4-FFF2-40B4-BE49-F238E27FC236}">
                <a16:creationId xmlns:a16="http://schemas.microsoft.com/office/drawing/2014/main" id="{A135592F-E79A-473C-913E-ED1B824F855B}"/>
              </a:ext>
            </a:extLst>
          </p:cNvPr>
          <p:cNvCxnSpPr>
            <a:cxnSpLocks/>
          </p:cNvCxnSpPr>
          <p:nvPr/>
        </p:nvCxnSpPr>
        <p:spPr>
          <a:xfrm>
            <a:off x="3189813" y="3133398"/>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30" name="Straight Connector 29">
            <a:extLst>
              <a:ext uri="{FF2B5EF4-FFF2-40B4-BE49-F238E27FC236}">
                <a16:creationId xmlns:a16="http://schemas.microsoft.com/office/drawing/2014/main" id="{05605713-032C-FB78-0F48-DD612DCB3643}"/>
              </a:ext>
            </a:extLst>
          </p:cNvPr>
          <p:cNvCxnSpPr>
            <a:cxnSpLocks/>
          </p:cNvCxnSpPr>
          <p:nvPr/>
        </p:nvCxnSpPr>
        <p:spPr>
          <a:xfrm>
            <a:off x="4852013" y="3156256"/>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1" name="TextBox 30">
            <a:extLst>
              <a:ext uri="{FF2B5EF4-FFF2-40B4-BE49-F238E27FC236}">
                <a16:creationId xmlns:a16="http://schemas.microsoft.com/office/drawing/2014/main" id="{EEB6DFF5-AEE6-1D68-D8AD-62460AF1B73E}"/>
              </a:ext>
            </a:extLst>
          </p:cNvPr>
          <p:cNvSpPr txBox="1"/>
          <p:nvPr/>
        </p:nvSpPr>
        <p:spPr>
          <a:xfrm>
            <a:off x="3134462" y="2835804"/>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Few-shot learning</a:t>
            </a:r>
          </a:p>
        </p:txBody>
      </p:sp>
      <p:cxnSp>
        <p:nvCxnSpPr>
          <p:cNvPr id="32" name="Straight Connector 31">
            <a:extLst>
              <a:ext uri="{FF2B5EF4-FFF2-40B4-BE49-F238E27FC236}">
                <a16:creationId xmlns:a16="http://schemas.microsoft.com/office/drawing/2014/main" id="{42FF5180-1A83-8EA2-EA30-D9F5FBD9116A}"/>
              </a:ext>
            </a:extLst>
          </p:cNvPr>
          <p:cNvCxnSpPr>
            <a:cxnSpLocks/>
          </p:cNvCxnSpPr>
          <p:nvPr/>
        </p:nvCxnSpPr>
        <p:spPr>
          <a:xfrm>
            <a:off x="3189813" y="3533548"/>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33" name="Straight Connector 32">
            <a:extLst>
              <a:ext uri="{FF2B5EF4-FFF2-40B4-BE49-F238E27FC236}">
                <a16:creationId xmlns:a16="http://schemas.microsoft.com/office/drawing/2014/main" id="{A9DD8CE8-8407-71F3-E267-348D42F24823}"/>
              </a:ext>
            </a:extLst>
          </p:cNvPr>
          <p:cNvCxnSpPr>
            <a:cxnSpLocks/>
          </p:cNvCxnSpPr>
          <p:nvPr/>
        </p:nvCxnSpPr>
        <p:spPr>
          <a:xfrm>
            <a:off x="3189813" y="3510690"/>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34" name="Straight Connector 33">
            <a:extLst>
              <a:ext uri="{FF2B5EF4-FFF2-40B4-BE49-F238E27FC236}">
                <a16:creationId xmlns:a16="http://schemas.microsoft.com/office/drawing/2014/main" id="{BDB5981F-7A87-B1E2-2D96-AF8E2055911C}"/>
              </a:ext>
            </a:extLst>
          </p:cNvPr>
          <p:cNvCxnSpPr>
            <a:cxnSpLocks/>
          </p:cNvCxnSpPr>
          <p:nvPr/>
        </p:nvCxnSpPr>
        <p:spPr>
          <a:xfrm>
            <a:off x="4852013" y="3533548"/>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5" name="TextBox 34">
            <a:extLst>
              <a:ext uri="{FF2B5EF4-FFF2-40B4-BE49-F238E27FC236}">
                <a16:creationId xmlns:a16="http://schemas.microsoft.com/office/drawing/2014/main" id="{2C44874B-1FD6-CBE0-0520-5B8685F0906C}"/>
              </a:ext>
            </a:extLst>
          </p:cNvPr>
          <p:cNvSpPr txBox="1"/>
          <p:nvPr/>
        </p:nvSpPr>
        <p:spPr>
          <a:xfrm>
            <a:off x="3134462" y="3213096"/>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Few-Shot Reasoning</a:t>
            </a:r>
          </a:p>
        </p:txBody>
      </p:sp>
      <p:cxnSp>
        <p:nvCxnSpPr>
          <p:cNvPr id="36" name="Straight Connector 35">
            <a:extLst>
              <a:ext uri="{FF2B5EF4-FFF2-40B4-BE49-F238E27FC236}">
                <a16:creationId xmlns:a16="http://schemas.microsoft.com/office/drawing/2014/main" id="{DC09F3A4-0D34-5378-D5E3-F1D7BC9CF70D}"/>
              </a:ext>
            </a:extLst>
          </p:cNvPr>
          <p:cNvCxnSpPr>
            <a:cxnSpLocks/>
          </p:cNvCxnSpPr>
          <p:nvPr/>
        </p:nvCxnSpPr>
        <p:spPr>
          <a:xfrm>
            <a:off x="3189813" y="3866394"/>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37" name="Straight Connector 36">
            <a:extLst>
              <a:ext uri="{FF2B5EF4-FFF2-40B4-BE49-F238E27FC236}">
                <a16:creationId xmlns:a16="http://schemas.microsoft.com/office/drawing/2014/main" id="{C30A730F-E8F3-3A5A-4B3F-03AFF95CF3CC}"/>
              </a:ext>
            </a:extLst>
          </p:cNvPr>
          <p:cNvCxnSpPr>
            <a:cxnSpLocks/>
          </p:cNvCxnSpPr>
          <p:nvPr/>
        </p:nvCxnSpPr>
        <p:spPr>
          <a:xfrm>
            <a:off x="3189813" y="3843536"/>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38" name="Straight Connector 37">
            <a:extLst>
              <a:ext uri="{FF2B5EF4-FFF2-40B4-BE49-F238E27FC236}">
                <a16:creationId xmlns:a16="http://schemas.microsoft.com/office/drawing/2014/main" id="{8FCBC508-8CB7-156F-F193-015DCC66BE6B}"/>
              </a:ext>
            </a:extLst>
          </p:cNvPr>
          <p:cNvCxnSpPr>
            <a:cxnSpLocks/>
          </p:cNvCxnSpPr>
          <p:nvPr/>
        </p:nvCxnSpPr>
        <p:spPr>
          <a:xfrm>
            <a:off x="4852013" y="3866394"/>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9" name="TextBox 38">
            <a:extLst>
              <a:ext uri="{FF2B5EF4-FFF2-40B4-BE49-F238E27FC236}">
                <a16:creationId xmlns:a16="http://schemas.microsoft.com/office/drawing/2014/main" id="{4540E632-A583-E091-1278-79EF13757034}"/>
              </a:ext>
            </a:extLst>
          </p:cNvPr>
          <p:cNvSpPr txBox="1"/>
          <p:nvPr/>
        </p:nvSpPr>
        <p:spPr>
          <a:xfrm>
            <a:off x="3134462" y="3545942"/>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Break the task down</a:t>
            </a:r>
          </a:p>
        </p:txBody>
      </p:sp>
      <p:cxnSp>
        <p:nvCxnSpPr>
          <p:cNvPr id="40" name="Straight Connector 39">
            <a:extLst>
              <a:ext uri="{FF2B5EF4-FFF2-40B4-BE49-F238E27FC236}">
                <a16:creationId xmlns:a16="http://schemas.microsoft.com/office/drawing/2014/main" id="{3AD354BD-FE6C-E939-C601-8335AAB3C5B5}"/>
              </a:ext>
            </a:extLst>
          </p:cNvPr>
          <p:cNvCxnSpPr>
            <a:cxnSpLocks/>
          </p:cNvCxnSpPr>
          <p:nvPr/>
        </p:nvCxnSpPr>
        <p:spPr>
          <a:xfrm>
            <a:off x="3189813" y="4256362"/>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41" name="Straight Connector 40">
            <a:extLst>
              <a:ext uri="{FF2B5EF4-FFF2-40B4-BE49-F238E27FC236}">
                <a16:creationId xmlns:a16="http://schemas.microsoft.com/office/drawing/2014/main" id="{4CB0BED5-4734-EA3F-E0E1-9B7FE4000712}"/>
              </a:ext>
            </a:extLst>
          </p:cNvPr>
          <p:cNvCxnSpPr>
            <a:cxnSpLocks/>
          </p:cNvCxnSpPr>
          <p:nvPr/>
        </p:nvCxnSpPr>
        <p:spPr>
          <a:xfrm>
            <a:off x="3189813" y="4233504"/>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42" name="Straight Connector 41">
            <a:extLst>
              <a:ext uri="{FF2B5EF4-FFF2-40B4-BE49-F238E27FC236}">
                <a16:creationId xmlns:a16="http://schemas.microsoft.com/office/drawing/2014/main" id="{7BB09469-580E-AE35-42E4-EF65A1A90C2D}"/>
              </a:ext>
            </a:extLst>
          </p:cNvPr>
          <p:cNvCxnSpPr>
            <a:cxnSpLocks/>
          </p:cNvCxnSpPr>
          <p:nvPr/>
        </p:nvCxnSpPr>
        <p:spPr>
          <a:xfrm>
            <a:off x="4852013" y="4256362"/>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3" name="TextBox 42">
            <a:extLst>
              <a:ext uri="{FF2B5EF4-FFF2-40B4-BE49-F238E27FC236}">
                <a16:creationId xmlns:a16="http://schemas.microsoft.com/office/drawing/2014/main" id="{8E45973D-7544-865C-D5B6-9AF7777B8A6B}"/>
              </a:ext>
            </a:extLst>
          </p:cNvPr>
          <p:cNvSpPr txBox="1"/>
          <p:nvPr/>
        </p:nvSpPr>
        <p:spPr>
          <a:xfrm>
            <a:off x="3134462" y="3935910"/>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Meta prompts / System Message / Guardrails</a:t>
            </a:r>
          </a:p>
        </p:txBody>
      </p:sp>
      <p:cxnSp>
        <p:nvCxnSpPr>
          <p:cNvPr id="44" name="Straight Connector 43">
            <a:extLst>
              <a:ext uri="{FF2B5EF4-FFF2-40B4-BE49-F238E27FC236}">
                <a16:creationId xmlns:a16="http://schemas.microsoft.com/office/drawing/2014/main" id="{7308E221-D6B1-C3DA-D9B4-6B4A98EFEFDB}"/>
              </a:ext>
            </a:extLst>
          </p:cNvPr>
          <p:cNvCxnSpPr>
            <a:cxnSpLocks/>
          </p:cNvCxnSpPr>
          <p:nvPr/>
        </p:nvCxnSpPr>
        <p:spPr>
          <a:xfrm>
            <a:off x="3189813" y="4633654"/>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45" name="Straight Connector 44">
            <a:extLst>
              <a:ext uri="{FF2B5EF4-FFF2-40B4-BE49-F238E27FC236}">
                <a16:creationId xmlns:a16="http://schemas.microsoft.com/office/drawing/2014/main" id="{BE391FD2-431A-9F7A-69E0-A61F525AF27E}"/>
              </a:ext>
            </a:extLst>
          </p:cNvPr>
          <p:cNvCxnSpPr>
            <a:cxnSpLocks/>
          </p:cNvCxnSpPr>
          <p:nvPr/>
        </p:nvCxnSpPr>
        <p:spPr>
          <a:xfrm>
            <a:off x="3189813" y="4610796"/>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46" name="Straight Connector 45">
            <a:extLst>
              <a:ext uri="{FF2B5EF4-FFF2-40B4-BE49-F238E27FC236}">
                <a16:creationId xmlns:a16="http://schemas.microsoft.com/office/drawing/2014/main" id="{07E984AD-B125-47A5-18D4-F61F83A6B817}"/>
              </a:ext>
            </a:extLst>
          </p:cNvPr>
          <p:cNvCxnSpPr>
            <a:cxnSpLocks/>
          </p:cNvCxnSpPr>
          <p:nvPr/>
        </p:nvCxnSpPr>
        <p:spPr>
          <a:xfrm>
            <a:off x="4852013" y="4633654"/>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7" name="TextBox 46">
            <a:extLst>
              <a:ext uri="{FF2B5EF4-FFF2-40B4-BE49-F238E27FC236}">
                <a16:creationId xmlns:a16="http://schemas.microsoft.com/office/drawing/2014/main" id="{35D5EBB8-9E41-1E37-9655-04004349DBD4}"/>
              </a:ext>
            </a:extLst>
          </p:cNvPr>
          <p:cNvSpPr txBox="1"/>
          <p:nvPr/>
        </p:nvSpPr>
        <p:spPr>
          <a:xfrm>
            <a:off x="3134462" y="4313202"/>
            <a:ext cx="5814938" cy="307777"/>
          </a:xfrm>
          <a:prstGeom prst="rect">
            <a:avLst/>
          </a:prstGeom>
          <a:noFill/>
        </p:spPr>
        <p:txBody>
          <a:bodyPr wrap="square">
            <a:spAutoFit/>
          </a:bodyPr>
          <a:lstStyle/>
          <a:p>
            <a:pPr algn="ctr">
              <a:defRPr/>
            </a:pPr>
            <a:r>
              <a:rPr lang="en-US" sz="1400">
                <a:solidFill>
                  <a:prstClr val="white"/>
                </a:solidFill>
                <a:latin typeface="-apple-system"/>
                <a:cs typeface="Segoe UI Light" panose="020B0502040204020203" pitchFamily="34" charset="0"/>
              </a:rPr>
              <a:t>Use affordances/tools when needed</a:t>
            </a:r>
          </a:p>
        </p:txBody>
      </p:sp>
      <p:cxnSp>
        <p:nvCxnSpPr>
          <p:cNvPr id="48" name="Straight Connector 47">
            <a:extLst>
              <a:ext uri="{FF2B5EF4-FFF2-40B4-BE49-F238E27FC236}">
                <a16:creationId xmlns:a16="http://schemas.microsoft.com/office/drawing/2014/main" id="{0D5D5F71-97DE-8F4B-9BAB-933ADB1F13EA}"/>
              </a:ext>
            </a:extLst>
          </p:cNvPr>
          <p:cNvCxnSpPr>
            <a:cxnSpLocks/>
          </p:cNvCxnSpPr>
          <p:nvPr/>
        </p:nvCxnSpPr>
        <p:spPr>
          <a:xfrm>
            <a:off x="3201779" y="4956019"/>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49" name="Straight Connector 48">
            <a:extLst>
              <a:ext uri="{FF2B5EF4-FFF2-40B4-BE49-F238E27FC236}">
                <a16:creationId xmlns:a16="http://schemas.microsoft.com/office/drawing/2014/main" id="{D65642D4-21E3-DDF0-2F7B-20110BC184ED}"/>
              </a:ext>
            </a:extLst>
          </p:cNvPr>
          <p:cNvCxnSpPr>
            <a:cxnSpLocks/>
          </p:cNvCxnSpPr>
          <p:nvPr/>
        </p:nvCxnSpPr>
        <p:spPr>
          <a:xfrm>
            <a:off x="3201779" y="4933161"/>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50" name="Straight Connector 49">
            <a:extLst>
              <a:ext uri="{FF2B5EF4-FFF2-40B4-BE49-F238E27FC236}">
                <a16:creationId xmlns:a16="http://schemas.microsoft.com/office/drawing/2014/main" id="{76410AB4-3A53-7597-AA0A-27B005E03A4B}"/>
              </a:ext>
            </a:extLst>
          </p:cNvPr>
          <p:cNvCxnSpPr>
            <a:cxnSpLocks/>
          </p:cNvCxnSpPr>
          <p:nvPr/>
        </p:nvCxnSpPr>
        <p:spPr>
          <a:xfrm>
            <a:off x="4863979" y="4956019"/>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51" name="TextBox 50">
            <a:extLst>
              <a:ext uri="{FF2B5EF4-FFF2-40B4-BE49-F238E27FC236}">
                <a16:creationId xmlns:a16="http://schemas.microsoft.com/office/drawing/2014/main" id="{51140F3E-F7D4-0D28-DC1A-A0D075C024CF}"/>
              </a:ext>
            </a:extLst>
          </p:cNvPr>
          <p:cNvSpPr txBox="1"/>
          <p:nvPr/>
        </p:nvSpPr>
        <p:spPr>
          <a:xfrm>
            <a:off x="3146428" y="4635567"/>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Chain of thought prompting</a:t>
            </a:r>
          </a:p>
        </p:txBody>
      </p:sp>
      <p:cxnSp>
        <p:nvCxnSpPr>
          <p:cNvPr id="52" name="Straight Connector 51">
            <a:extLst>
              <a:ext uri="{FF2B5EF4-FFF2-40B4-BE49-F238E27FC236}">
                <a16:creationId xmlns:a16="http://schemas.microsoft.com/office/drawing/2014/main" id="{06DE96CF-13A6-0AF0-A630-9B9B6253DE0E}"/>
              </a:ext>
            </a:extLst>
          </p:cNvPr>
          <p:cNvCxnSpPr>
            <a:cxnSpLocks/>
          </p:cNvCxnSpPr>
          <p:nvPr/>
        </p:nvCxnSpPr>
        <p:spPr>
          <a:xfrm>
            <a:off x="3201779" y="5345987"/>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53" name="Straight Connector 52">
            <a:extLst>
              <a:ext uri="{FF2B5EF4-FFF2-40B4-BE49-F238E27FC236}">
                <a16:creationId xmlns:a16="http://schemas.microsoft.com/office/drawing/2014/main" id="{1623CA7E-DA07-F892-E167-B66A6DC77851}"/>
              </a:ext>
            </a:extLst>
          </p:cNvPr>
          <p:cNvCxnSpPr>
            <a:cxnSpLocks/>
          </p:cNvCxnSpPr>
          <p:nvPr/>
        </p:nvCxnSpPr>
        <p:spPr>
          <a:xfrm>
            <a:off x="3201779" y="5323129"/>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54" name="Straight Connector 53">
            <a:extLst>
              <a:ext uri="{FF2B5EF4-FFF2-40B4-BE49-F238E27FC236}">
                <a16:creationId xmlns:a16="http://schemas.microsoft.com/office/drawing/2014/main" id="{0031D1F9-8E13-0F6F-39AF-321C27FB946B}"/>
              </a:ext>
            </a:extLst>
          </p:cNvPr>
          <p:cNvCxnSpPr>
            <a:cxnSpLocks/>
          </p:cNvCxnSpPr>
          <p:nvPr/>
        </p:nvCxnSpPr>
        <p:spPr>
          <a:xfrm>
            <a:off x="4863979" y="5345987"/>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55" name="TextBox 54">
            <a:extLst>
              <a:ext uri="{FF2B5EF4-FFF2-40B4-BE49-F238E27FC236}">
                <a16:creationId xmlns:a16="http://schemas.microsoft.com/office/drawing/2014/main" id="{10EFA021-A503-0A99-B9B4-BAC388F2F225}"/>
              </a:ext>
            </a:extLst>
          </p:cNvPr>
          <p:cNvSpPr txBox="1"/>
          <p:nvPr/>
        </p:nvSpPr>
        <p:spPr>
          <a:xfrm>
            <a:off x="3146428" y="5025535"/>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Fine-Tuning with Chain-of-Thought</a:t>
            </a:r>
          </a:p>
        </p:txBody>
      </p:sp>
      <p:cxnSp>
        <p:nvCxnSpPr>
          <p:cNvPr id="56" name="Straight Connector 55">
            <a:extLst>
              <a:ext uri="{FF2B5EF4-FFF2-40B4-BE49-F238E27FC236}">
                <a16:creationId xmlns:a16="http://schemas.microsoft.com/office/drawing/2014/main" id="{23A08524-7AA3-43FB-543A-2D4A4A5D5A59}"/>
              </a:ext>
            </a:extLst>
          </p:cNvPr>
          <p:cNvCxnSpPr>
            <a:cxnSpLocks/>
          </p:cNvCxnSpPr>
          <p:nvPr/>
        </p:nvCxnSpPr>
        <p:spPr>
          <a:xfrm>
            <a:off x="3201779" y="5723279"/>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57" name="Straight Connector 56">
            <a:extLst>
              <a:ext uri="{FF2B5EF4-FFF2-40B4-BE49-F238E27FC236}">
                <a16:creationId xmlns:a16="http://schemas.microsoft.com/office/drawing/2014/main" id="{46299889-3D78-F17B-AB72-9E79CDF86AAC}"/>
              </a:ext>
            </a:extLst>
          </p:cNvPr>
          <p:cNvCxnSpPr>
            <a:cxnSpLocks/>
          </p:cNvCxnSpPr>
          <p:nvPr/>
        </p:nvCxnSpPr>
        <p:spPr>
          <a:xfrm>
            <a:off x="3201779" y="5700421"/>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58" name="Straight Connector 57">
            <a:extLst>
              <a:ext uri="{FF2B5EF4-FFF2-40B4-BE49-F238E27FC236}">
                <a16:creationId xmlns:a16="http://schemas.microsoft.com/office/drawing/2014/main" id="{4FBD9D66-4BFE-CC9E-5931-6D011D41B2CA}"/>
              </a:ext>
            </a:extLst>
          </p:cNvPr>
          <p:cNvCxnSpPr>
            <a:cxnSpLocks/>
          </p:cNvCxnSpPr>
          <p:nvPr/>
        </p:nvCxnSpPr>
        <p:spPr>
          <a:xfrm>
            <a:off x="4863979" y="5723279"/>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59" name="TextBox 58">
            <a:extLst>
              <a:ext uri="{FF2B5EF4-FFF2-40B4-BE49-F238E27FC236}">
                <a16:creationId xmlns:a16="http://schemas.microsoft.com/office/drawing/2014/main" id="{6D5D2DD3-FD4B-162E-78EE-81220CA213DA}"/>
              </a:ext>
            </a:extLst>
          </p:cNvPr>
          <p:cNvSpPr txBox="1"/>
          <p:nvPr/>
        </p:nvSpPr>
        <p:spPr>
          <a:xfrm>
            <a:off x="3146428" y="5402827"/>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Prompt Chunking</a:t>
            </a:r>
          </a:p>
        </p:txBody>
      </p:sp>
      <p:cxnSp>
        <p:nvCxnSpPr>
          <p:cNvPr id="60" name="Straight Connector 59">
            <a:extLst>
              <a:ext uri="{FF2B5EF4-FFF2-40B4-BE49-F238E27FC236}">
                <a16:creationId xmlns:a16="http://schemas.microsoft.com/office/drawing/2014/main" id="{DAD47943-CCB7-F3D6-E698-1A55C346F8B5}"/>
              </a:ext>
            </a:extLst>
          </p:cNvPr>
          <p:cNvCxnSpPr>
            <a:cxnSpLocks/>
          </p:cNvCxnSpPr>
          <p:nvPr/>
        </p:nvCxnSpPr>
        <p:spPr>
          <a:xfrm>
            <a:off x="3189813" y="6088435"/>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61" name="Straight Connector 60">
            <a:extLst>
              <a:ext uri="{FF2B5EF4-FFF2-40B4-BE49-F238E27FC236}">
                <a16:creationId xmlns:a16="http://schemas.microsoft.com/office/drawing/2014/main" id="{1989B254-8AC7-534A-A2DA-C14A62A08371}"/>
              </a:ext>
            </a:extLst>
          </p:cNvPr>
          <p:cNvCxnSpPr>
            <a:cxnSpLocks/>
          </p:cNvCxnSpPr>
          <p:nvPr/>
        </p:nvCxnSpPr>
        <p:spPr>
          <a:xfrm>
            <a:off x="3189813" y="6065577"/>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62" name="Straight Connector 61">
            <a:extLst>
              <a:ext uri="{FF2B5EF4-FFF2-40B4-BE49-F238E27FC236}">
                <a16:creationId xmlns:a16="http://schemas.microsoft.com/office/drawing/2014/main" id="{43ACF24B-E976-ABCA-3E05-9E6CE6947EB5}"/>
              </a:ext>
            </a:extLst>
          </p:cNvPr>
          <p:cNvCxnSpPr>
            <a:cxnSpLocks/>
          </p:cNvCxnSpPr>
          <p:nvPr/>
        </p:nvCxnSpPr>
        <p:spPr>
          <a:xfrm>
            <a:off x="4852013" y="6088435"/>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63" name="TextBox 62">
            <a:extLst>
              <a:ext uri="{FF2B5EF4-FFF2-40B4-BE49-F238E27FC236}">
                <a16:creationId xmlns:a16="http://schemas.microsoft.com/office/drawing/2014/main" id="{EC4258D1-62A5-CD76-E73E-D4A5584E823B}"/>
              </a:ext>
            </a:extLst>
          </p:cNvPr>
          <p:cNvSpPr txBox="1"/>
          <p:nvPr/>
        </p:nvSpPr>
        <p:spPr>
          <a:xfrm>
            <a:off x="3134462" y="5767983"/>
            <a:ext cx="5814938" cy="307777"/>
          </a:xfrm>
          <a:prstGeom prst="rect">
            <a:avLst/>
          </a:prstGeom>
          <a:noFill/>
        </p:spPr>
        <p:txBody>
          <a:bodyPr wrap="square">
            <a:spAutoFit/>
          </a:bodyPr>
          <a:lstStyle/>
          <a:p>
            <a:pPr algn="ctr">
              <a:defRPr/>
            </a:pPr>
            <a:r>
              <a:rPr lang="en-US" sz="1400">
                <a:solidFill>
                  <a:prstClr val="white"/>
                </a:solidFill>
                <a:latin typeface="-apple-system"/>
                <a:cs typeface="Segoe UI Light" panose="020B0502040204020203" pitchFamily="34" charset="0"/>
              </a:rPr>
              <a:t>Use quotes to generate a single sentence</a:t>
            </a:r>
          </a:p>
        </p:txBody>
      </p:sp>
      <p:cxnSp>
        <p:nvCxnSpPr>
          <p:cNvPr id="64" name="Straight Connector 63">
            <a:extLst>
              <a:ext uri="{FF2B5EF4-FFF2-40B4-BE49-F238E27FC236}">
                <a16:creationId xmlns:a16="http://schemas.microsoft.com/office/drawing/2014/main" id="{DF74E823-CAF5-3962-F670-BD07694EB720}"/>
              </a:ext>
            </a:extLst>
          </p:cNvPr>
          <p:cNvCxnSpPr>
            <a:cxnSpLocks/>
          </p:cNvCxnSpPr>
          <p:nvPr/>
        </p:nvCxnSpPr>
        <p:spPr>
          <a:xfrm>
            <a:off x="3189813" y="6465727"/>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65" name="Straight Connector 64">
            <a:extLst>
              <a:ext uri="{FF2B5EF4-FFF2-40B4-BE49-F238E27FC236}">
                <a16:creationId xmlns:a16="http://schemas.microsoft.com/office/drawing/2014/main" id="{1216C9EE-5C1A-9D57-8AF6-0D33587788A6}"/>
              </a:ext>
            </a:extLst>
          </p:cNvPr>
          <p:cNvCxnSpPr>
            <a:cxnSpLocks/>
          </p:cNvCxnSpPr>
          <p:nvPr/>
        </p:nvCxnSpPr>
        <p:spPr>
          <a:xfrm>
            <a:off x="3189813" y="6442869"/>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66" name="Straight Connector 65">
            <a:extLst>
              <a:ext uri="{FF2B5EF4-FFF2-40B4-BE49-F238E27FC236}">
                <a16:creationId xmlns:a16="http://schemas.microsoft.com/office/drawing/2014/main" id="{CBECB40A-2123-7674-5601-D8C590E52C75}"/>
              </a:ext>
            </a:extLst>
          </p:cNvPr>
          <p:cNvCxnSpPr>
            <a:cxnSpLocks/>
          </p:cNvCxnSpPr>
          <p:nvPr/>
        </p:nvCxnSpPr>
        <p:spPr>
          <a:xfrm>
            <a:off x="4852013" y="6465727"/>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67" name="TextBox 66">
            <a:extLst>
              <a:ext uri="{FF2B5EF4-FFF2-40B4-BE49-F238E27FC236}">
                <a16:creationId xmlns:a16="http://schemas.microsoft.com/office/drawing/2014/main" id="{5DDBDE54-67BE-6C06-1240-AFAB93E91BE5}"/>
              </a:ext>
            </a:extLst>
          </p:cNvPr>
          <p:cNvSpPr txBox="1"/>
          <p:nvPr/>
        </p:nvSpPr>
        <p:spPr>
          <a:xfrm>
            <a:off x="3134462" y="6145275"/>
            <a:ext cx="5814938" cy="307777"/>
          </a:xfrm>
          <a:prstGeom prst="rect">
            <a:avLst/>
          </a:prstGeom>
          <a:noFill/>
        </p:spPr>
        <p:txBody>
          <a:bodyPr wrap="square">
            <a:spAutoFit/>
          </a:bodyPr>
          <a:lstStyle/>
          <a:p>
            <a:pPr algn="ctr">
              <a:defRPr/>
            </a:pPr>
            <a:r>
              <a:rPr lang="en-CA" sz="1400">
                <a:solidFill>
                  <a:prstClr val="white"/>
                </a:solidFill>
                <a:latin typeface="-apple-system"/>
                <a:cs typeface="Segoe UI Light" panose="020B0502040204020203" pitchFamily="34" charset="0"/>
              </a:rPr>
              <a:t>Specifying output structure</a:t>
            </a:r>
          </a:p>
        </p:txBody>
      </p:sp>
      <p:cxnSp>
        <p:nvCxnSpPr>
          <p:cNvPr id="68" name="Straight Connector 67">
            <a:extLst>
              <a:ext uri="{FF2B5EF4-FFF2-40B4-BE49-F238E27FC236}">
                <a16:creationId xmlns:a16="http://schemas.microsoft.com/office/drawing/2014/main" id="{3AF350E4-38BB-E7C4-9772-2D5CB8310A53}"/>
              </a:ext>
            </a:extLst>
          </p:cNvPr>
          <p:cNvCxnSpPr>
            <a:cxnSpLocks/>
          </p:cNvCxnSpPr>
          <p:nvPr/>
        </p:nvCxnSpPr>
        <p:spPr>
          <a:xfrm>
            <a:off x="3201779" y="6818100"/>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69" name="Straight Connector 68">
            <a:extLst>
              <a:ext uri="{FF2B5EF4-FFF2-40B4-BE49-F238E27FC236}">
                <a16:creationId xmlns:a16="http://schemas.microsoft.com/office/drawing/2014/main" id="{6BDF2934-E824-F301-A88D-DC14BF84F3A8}"/>
              </a:ext>
            </a:extLst>
          </p:cNvPr>
          <p:cNvCxnSpPr>
            <a:cxnSpLocks/>
          </p:cNvCxnSpPr>
          <p:nvPr/>
        </p:nvCxnSpPr>
        <p:spPr>
          <a:xfrm>
            <a:off x="3201779" y="6795242"/>
            <a:ext cx="5642374"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70" name="Straight Connector 69">
            <a:extLst>
              <a:ext uri="{FF2B5EF4-FFF2-40B4-BE49-F238E27FC236}">
                <a16:creationId xmlns:a16="http://schemas.microsoft.com/office/drawing/2014/main" id="{998A9463-989E-940D-5B11-7B56C3053A88}"/>
              </a:ext>
            </a:extLst>
          </p:cNvPr>
          <p:cNvCxnSpPr>
            <a:cxnSpLocks/>
          </p:cNvCxnSpPr>
          <p:nvPr/>
        </p:nvCxnSpPr>
        <p:spPr>
          <a:xfrm>
            <a:off x="4863979" y="6818100"/>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71" name="TextBox 70">
            <a:extLst>
              <a:ext uri="{FF2B5EF4-FFF2-40B4-BE49-F238E27FC236}">
                <a16:creationId xmlns:a16="http://schemas.microsoft.com/office/drawing/2014/main" id="{17F3E554-6692-0DD6-D588-3AC0F364E7D6}"/>
              </a:ext>
            </a:extLst>
          </p:cNvPr>
          <p:cNvSpPr txBox="1"/>
          <p:nvPr/>
        </p:nvSpPr>
        <p:spPr>
          <a:xfrm>
            <a:off x="3146428" y="6497648"/>
            <a:ext cx="5814938" cy="307777"/>
          </a:xfrm>
          <a:prstGeom prst="rect">
            <a:avLst/>
          </a:prstGeom>
          <a:noFill/>
        </p:spPr>
        <p:txBody>
          <a:bodyPr wrap="square">
            <a:spAutoFit/>
          </a:bodyPr>
          <a:lstStyle/>
          <a:p>
            <a:pPr algn="ctr">
              <a:defRPr/>
            </a:pPr>
            <a:r>
              <a:rPr lang="en-US" sz="1400">
                <a:solidFill>
                  <a:prstClr val="white"/>
                </a:solidFill>
                <a:latin typeface="-apple-system"/>
                <a:cs typeface="Segoe UI Light" panose="020B0502040204020203" pitchFamily="34" charset="0"/>
              </a:rPr>
              <a:t>Adjusting 'Temperature' and ‘</a:t>
            </a:r>
            <a:r>
              <a:rPr lang="en-US" sz="1400" err="1">
                <a:solidFill>
                  <a:prstClr val="white"/>
                </a:solidFill>
                <a:latin typeface="-apple-system"/>
                <a:cs typeface="Segoe UI Light" panose="020B0502040204020203" pitchFamily="34" charset="0"/>
              </a:rPr>
              <a:t>Top_P</a:t>
            </a:r>
            <a:r>
              <a:rPr lang="en-US" sz="1400">
                <a:solidFill>
                  <a:prstClr val="white"/>
                </a:solidFill>
                <a:latin typeface="-apple-system"/>
                <a:cs typeface="Segoe UI Light" panose="020B0502040204020203" pitchFamily="34" charset="0"/>
              </a:rPr>
              <a:t>’ parameters</a:t>
            </a:r>
          </a:p>
        </p:txBody>
      </p:sp>
    </p:spTree>
    <p:extLst>
      <p:ext uri="{BB962C8B-B14F-4D97-AF65-F5344CB8AC3E}">
        <p14:creationId xmlns:p14="http://schemas.microsoft.com/office/powerpoint/2010/main" val="1490397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F451F2-535F-0616-C29D-F1CF2978CB87}"/>
              </a:ext>
            </a:extLst>
          </p:cNvPr>
          <p:cNvSpPr txBox="1"/>
          <p:nvPr/>
        </p:nvSpPr>
        <p:spPr>
          <a:xfrm>
            <a:off x="53330" y="110127"/>
            <a:ext cx="862077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Start with clear instructions</a:t>
            </a:r>
          </a:p>
        </p:txBody>
      </p:sp>
      <p:grpSp>
        <p:nvGrpSpPr>
          <p:cNvPr id="3" name="Group 2">
            <a:extLst>
              <a:ext uri="{FF2B5EF4-FFF2-40B4-BE49-F238E27FC236}">
                <a16:creationId xmlns:a16="http://schemas.microsoft.com/office/drawing/2014/main" id="{982E1875-03B7-D0F9-2745-5C9D5E30576A}"/>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123BC219-9EC5-C1DD-41C4-482D5C213DE0}"/>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E3B3F55-AA3C-BA9A-C055-A7E5AEAA90F5}"/>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7A013347-2E5B-FA75-D2C7-0C157EE0156E}"/>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3AD0D39-ECB4-D26E-6C90-F77D172FDEAC}"/>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C37CE273-36C7-59CB-EAFD-B76AD66F2ECB}"/>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84F99212-2492-0E98-B1D1-6CFBCD383289}"/>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Tell the model the task you want it to do at the beginning of the prompt and repeat at the end </a:t>
            </a:r>
          </a:p>
        </p:txBody>
      </p:sp>
      <p:sp>
        <p:nvSpPr>
          <p:cNvPr id="10" name="Rounded Rectangle 6">
            <a:extLst>
              <a:ext uri="{FF2B5EF4-FFF2-40B4-BE49-F238E27FC236}">
                <a16:creationId xmlns:a16="http://schemas.microsoft.com/office/drawing/2014/main" id="{79E55102-5FF9-92D5-2ED5-84F30366DCCD}"/>
              </a:ext>
            </a:extLst>
          </p:cNvPr>
          <p:cNvSpPr/>
          <p:nvPr/>
        </p:nvSpPr>
        <p:spPr>
          <a:xfrm>
            <a:off x="462751"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Rounded Rectangle 5">
            <a:extLst>
              <a:ext uri="{FF2B5EF4-FFF2-40B4-BE49-F238E27FC236}">
                <a16:creationId xmlns:a16="http://schemas.microsoft.com/office/drawing/2014/main" id="{D7F1E967-3974-9035-9DAB-B13C43B7C904}"/>
              </a:ext>
            </a:extLst>
          </p:cNvPr>
          <p:cNvSpPr/>
          <p:nvPr/>
        </p:nvSpPr>
        <p:spPr>
          <a:xfrm>
            <a:off x="2275127" y="6133951"/>
            <a:ext cx="2001234" cy="58477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FAIL</a:t>
            </a:r>
          </a:p>
        </p:txBody>
      </p:sp>
      <p:sp>
        <p:nvSpPr>
          <p:cNvPr id="12" name="TextBox 11">
            <a:extLst>
              <a:ext uri="{FF2B5EF4-FFF2-40B4-BE49-F238E27FC236}">
                <a16:creationId xmlns:a16="http://schemas.microsoft.com/office/drawing/2014/main" id="{A9E251F7-16AC-93B0-A065-FA5BBFD50B5A}"/>
              </a:ext>
            </a:extLst>
          </p:cNvPr>
          <p:cNvSpPr txBox="1"/>
          <p:nvPr/>
        </p:nvSpPr>
        <p:spPr>
          <a:xfrm>
            <a:off x="652279" y="1633308"/>
            <a:ext cx="5246929"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Your task is to verify if a statement is supported by a specific quote from the following set of snippets.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SNIPPETS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[1] 14 percent chance of megaquake hitting Seattle, experts say SEATTLE - There's a 14 percent chance of a magnitude 9 Cascadia earthquake hitting Seattle in the next 50 years, the U.S. Geological Survey estimates. "Unfortunately, we are unable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[2] Earthquake experts lay out latest outlook for Seattle's 'Really Big One’ “We say that there's approximately a 14% chance of another approximately magnitude-9 earthquake occurring in the next 50 years,” said Erin Wirth, a geophysicist at the University of Washington...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Is the statement "Several sources mention a chance of another large eruption" directly implied or stated by the snippets?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Yes, the statement is directly implied by the snippets.</a:t>
            </a:r>
            <a:endParaRPr kumimoji="0" lang="en-CA"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3" name="Rounded Rectangle 6">
            <a:extLst>
              <a:ext uri="{FF2B5EF4-FFF2-40B4-BE49-F238E27FC236}">
                <a16:creationId xmlns:a16="http://schemas.microsoft.com/office/drawing/2014/main" id="{27ABA0E3-C01F-BDF1-4B53-7B4C00069BFE}"/>
              </a:ext>
            </a:extLst>
          </p:cNvPr>
          <p:cNvSpPr/>
          <p:nvPr/>
        </p:nvSpPr>
        <p:spPr>
          <a:xfrm>
            <a:off x="6271075"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4" name="Rounded Rectangle 5">
            <a:extLst>
              <a:ext uri="{FF2B5EF4-FFF2-40B4-BE49-F238E27FC236}">
                <a16:creationId xmlns:a16="http://schemas.microsoft.com/office/drawing/2014/main" id="{03AB5CFA-FEFB-6769-6DD8-EC1F3F51AC01}"/>
              </a:ext>
            </a:extLst>
          </p:cNvPr>
          <p:cNvSpPr/>
          <p:nvPr/>
        </p:nvSpPr>
        <p:spPr>
          <a:xfrm>
            <a:off x="8083451" y="6133951"/>
            <a:ext cx="2001234" cy="58477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PASS</a:t>
            </a:r>
          </a:p>
        </p:txBody>
      </p:sp>
      <p:sp>
        <p:nvSpPr>
          <p:cNvPr id="15" name="TextBox 14">
            <a:extLst>
              <a:ext uri="{FF2B5EF4-FFF2-40B4-BE49-F238E27FC236}">
                <a16:creationId xmlns:a16="http://schemas.microsoft.com/office/drawing/2014/main" id="{D38E98DA-FD6C-F9D4-63E0-4DA928A5A180}"/>
              </a:ext>
            </a:extLst>
          </p:cNvPr>
          <p:cNvSpPr txBox="1"/>
          <p:nvPr/>
        </p:nvSpPr>
        <p:spPr>
          <a:xfrm>
            <a:off x="6354775" y="1633308"/>
            <a:ext cx="5463932"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Your task is to verify if the statement "Several sources mention a chance of another large eruption" is supported by a specific quote from the following set of snippets.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SNIPPETS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[1] 14 percent chance of megaquake hitting Seattle, experts say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SEATTLE - There's a 14 percent chance of a magnitude 9 Cascadia earthquake hitting Seattle in the next 50 years, the U.S. Geological Survey estimates. "Unfortunately, we are unable 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[2] Earthquake experts lay out latest outlook for Seattle's 'Really Big 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“We say that there's approximately a 14% chance of another approximately magnitude-9 earthquake occurring in the next 50 years,” said Erin Wirth, a geophysicist at the University of Washington...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Is the statement "Several sources mention a chance of another large eruption" directly implied or stated by the snippets?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No, the statement is not directly implied or stated by the snippets. The snippets mention a chance of a "megaquake" and a "magnitude 9 Cascadia earthquake" hitting Seattle in the next 50 years, but do not mention a chance of another large eruption.</a:t>
            </a:r>
            <a:endParaRPr kumimoji="0" lang="en-CA"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6" name="Rounded Rectangle 2">
            <a:extLst>
              <a:ext uri="{FF2B5EF4-FFF2-40B4-BE49-F238E27FC236}">
                <a16:creationId xmlns:a16="http://schemas.microsoft.com/office/drawing/2014/main" id="{49498DA8-F8D8-CFF8-1F71-3ED48129CE46}"/>
              </a:ext>
            </a:extLst>
          </p:cNvPr>
          <p:cNvSpPr/>
          <p:nvPr/>
        </p:nvSpPr>
        <p:spPr>
          <a:xfrm>
            <a:off x="6354775" y="1633308"/>
            <a:ext cx="5280708" cy="642418"/>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7" name="Rounded Rectangle 2">
            <a:extLst>
              <a:ext uri="{FF2B5EF4-FFF2-40B4-BE49-F238E27FC236}">
                <a16:creationId xmlns:a16="http://schemas.microsoft.com/office/drawing/2014/main" id="{0C57201B-8A78-A80C-A3BB-F0D48F17F3FF}"/>
              </a:ext>
            </a:extLst>
          </p:cNvPr>
          <p:cNvSpPr/>
          <p:nvPr/>
        </p:nvSpPr>
        <p:spPr>
          <a:xfrm>
            <a:off x="6354775" y="4335694"/>
            <a:ext cx="5280708" cy="567790"/>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8" name="Rounded Rectangle 5">
            <a:extLst>
              <a:ext uri="{FF2B5EF4-FFF2-40B4-BE49-F238E27FC236}">
                <a16:creationId xmlns:a16="http://schemas.microsoft.com/office/drawing/2014/main" id="{E17C5536-6A07-0D4E-F8D3-155ACFB35EF6}"/>
              </a:ext>
            </a:extLst>
          </p:cNvPr>
          <p:cNvSpPr/>
          <p:nvPr/>
        </p:nvSpPr>
        <p:spPr>
          <a:xfrm>
            <a:off x="7815877" y="4181721"/>
            <a:ext cx="2536382" cy="17970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Repeated Instruction at end</a:t>
            </a:r>
          </a:p>
        </p:txBody>
      </p:sp>
      <p:sp>
        <p:nvSpPr>
          <p:cNvPr id="19" name="Rounded Rectangle 5">
            <a:extLst>
              <a:ext uri="{FF2B5EF4-FFF2-40B4-BE49-F238E27FC236}">
                <a16:creationId xmlns:a16="http://schemas.microsoft.com/office/drawing/2014/main" id="{154FD0FA-D01B-3614-9C92-67DE12A6AC36}"/>
              </a:ext>
            </a:extLst>
          </p:cNvPr>
          <p:cNvSpPr/>
          <p:nvPr/>
        </p:nvSpPr>
        <p:spPr>
          <a:xfrm>
            <a:off x="8210672" y="1443236"/>
            <a:ext cx="1668437" cy="210621"/>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Clear Instructions</a:t>
            </a:r>
          </a:p>
        </p:txBody>
      </p:sp>
    </p:spTree>
    <p:extLst>
      <p:ext uri="{BB962C8B-B14F-4D97-AF65-F5344CB8AC3E}">
        <p14:creationId xmlns:p14="http://schemas.microsoft.com/office/powerpoint/2010/main" val="36979159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A4F85E-19EC-4DDD-7CED-3A894116AEC8}"/>
              </a:ext>
            </a:extLst>
          </p:cNvPr>
          <p:cNvSpPr txBox="1"/>
          <p:nvPr/>
        </p:nvSpPr>
        <p:spPr>
          <a:xfrm>
            <a:off x="53330" y="110127"/>
            <a:ext cx="1274872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Prime the output</a:t>
            </a:r>
          </a:p>
        </p:txBody>
      </p:sp>
      <p:grpSp>
        <p:nvGrpSpPr>
          <p:cNvPr id="3" name="Group 2">
            <a:extLst>
              <a:ext uri="{FF2B5EF4-FFF2-40B4-BE49-F238E27FC236}">
                <a16:creationId xmlns:a16="http://schemas.microsoft.com/office/drawing/2014/main" id="{490AE40A-813C-8B93-D573-A37B5D902EF0}"/>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26BD08C9-0620-7CA1-1D7C-330292540222}"/>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81D791F-1D98-ADC9-5B36-8F4F11C7790A}"/>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FF4737F4-1B01-8157-F1B3-B0952AD0E77D}"/>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A1E5367-0954-7FA3-E566-D7DE7C381B0F}"/>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E2A0CA9B-95A8-E510-C08E-D3168DBC6FBB}"/>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17E06992-5AD4-E5ED-D4C0-6306934F0090}"/>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Add phrases at the end of the prompt to obtain a model response in a desired form</a:t>
            </a:r>
          </a:p>
        </p:txBody>
      </p:sp>
      <p:sp>
        <p:nvSpPr>
          <p:cNvPr id="10" name="Rounded Rectangle 6">
            <a:extLst>
              <a:ext uri="{FF2B5EF4-FFF2-40B4-BE49-F238E27FC236}">
                <a16:creationId xmlns:a16="http://schemas.microsoft.com/office/drawing/2014/main" id="{03F50BDE-643D-D856-BCC8-78026FCF291D}"/>
              </a:ext>
            </a:extLst>
          </p:cNvPr>
          <p:cNvSpPr/>
          <p:nvPr/>
        </p:nvSpPr>
        <p:spPr>
          <a:xfrm>
            <a:off x="462751"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TextBox 10">
            <a:extLst>
              <a:ext uri="{FF2B5EF4-FFF2-40B4-BE49-F238E27FC236}">
                <a16:creationId xmlns:a16="http://schemas.microsoft.com/office/drawing/2014/main" id="{36B78ED6-DA9D-0F59-FD25-0BB74D96B72A}"/>
              </a:ext>
            </a:extLst>
          </p:cNvPr>
          <p:cNvSpPr txBox="1"/>
          <p:nvPr/>
        </p:nvSpPr>
        <p:spPr>
          <a:xfrm>
            <a:off x="652279" y="1633308"/>
            <a:ext cx="5246929"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The future of artificial intelligence is bright. With Microsoft OpenAI, we are unlocking the potential of AI to help people achieve more. We are creating a platform that enables developers to build intelligent applications and services that can help people in their everyday lives. Our mission is to democratize AI so that everyone can benefit from its power. We are committed to advancing the state of the art in AI and making it accessible to everyone. With Microsoft OpenAI, we are taking the first steps towards a future where AI can be used to solve some of the world's most pressing challenges.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Here’s a bulleted list of key points:\n-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-Microsoft OpenAI is unlocking the potential of AI to help people achieve more.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-The platform enables developers to build intelligent applications and services that can help people in their everyday lives.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-The mission is to democratize AI so that everyone can benefit from its power. </a:t>
            </a:r>
            <a:endParaRPr kumimoji="0" lang="en-CA"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2" name="Rounded Rectangle 6">
            <a:extLst>
              <a:ext uri="{FF2B5EF4-FFF2-40B4-BE49-F238E27FC236}">
                <a16:creationId xmlns:a16="http://schemas.microsoft.com/office/drawing/2014/main" id="{DB9B9B29-0864-F05C-9243-D8F9AE5AD8A8}"/>
              </a:ext>
            </a:extLst>
          </p:cNvPr>
          <p:cNvSpPr/>
          <p:nvPr/>
        </p:nvSpPr>
        <p:spPr>
          <a:xfrm>
            <a:off x="6271075"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3" name="TextBox 12">
            <a:extLst>
              <a:ext uri="{FF2B5EF4-FFF2-40B4-BE49-F238E27FC236}">
                <a16:creationId xmlns:a16="http://schemas.microsoft.com/office/drawing/2014/main" id="{C85D92FF-E6C6-319B-DA4C-7D17E86F471D}"/>
              </a:ext>
            </a:extLst>
          </p:cNvPr>
          <p:cNvSpPr txBox="1"/>
          <p:nvPr/>
        </p:nvSpPr>
        <p:spPr>
          <a:xfrm>
            <a:off x="6354775" y="1633308"/>
            <a:ext cx="5463932"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John Smith is married to Lucy Smith. They have five kids, and he works as a software engineer at Microsoft.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What search queries should I do to fact-check this?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One possible search query 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"John Smith Microsoft software engineer"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Another possible search query is: "Lucy Smith married to John Smith"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A third possible search query is: "John Smith family size"</a:t>
            </a:r>
            <a:endParaRPr kumimoji="0" lang="en-CA"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4" name="Rounded Rectangle 2">
            <a:extLst>
              <a:ext uri="{FF2B5EF4-FFF2-40B4-BE49-F238E27FC236}">
                <a16:creationId xmlns:a16="http://schemas.microsoft.com/office/drawing/2014/main" id="{0D5E5631-3B9A-B950-8A82-ADB5CAD98936}"/>
              </a:ext>
            </a:extLst>
          </p:cNvPr>
          <p:cNvSpPr/>
          <p:nvPr/>
        </p:nvSpPr>
        <p:spPr>
          <a:xfrm>
            <a:off x="652279" y="4109663"/>
            <a:ext cx="3031006" cy="465048"/>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5" name="Rounded Rectangle 2">
            <a:extLst>
              <a:ext uri="{FF2B5EF4-FFF2-40B4-BE49-F238E27FC236}">
                <a16:creationId xmlns:a16="http://schemas.microsoft.com/office/drawing/2014/main" id="{894ADE50-1E4C-9CCD-B8B4-35783ABFFA7A}"/>
              </a:ext>
            </a:extLst>
          </p:cNvPr>
          <p:cNvSpPr/>
          <p:nvPr/>
        </p:nvSpPr>
        <p:spPr>
          <a:xfrm>
            <a:off x="6354775" y="3382561"/>
            <a:ext cx="2198461" cy="465048"/>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6" name="Rounded Rectangle 5">
            <a:extLst>
              <a:ext uri="{FF2B5EF4-FFF2-40B4-BE49-F238E27FC236}">
                <a16:creationId xmlns:a16="http://schemas.microsoft.com/office/drawing/2014/main" id="{6C1E5991-E63E-B8C1-E378-DB01C78C0481}"/>
              </a:ext>
            </a:extLst>
          </p:cNvPr>
          <p:cNvSpPr/>
          <p:nvPr/>
        </p:nvSpPr>
        <p:spPr>
          <a:xfrm>
            <a:off x="1177619" y="3955690"/>
            <a:ext cx="2058948" cy="17970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Commit to bullet points</a:t>
            </a:r>
          </a:p>
        </p:txBody>
      </p:sp>
      <p:sp>
        <p:nvSpPr>
          <p:cNvPr id="17" name="Rounded Rectangle 5">
            <a:extLst>
              <a:ext uri="{FF2B5EF4-FFF2-40B4-BE49-F238E27FC236}">
                <a16:creationId xmlns:a16="http://schemas.microsoft.com/office/drawing/2014/main" id="{EA6D1E25-E5A1-C9F0-E0BC-C8E92D519D4C}"/>
              </a:ext>
            </a:extLst>
          </p:cNvPr>
          <p:cNvSpPr/>
          <p:nvPr/>
        </p:nvSpPr>
        <p:spPr>
          <a:xfrm>
            <a:off x="6427690" y="3235150"/>
            <a:ext cx="2058948" cy="17970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Commit search query</a:t>
            </a:r>
          </a:p>
        </p:txBody>
      </p:sp>
    </p:spTree>
    <p:extLst>
      <p:ext uri="{BB962C8B-B14F-4D97-AF65-F5344CB8AC3E}">
        <p14:creationId xmlns:p14="http://schemas.microsoft.com/office/powerpoint/2010/main" val="20935940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69B20F-B94F-27C7-B5FE-56235DB76D3B}"/>
              </a:ext>
            </a:extLst>
          </p:cNvPr>
          <p:cNvSpPr txBox="1"/>
          <p:nvPr/>
        </p:nvSpPr>
        <p:spPr>
          <a:xfrm>
            <a:off x="53330" y="110127"/>
            <a:ext cx="1274872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Add clear syntax</a:t>
            </a:r>
          </a:p>
        </p:txBody>
      </p:sp>
      <p:grpSp>
        <p:nvGrpSpPr>
          <p:cNvPr id="3" name="Group 2">
            <a:extLst>
              <a:ext uri="{FF2B5EF4-FFF2-40B4-BE49-F238E27FC236}">
                <a16:creationId xmlns:a16="http://schemas.microsoft.com/office/drawing/2014/main" id="{E8248CF2-DF19-C161-3256-3867915DCAD3}"/>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12729E6C-F34C-89EA-9B02-C716E04B5C24}"/>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E5FF478-58DC-FD39-A621-A220687DECC9}"/>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F4438E9A-7944-64E9-E9A9-D09FEC5D74EA}"/>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610D3A9-4ABE-0740-CC29-1B7D50FD8E21}"/>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349942E3-4E0A-398B-C7B1-609711F6E0F6}"/>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217FAC0A-A03F-FE99-3A52-50193075C8B8}"/>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I</a:t>
            </a:r>
            <a:r>
              <a:rPr kumimoji="0" lang="en-US" sz="1400" b="0" i="0" u="none" strike="noStrike" kern="1200" cap="none" spc="0" normalizeH="0" baseline="0" noProof="0" err="1">
                <a:ln>
                  <a:noFill/>
                </a:ln>
                <a:solidFill>
                  <a:prstClr val="white"/>
                </a:solidFill>
                <a:effectLst/>
                <a:uLnTx/>
                <a:uFillTx/>
                <a:latin typeface="-apple-system"/>
                <a:ea typeface="+mn-ea"/>
                <a:cs typeface="Segoe UI Light" panose="020B0502040204020203" pitchFamily="34" charset="0"/>
              </a:rPr>
              <a:t>nclude</a:t>
            </a: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punctuation, headings, and section markers to help communicate intent</a:t>
            </a:r>
          </a:p>
        </p:txBody>
      </p:sp>
      <p:sp>
        <p:nvSpPr>
          <p:cNvPr id="10" name="Rounded Rectangle 6">
            <a:extLst>
              <a:ext uri="{FF2B5EF4-FFF2-40B4-BE49-F238E27FC236}">
                <a16:creationId xmlns:a16="http://schemas.microsoft.com/office/drawing/2014/main" id="{06DC1666-C09F-42B2-CA50-7AF2150C9FA2}"/>
              </a:ext>
            </a:extLst>
          </p:cNvPr>
          <p:cNvSpPr/>
          <p:nvPr/>
        </p:nvSpPr>
        <p:spPr>
          <a:xfrm>
            <a:off x="1500441" y="1351670"/>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TextBox 10">
            <a:extLst>
              <a:ext uri="{FF2B5EF4-FFF2-40B4-BE49-F238E27FC236}">
                <a16:creationId xmlns:a16="http://schemas.microsoft.com/office/drawing/2014/main" id="{6D366F2E-DA25-9D18-DB07-479E13543234}"/>
              </a:ext>
            </a:extLst>
          </p:cNvPr>
          <p:cNvSpPr txBox="1"/>
          <p:nvPr/>
        </p:nvSpPr>
        <p:spPr>
          <a:xfrm>
            <a:off x="1684832" y="1759745"/>
            <a:ext cx="5246929"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You will read a paragraph, and then issue queries to a search engine in order to fact-check it. Also explain the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PARAGRAPH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John Smith is married to Lucy Smith. They have five kids, and he works as a software engineer at Microsoft. What search queries should I do to fact-check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1. "John Smith Microsoft" - To check if John Smith is indeed employed at Microsoft.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2. "John Smith Lucy Smith" - To check if John Smith is married to Lucy Smith.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3. "John Smith children" - To check if John Smith has five children</a:t>
            </a:r>
            <a:endParaRPr kumimoji="0" lang="en-CA"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2" name="Rounded Rectangle 2">
            <a:extLst>
              <a:ext uri="{FF2B5EF4-FFF2-40B4-BE49-F238E27FC236}">
                <a16:creationId xmlns:a16="http://schemas.microsoft.com/office/drawing/2014/main" id="{020D913B-C239-F0B7-27A4-9DE283010913}"/>
              </a:ext>
            </a:extLst>
          </p:cNvPr>
          <p:cNvSpPr/>
          <p:nvPr/>
        </p:nvSpPr>
        <p:spPr>
          <a:xfrm>
            <a:off x="1711852" y="2619901"/>
            <a:ext cx="1134090" cy="287676"/>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3" name="Rounded Rectangle 5">
            <a:extLst>
              <a:ext uri="{FF2B5EF4-FFF2-40B4-BE49-F238E27FC236}">
                <a16:creationId xmlns:a16="http://schemas.microsoft.com/office/drawing/2014/main" id="{9F2AFF4C-35DD-F3BE-A738-529806983E27}"/>
              </a:ext>
            </a:extLst>
          </p:cNvPr>
          <p:cNvSpPr/>
          <p:nvPr/>
        </p:nvSpPr>
        <p:spPr>
          <a:xfrm>
            <a:off x="2872962" y="2673886"/>
            <a:ext cx="2058948" cy="17970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Uppercase as Headings</a:t>
            </a:r>
          </a:p>
        </p:txBody>
      </p:sp>
      <p:sp>
        <p:nvSpPr>
          <p:cNvPr id="14" name="Rounded Rectangle 2">
            <a:extLst>
              <a:ext uri="{FF2B5EF4-FFF2-40B4-BE49-F238E27FC236}">
                <a16:creationId xmlns:a16="http://schemas.microsoft.com/office/drawing/2014/main" id="{B69BB3EE-1383-CD36-F21F-FCC2F824FFAC}"/>
              </a:ext>
            </a:extLst>
          </p:cNvPr>
          <p:cNvSpPr/>
          <p:nvPr/>
        </p:nvSpPr>
        <p:spPr>
          <a:xfrm>
            <a:off x="1711852" y="3744904"/>
            <a:ext cx="342980" cy="210637"/>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5" name="Rounded Rectangle 5">
            <a:extLst>
              <a:ext uri="{FF2B5EF4-FFF2-40B4-BE49-F238E27FC236}">
                <a16:creationId xmlns:a16="http://schemas.microsoft.com/office/drawing/2014/main" id="{D9122D14-69D7-E345-93BC-9751EDF56660}"/>
              </a:ext>
            </a:extLst>
          </p:cNvPr>
          <p:cNvSpPr/>
          <p:nvPr/>
        </p:nvSpPr>
        <p:spPr>
          <a:xfrm>
            <a:off x="2088638" y="3767732"/>
            <a:ext cx="2509048" cy="17970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Separators as stop sequences</a:t>
            </a:r>
          </a:p>
        </p:txBody>
      </p:sp>
      <p:sp>
        <p:nvSpPr>
          <p:cNvPr id="16" name="Rounded Rectangle 5">
            <a:extLst>
              <a:ext uri="{FF2B5EF4-FFF2-40B4-BE49-F238E27FC236}">
                <a16:creationId xmlns:a16="http://schemas.microsoft.com/office/drawing/2014/main" id="{359CE9F5-C10F-321D-894D-607D4793D342}"/>
              </a:ext>
            </a:extLst>
          </p:cNvPr>
          <p:cNvSpPr/>
          <p:nvPr/>
        </p:nvSpPr>
        <p:spPr>
          <a:xfrm>
            <a:off x="7337021" y="3033193"/>
            <a:ext cx="2509048" cy="1423422"/>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If you’re not sure what syntax to use, consider using markdown or XML, since LLMs have been trained on a lot of web content in XML or markdown</a:t>
            </a:r>
          </a:p>
        </p:txBody>
      </p:sp>
    </p:spTree>
    <p:extLst>
      <p:ext uri="{BB962C8B-B14F-4D97-AF65-F5344CB8AC3E}">
        <p14:creationId xmlns:p14="http://schemas.microsoft.com/office/powerpoint/2010/main" val="36777002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129632-C38A-C18C-FA64-476AEB177C53}"/>
              </a:ext>
            </a:extLst>
          </p:cNvPr>
          <p:cNvSpPr txBox="1"/>
          <p:nvPr/>
        </p:nvSpPr>
        <p:spPr>
          <a:xfrm>
            <a:off x="341631" y="182978"/>
            <a:ext cx="615801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Prompt Chaining</a:t>
            </a:r>
          </a:p>
        </p:txBody>
      </p:sp>
      <p:grpSp>
        <p:nvGrpSpPr>
          <p:cNvPr id="3" name="Group 2">
            <a:extLst>
              <a:ext uri="{FF2B5EF4-FFF2-40B4-BE49-F238E27FC236}">
                <a16:creationId xmlns:a16="http://schemas.microsoft.com/office/drawing/2014/main" id="{146BEA33-D181-3D69-1678-6E896EB6C403}"/>
              </a:ext>
            </a:extLst>
          </p:cNvPr>
          <p:cNvGrpSpPr/>
          <p:nvPr/>
        </p:nvGrpSpPr>
        <p:grpSpPr>
          <a:xfrm>
            <a:off x="0" y="1008189"/>
            <a:ext cx="6098965" cy="228600"/>
            <a:chOff x="0" y="4228754"/>
            <a:chExt cx="6098965" cy="228600"/>
          </a:xfrm>
        </p:grpSpPr>
        <p:cxnSp>
          <p:nvCxnSpPr>
            <p:cNvPr id="4" name="Straight Connector 3">
              <a:extLst>
                <a:ext uri="{FF2B5EF4-FFF2-40B4-BE49-F238E27FC236}">
                  <a16:creationId xmlns:a16="http://schemas.microsoft.com/office/drawing/2014/main" id="{8DFCC0AF-4303-E385-DC4C-AE64E7ECE2D7}"/>
                </a:ext>
              </a:extLst>
            </p:cNvPr>
            <p:cNvCxnSpPr>
              <a:cxnSpLocks/>
            </p:cNvCxnSpPr>
            <p:nvPr/>
          </p:nvCxnSpPr>
          <p:spPr>
            <a:xfrm>
              <a:off x="456591" y="4228754"/>
              <a:ext cx="5642374"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B9EC07A-7397-24EF-8ABB-B375E7EB209E}"/>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3015CB9D-ED41-1CA1-7734-C0967E8A246C}"/>
              </a:ext>
            </a:extLst>
          </p:cNvPr>
          <p:cNvCxnSpPr>
            <a:cxnSpLocks/>
          </p:cNvCxnSpPr>
          <p:nvPr/>
        </p:nvCxnSpPr>
        <p:spPr>
          <a:xfrm>
            <a:off x="0" y="806861"/>
            <a:ext cx="649964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21FA458-DB77-9936-09EC-7E408FEFC452}"/>
              </a:ext>
            </a:extLst>
          </p:cNvPr>
          <p:cNvCxnSpPr>
            <a:cxnSpLocks/>
          </p:cNvCxnSpPr>
          <p:nvPr/>
        </p:nvCxnSpPr>
        <p:spPr>
          <a:xfrm>
            <a:off x="4222837" y="1008189"/>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09FAF68C-1C2F-C04D-654E-341770921F48}"/>
              </a:ext>
            </a:extLst>
          </p:cNvPr>
          <p:cNvCxnSpPr>
            <a:cxnSpLocks/>
          </p:cNvCxnSpPr>
          <p:nvPr/>
        </p:nvCxnSpPr>
        <p:spPr>
          <a:xfrm>
            <a:off x="0" y="806861"/>
            <a:ext cx="5102866"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Rectangle 8">
            <a:extLst>
              <a:ext uri="{FF2B5EF4-FFF2-40B4-BE49-F238E27FC236}">
                <a16:creationId xmlns:a16="http://schemas.microsoft.com/office/drawing/2014/main" id="{27A840B5-6894-8229-4A94-02D1581DB6BE}"/>
              </a:ext>
            </a:extLst>
          </p:cNvPr>
          <p:cNvSpPr/>
          <p:nvPr/>
        </p:nvSpPr>
        <p:spPr>
          <a:xfrm>
            <a:off x="0" y="2191587"/>
            <a:ext cx="3494314" cy="3658223"/>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42B207C-DB9D-B34B-1C6B-6DB1B61BC7BE}"/>
              </a:ext>
            </a:extLst>
          </p:cNvPr>
          <p:cNvSpPr txBox="1"/>
          <p:nvPr/>
        </p:nvSpPr>
        <p:spPr>
          <a:xfrm>
            <a:off x="437102" y="1580701"/>
            <a:ext cx="297460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Entity Extraction</a:t>
            </a:r>
          </a:p>
        </p:txBody>
      </p:sp>
      <p:cxnSp>
        <p:nvCxnSpPr>
          <p:cNvPr id="11" name="Straight Connector 10">
            <a:extLst>
              <a:ext uri="{FF2B5EF4-FFF2-40B4-BE49-F238E27FC236}">
                <a16:creationId xmlns:a16="http://schemas.microsoft.com/office/drawing/2014/main" id="{8314FFE9-7FF9-B884-6C84-E858AC87DDF9}"/>
              </a:ext>
            </a:extLst>
          </p:cNvPr>
          <p:cNvCxnSpPr/>
          <p:nvPr/>
        </p:nvCxnSpPr>
        <p:spPr>
          <a:xfrm>
            <a:off x="0" y="2191587"/>
            <a:ext cx="3494314" cy="0"/>
          </a:xfrm>
          <a:prstGeom prst="line">
            <a:avLst/>
          </a:prstGeom>
          <a:ln w="952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995782-B0E0-755F-D4D7-453CDB2C50F6}"/>
              </a:ext>
            </a:extLst>
          </p:cNvPr>
          <p:cNvCxnSpPr>
            <a:cxnSpLocks/>
          </p:cNvCxnSpPr>
          <p:nvPr/>
        </p:nvCxnSpPr>
        <p:spPr>
          <a:xfrm>
            <a:off x="1587833" y="2191587"/>
            <a:ext cx="19064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3" name="TextBox 12">
            <a:extLst>
              <a:ext uri="{FF2B5EF4-FFF2-40B4-BE49-F238E27FC236}">
                <a16:creationId xmlns:a16="http://schemas.microsoft.com/office/drawing/2014/main" id="{D9B0A937-7C4F-8D70-EE9A-D238B38BA981}"/>
              </a:ext>
            </a:extLst>
          </p:cNvPr>
          <p:cNvSpPr txBox="1"/>
          <p:nvPr/>
        </p:nvSpPr>
        <p:spPr>
          <a:xfrm>
            <a:off x="304800" y="2412272"/>
            <a:ext cx="318951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Please </a:t>
            </a:r>
            <a:r>
              <a:rPr kumimoji="0" lang="en-US" sz="1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extract entities </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from the following news article: 'The new iPhone model is set to be released next month. It has been highly anticipated by Apple fans and is expected to feature a larger screen and improved camera</a:t>
            </a:r>
          </a:p>
        </p:txBody>
      </p:sp>
      <p:sp>
        <p:nvSpPr>
          <p:cNvPr id="14" name="TextBox 13">
            <a:extLst>
              <a:ext uri="{FF2B5EF4-FFF2-40B4-BE49-F238E27FC236}">
                <a16:creationId xmlns:a16="http://schemas.microsoft.com/office/drawing/2014/main" id="{2B3F42AD-CCAE-449C-CB44-CAE5AF63DF4A}"/>
              </a:ext>
            </a:extLst>
          </p:cNvPr>
          <p:cNvSpPr txBox="1"/>
          <p:nvPr/>
        </p:nvSpPr>
        <p:spPr>
          <a:xfrm>
            <a:off x="306200" y="4697400"/>
            <a:ext cx="3188114" cy="923330"/>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{'text': 'iPhone', 'type': 'PRODUCT'}, {'text': 'Apple', 'type': 'ORGANIZATION'}]</a:t>
            </a:r>
            <a:endParaRPr kumimoji="0" lang="en-CA" sz="18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5" name="Rectangle 14">
            <a:extLst>
              <a:ext uri="{FF2B5EF4-FFF2-40B4-BE49-F238E27FC236}">
                <a16:creationId xmlns:a16="http://schemas.microsoft.com/office/drawing/2014/main" id="{9F6EAEC2-C458-9A71-9A18-71ECDE2BEF15}"/>
              </a:ext>
            </a:extLst>
          </p:cNvPr>
          <p:cNvSpPr/>
          <p:nvPr/>
        </p:nvSpPr>
        <p:spPr>
          <a:xfrm>
            <a:off x="3983340" y="2191587"/>
            <a:ext cx="3920139" cy="3930654"/>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9A2A7DAA-2BD6-F03A-2ADE-A71E89FC137D}"/>
              </a:ext>
            </a:extLst>
          </p:cNvPr>
          <p:cNvSpPr txBox="1"/>
          <p:nvPr/>
        </p:nvSpPr>
        <p:spPr>
          <a:xfrm>
            <a:off x="4446887" y="1580701"/>
            <a:ext cx="297460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Summarization</a:t>
            </a:r>
          </a:p>
        </p:txBody>
      </p:sp>
      <p:cxnSp>
        <p:nvCxnSpPr>
          <p:cNvPr id="17" name="Straight Connector 16">
            <a:extLst>
              <a:ext uri="{FF2B5EF4-FFF2-40B4-BE49-F238E27FC236}">
                <a16:creationId xmlns:a16="http://schemas.microsoft.com/office/drawing/2014/main" id="{7929A316-8D63-01A8-1919-7A08E7EB704E}"/>
              </a:ext>
            </a:extLst>
          </p:cNvPr>
          <p:cNvCxnSpPr/>
          <p:nvPr/>
        </p:nvCxnSpPr>
        <p:spPr>
          <a:xfrm>
            <a:off x="4009785" y="2191587"/>
            <a:ext cx="3494314" cy="0"/>
          </a:xfrm>
          <a:prstGeom prst="line">
            <a:avLst/>
          </a:prstGeom>
          <a:ln w="9525">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25F056A-5EDA-9C7A-8C42-1EA7975E9156}"/>
              </a:ext>
            </a:extLst>
          </p:cNvPr>
          <p:cNvCxnSpPr>
            <a:cxnSpLocks/>
          </p:cNvCxnSpPr>
          <p:nvPr/>
        </p:nvCxnSpPr>
        <p:spPr>
          <a:xfrm>
            <a:off x="6015776" y="2191587"/>
            <a:ext cx="19064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9" name="TextBox 18">
            <a:extLst>
              <a:ext uri="{FF2B5EF4-FFF2-40B4-BE49-F238E27FC236}">
                <a16:creationId xmlns:a16="http://schemas.microsoft.com/office/drawing/2014/main" id="{4DBDC7AF-6CEB-38D0-9174-99AEEAAEFE7E}"/>
              </a:ext>
            </a:extLst>
          </p:cNvPr>
          <p:cNvSpPr txBox="1"/>
          <p:nvPr/>
        </p:nvSpPr>
        <p:spPr>
          <a:xfrm>
            <a:off x="4314585" y="2412272"/>
            <a:ext cx="3189514" cy="1477328"/>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Please </a:t>
            </a:r>
            <a:r>
              <a:rPr kumimoji="0" lang="en-US" sz="1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summarize </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the information about the product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[{'text': 'iPhone', 'type': 'PRODUCT'}, {'text': 'Apple', 'type': 'ORGANIZATION'}]</a:t>
            </a:r>
          </a:p>
        </p:txBody>
      </p:sp>
      <p:sp>
        <p:nvSpPr>
          <p:cNvPr id="20" name="TextBox 19">
            <a:extLst>
              <a:ext uri="{FF2B5EF4-FFF2-40B4-BE49-F238E27FC236}">
                <a16:creationId xmlns:a16="http://schemas.microsoft.com/office/drawing/2014/main" id="{9FDF34F0-B2D7-8457-441A-F3D60ED170BD}"/>
              </a:ext>
            </a:extLst>
          </p:cNvPr>
          <p:cNvSpPr txBox="1"/>
          <p:nvPr/>
        </p:nvSpPr>
        <p:spPr>
          <a:xfrm>
            <a:off x="4317077" y="3889600"/>
            <a:ext cx="3612846"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The iPhone is a line of smartphones designed and marketed by Apple Inc. These devices combine a computer, camera, and internet connectivity in a single device, and are known for their sleek design and user-friendly interface. </a:t>
            </a:r>
            <a:endParaRPr kumimoji="0" lang="en-CA" sz="16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21" name="Rectangle 20">
            <a:extLst>
              <a:ext uri="{FF2B5EF4-FFF2-40B4-BE49-F238E27FC236}">
                <a16:creationId xmlns:a16="http://schemas.microsoft.com/office/drawing/2014/main" id="{14F46982-6647-7B10-78EF-1B679CB15D0A}"/>
              </a:ext>
            </a:extLst>
          </p:cNvPr>
          <p:cNvSpPr/>
          <p:nvPr/>
        </p:nvSpPr>
        <p:spPr>
          <a:xfrm>
            <a:off x="4330366" y="3013756"/>
            <a:ext cx="3445062" cy="830487"/>
          </a:xfrm>
          <a:prstGeom prst="rect">
            <a:avLst/>
          </a:prstGeom>
          <a:noFill/>
          <a:ln w="25400" cap="flat">
            <a:gradFill>
              <a:gsLst>
                <a:gs pos="0">
                  <a:srgbClr val="0078D4"/>
                </a:gs>
                <a:gs pos="47000">
                  <a:srgbClr val="8660C5"/>
                </a:gs>
                <a:gs pos="99000">
                  <a:srgbClr val="FF9349"/>
                </a:gs>
              </a:gsLst>
              <a:lin ang="1800000" scaled="0"/>
            </a:gradFill>
            <a:prstDash val="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DE29D5EE-0AB5-F572-9945-2F31A2F34CCC}"/>
              </a:ext>
            </a:extLst>
          </p:cNvPr>
          <p:cNvSpPr/>
          <p:nvPr/>
        </p:nvSpPr>
        <p:spPr>
          <a:xfrm>
            <a:off x="3100482" y="3148353"/>
            <a:ext cx="1211126" cy="2159757"/>
          </a:xfrm>
          <a:custGeom>
            <a:avLst/>
            <a:gdLst>
              <a:gd name="connsiteX0" fmla="*/ 0 w 1211126"/>
              <a:gd name="connsiteY0" fmla="*/ 1998932 h 2159757"/>
              <a:gd name="connsiteX1" fmla="*/ 551062 w 1211126"/>
              <a:gd name="connsiteY1" fmla="*/ 1998932 h 2159757"/>
              <a:gd name="connsiteX2" fmla="*/ 611619 w 1211126"/>
              <a:gd name="connsiteY2" fmla="*/ 327578 h 2159757"/>
              <a:gd name="connsiteX3" fmla="*/ 1211126 w 1211126"/>
              <a:gd name="connsiteY3" fmla="*/ 574 h 2159757"/>
            </a:gdLst>
            <a:ahLst/>
            <a:cxnLst>
              <a:cxn ang="0">
                <a:pos x="connsiteX0" y="connsiteY0"/>
              </a:cxn>
              <a:cxn ang="0">
                <a:pos x="connsiteX1" y="connsiteY1"/>
              </a:cxn>
              <a:cxn ang="0">
                <a:pos x="connsiteX2" y="connsiteY2"/>
              </a:cxn>
              <a:cxn ang="0">
                <a:pos x="connsiteX3" y="connsiteY3"/>
              </a:cxn>
            </a:cxnLst>
            <a:rect l="l" t="t" r="r" b="b"/>
            <a:pathLst>
              <a:path w="1211126" h="2159757">
                <a:moveTo>
                  <a:pt x="0" y="1998932"/>
                </a:moveTo>
                <a:cubicBezTo>
                  <a:pt x="224562" y="2138211"/>
                  <a:pt x="449125" y="2277491"/>
                  <a:pt x="551062" y="1998932"/>
                </a:cubicBezTo>
                <a:cubicBezTo>
                  <a:pt x="652999" y="1720373"/>
                  <a:pt x="501608" y="660638"/>
                  <a:pt x="611619" y="327578"/>
                </a:cubicBezTo>
                <a:cubicBezTo>
                  <a:pt x="721630" y="-5482"/>
                  <a:pt x="966378" y="-2454"/>
                  <a:pt x="1211126" y="574"/>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E05EEF1-BF54-3BB9-9753-2C9969560EE2}"/>
              </a:ext>
            </a:extLst>
          </p:cNvPr>
          <p:cNvSpPr/>
          <p:nvPr/>
        </p:nvSpPr>
        <p:spPr>
          <a:xfrm>
            <a:off x="336516" y="4720596"/>
            <a:ext cx="2753382" cy="923330"/>
          </a:xfrm>
          <a:prstGeom prst="rect">
            <a:avLst/>
          </a:prstGeom>
          <a:noFill/>
          <a:ln w="25400" cap="flat">
            <a:gradFill>
              <a:gsLst>
                <a:gs pos="0">
                  <a:srgbClr val="0078D4"/>
                </a:gs>
                <a:gs pos="47000">
                  <a:srgbClr val="8660C5"/>
                </a:gs>
                <a:gs pos="99000">
                  <a:srgbClr val="FF9349"/>
                </a:gs>
              </a:gsLst>
              <a:lin ang="1800000" scaled="0"/>
            </a:gradFill>
            <a:prstDash val="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811BF648-E8CC-56CC-E620-36319A919BD5}"/>
              </a:ext>
            </a:extLst>
          </p:cNvPr>
          <p:cNvSpPr/>
          <p:nvPr/>
        </p:nvSpPr>
        <p:spPr>
          <a:xfrm>
            <a:off x="8082324" y="2169043"/>
            <a:ext cx="3920139" cy="3452339"/>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E8F0B41-F654-BCB5-3524-ADFD259357BD}"/>
              </a:ext>
            </a:extLst>
          </p:cNvPr>
          <p:cNvSpPr txBox="1"/>
          <p:nvPr/>
        </p:nvSpPr>
        <p:spPr>
          <a:xfrm>
            <a:off x="8511760" y="1580701"/>
            <a:ext cx="337404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Sentiment Analysis</a:t>
            </a:r>
          </a:p>
        </p:txBody>
      </p:sp>
      <p:cxnSp>
        <p:nvCxnSpPr>
          <p:cNvPr id="26" name="Straight Connector 25">
            <a:extLst>
              <a:ext uri="{FF2B5EF4-FFF2-40B4-BE49-F238E27FC236}">
                <a16:creationId xmlns:a16="http://schemas.microsoft.com/office/drawing/2014/main" id="{A248FF0A-C3B0-87C7-F029-54D426D5451D}"/>
              </a:ext>
            </a:extLst>
          </p:cNvPr>
          <p:cNvCxnSpPr/>
          <p:nvPr/>
        </p:nvCxnSpPr>
        <p:spPr>
          <a:xfrm>
            <a:off x="8074658" y="2191587"/>
            <a:ext cx="3494314"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73D4D4-3203-495A-D835-73A0507D981F}"/>
              </a:ext>
            </a:extLst>
          </p:cNvPr>
          <p:cNvCxnSpPr>
            <a:cxnSpLocks/>
          </p:cNvCxnSpPr>
          <p:nvPr/>
        </p:nvCxnSpPr>
        <p:spPr>
          <a:xfrm>
            <a:off x="10080649" y="2191587"/>
            <a:ext cx="19064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8" name="TextBox 27">
            <a:extLst>
              <a:ext uri="{FF2B5EF4-FFF2-40B4-BE49-F238E27FC236}">
                <a16:creationId xmlns:a16="http://schemas.microsoft.com/office/drawing/2014/main" id="{279FD954-48A0-E6E8-E0B0-3CF98DA5A1FD}"/>
              </a:ext>
            </a:extLst>
          </p:cNvPr>
          <p:cNvSpPr txBox="1"/>
          <p:nvPr/>
        </p:nvSpPr>
        <p:spPr>
          <a:xfrm>
            <a:off x="8379458" y="2412272"/>
            <a:ext cx="3615338" cy="261610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Please provide a </a:t>
            </a:r>
            <a:r>
              <a:rPr kumimoji="0" lang="en-US" sz="1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sentiment</a:t>
            </a:r>
            <a:r>
              <a:rPr kumimoji="0" lang="en-US" sz="18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for the following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The iPhone is a line of smartphones designed and marketed by Apple Inc. These devices combine a computer, camera, and internet connectivity in a single device, and are known for their sleek design and user-friendly interface. </a:t>
            </a:r>
          </a:p>
        </p:txBody>
      </p:sp>
      <p:sp>
        <p:nvSpPr>
          <p:cNvPr id="29" name="TextBox 28">
            <a:extLst>
              <a:ext uri="{FF2B5EF4-FFF2-40B4-BE49-F238E27FC236}">
                <a16:creationId xmlns:a16="http://schemas.microsoft.com/office/drawing/2014/main" id="{D2B315E4-4B98-573E-8D91-B5ABD8F934F1}"/>
              </a:ext>
            </a:extLst>
          </p:cNvPr>
          <p:cNvSpPr txBox="1"/>
          <p:nvPr/>
        </p:nvSpPr>
        <p:spPr>
          <a:xfrm>
            <a:off x="8192641" y="5136094"/>
            <a:ext cx="36128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Positive</a:t>
            </a:r>
            <a:endParaRPr kumimoji="0" lang="en-CA" sz="1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endParaRPr>
          </a:p>
        </p:txBody>
      </p:sp>
      <p:sp>
        <p:nvSpPr>
          <p:cNvPr id="30" name="Rectangle 29">
            <a:extLst>
              <a:ext uri="{FF2B5EF4-FFF2-40B4-BE49-F238E27FC236}">
                <a16:creationId xmlns:a16="http://schemas.microsoft.com/office/drawing/2014/main" id="{4454B5B3-28C0-C9E2-0FB3-36DACCB36022}"/>
              </a:ext>
            </a:extLst>
          </p:cNvPr>
          <p:cNvSpPr/>
          <p:nvPr/>
        </p:nvSpPr>
        <p:spPr>
          <a:xfrm>
            <a:off x="8270462" y="3013756"/>
            <a:ext cx="3615338" cy="2019858"/>
          </a:xfrm>
          <a:prstGeom prst="rect">
            <a:avLst/>
          </a:prstGeom>
          <a:noFill/>
          <a:ln w="25400" cap="flat">
            <a:gradFill>
              <a:gsLst>
                <a:gs pos="0">
                  <a:srgbClr val="0078D4"/>
                </a:gs>
                <a:gs pos="47000">
                  <a:srgbClr val="8660C5"/>
                </a:gs>
                <a:gs pos="99000">
                  <a:srgbClr val="FF9349"/>
                </a:gs>
              </a:gsLst>
              <a:lin ang="1800000" scaled="0"/>
            </a:gradFill>
            <a:prstDash val="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28E9D7B2-1F72-5EC7-0ADB-AFFE803A4DC5}"/>
              </a:ext>
            </a:extLst>
          </p:cNvPr>
          <p:cNvSpPr/>
          <p:nvPr/>
        </p:nvSpPr>
        <p:spPr>
          <a:xfrm>
            <a:off x="7666426" y="3639433"/>
            <a:ext cx="593452" cy="1084249"/>
          </a:xfrm>
          <a:custGeom>
            <a:avLst/>
            <a:gdLst>
              <a:gd name="connsiteX0" fmla="*/ 0 w 593452"/>
              <a:gd name="connsiteY0" fmla="*/ 993123 h 1084249"/>
              <a:gd name="connsiteX1" fmla="*/ 333060 w 593452"/>
              <a:gd name="connsiteY1" fmla="*/ 1011290 h 1084249"/>
              <a:gd name="connsiteX2" fmla="*/ 369394 w 593452"/>
              <a:gd name="connsiteY2" fmla="*/ 193780 h 1084249"/>
              <a:gd name="connsiteX3" fmla="*/ 593452 w 593452"/>
              <a:gd name="connsiteY3" fmla="*/ 0 h 1084249"/>
            </a:gdLst>
            <a:ahLst/>
            <a:cxnLst>
              <a:cxn ang="0">
                <a:pos x="connsiteX0" y="connsiteY0"/>
              </a:cxn>
              <a:cxn ang="0">
                <a:pos x="connsiteX1" y="connsiteY1"/>
              </a:cxn>
              <a:cxn ang="0">
                <a:pos x="connsiteX2" y="connsiteY2"/>
              </a:cxn>
              <a:cxn ang="0">
                <a:pos x="connsiteX3" y="connsiteY3"/>
              </a:cxn>
            </a:cxnLst>
            <a:rect l="l" t="t" r="r" b="b"/>
            <a:pathLst>
              <a:path w="593452" h="1084249">
                <a:moveTo>
                  <a:pt x="0" y="993123"/>
                </a:moveTo>
                <a:cubicBezTo>
                  <a:pt x="135747" y="1068818"/>
                  <a:pt x="271494" y="1144514"/>
                  <a:pt x="333060" y="1011290"/>
                </a:cubicBezTo>
                <a:cubicBezTo>
                  <a:pt x="394626" y="878066"/>
                  <a:pt x="325995" y="362328"/>
                  <a:pt x="369394" y="193780"/>
                </a:cubicBezTo>
                <a:cubicBezTo>
                  <a:pt x="412793" y="25232"/>
                  <a:pt x="503122" y="12616"/>
                  <a:pt x="593452" y="0"/>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6FA5F107-34B9-B279-255C-521DC1982C5F}"/>
              </a:ext>
            </a:extLst>
          </p:cNvPr>
          <p:cNvSpPr/>
          <p:nvPr/>
        </p:nvSpPr>
        <p:spPr>
          <a:xfrm>
            <a:off x="4304001" y="3886874"/>
            <a:ext cx="3519872" cy="2019858"/>
          </a:xfrm>
          <a:prstGeom prst="rect">
            <a:avLst/>
          </a:prstGeom>
          <a:noFill/>
          <a:ln w="25400" cap="flat">
            <a:gradFill>
              <a:gsLst>
                <a:gs pos="0">
                  <a:srgbClr val="0078D4"/>
                </a:gs>
                <a:gs pos="47000">
                  <a:srgbClr val="8660C5"/>
                </a:gs>
                <a:gs pos="99000">
                  <a:srgbClr val="FF9349"/>
                </a:gs>
              </a:gsLst>
              <a:lin ang="1800000" scaled="0"/>
            </a:gradFill>
            <a:prstDash val="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49711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C5B5FE0-89DC-1659-102F-0177DD87EAD8}"/>
              </a:ext>
            </a:extLst>
          </p:cNvPr>
          <p:cNvSpPr>
            <a:spLocks noGrp="1"/>
          </p:cNvSpPr>
          <p:nvPr>
            <p:ph type="body" sz="quarter" idx="11"/>
          </p:nvPr>
        </p:nvSpPr>
        <p:spPr/>
        <p:txBody>
          <a:bodyPr/>
          <a:lstStyle/>
          <a:p>
            <a:r>
              <a:rPr lang="en-US" dirty="0"/>
              <a:t>Agenda</a:t>
            </a:r>
          </a:p>
        </p:txBody>
      </p:sp>
      <p:sp>
        <p:nvSpPr>
          <p:cNvPr id="12" name="Text Placeholder 11">
            <a:extLst>
              <a:ext uri="{FF2B5EF4-FFF2-40B4-BE49-F238E27FC236}">
                <a16:creationId xmlns:a16="http://schemas.microsoft.com/office/drawing/2014/main" id="{CEA7BEE6-DC9F-F53C-7272-D0F55A2EC0E8}"/>
              </a:ext>
            </a:extLst>
          </p:cNvPr>
          <p:cNvSpPr>
            <a:spLocks noGrp="1"/>
          </p:cNvSpPr>
          <p:nvPr>
            <p:ph type="body" sz="quarter" idx="20"/>
          </p:nvPr>
        </p:nvSpPr>
        <p:spPr/>
        <p:txBody>
          <a:bodyPr/>
          <a:lstStyle/>
          <a:p>
            <a:r>
              <a:rPr lang="en-US" sz="2400" dirty="0"/>
              <a:t>RAG approach</a:t>
            </a:r>
          </a:p>
          <a:p>
            <a:endParaRPr lang="en-US" dirty="0"/>
          </a:p>
          <a:p>
            <a:r>
              <a:rPr lang="en-US" dirty="0"/>
              <a:t>Prompt Engineering</a:t>
            </a:r>
          </a:p>
          <a:p>
            <a:endParaRPr lang="en-US" dirty="0"/>
          </a:p>
          <a:p>
            <a:r>
              <a:rPr lang="en-US" dirty="0"/>
              <a:t>Vector and Embeddings</a:t>
            </a:r>
          </a:p>
          <a:p>
            <a:endParaRPr lang="en-US" dirty="0"/>
          </a:p>
          <a:p>
            <a:r>
              <a:rPr lang="en-US" dirty="0"/>
              <a:t>Fine Tuning</a:t>
            </a:r>
          </a:p>
        </p:txBody>
      </p:sp>
    </p:spTree>
    <p:extLst>
      <p:ext uri="{BB962C8B-B14F-4D97-AF65-F5344CB8AC3E}">
        <p14:creationId xmlns:p14="http://schemas.microsoft.com/office/powerpoint/2010/main" val="41860450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09DEDF-7A1F-954B-7919-FDBCA1B2A508}"/>
              </a:ext>
            </a:extLst>
          </p:cNvPr>
          <p:cNvSpPr txBox="1"/>
          <p:nvPr/>
        </p:nvSpPr>
        <p:spPr>
          <a:xfrm>
            <a:off x="53330" y="110127"/>
            <a:ext cx="1274872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Few-shot learning</a:t>
            </a:r>
          </a:p>
        </p:txBody>
      </p:sp>
      <p:grpSp>
        <p:nvGrpSpPr>
          <p:cNvPr id="3" name="Group 2">
            <a:extLst>
              <a:ext uri="{FF2B5EF4-FFF2-40B4-BE49-F238E27FC236}">
                <a16:creationId xmlns:a16="http://schemas.microsoft.com/office/drawing/2014/main" id="{61A6C976-ED24-A80E-A040-0AD0475D2510}"/>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FA49DBFD-23C3-78B0-60BB-6FAD1E2DC839}"/>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414A477-96E2-85A0-CE2E-94267B4B6A65}"/>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A7986C70-E044-94C3-5650-24713C9228C8}"/>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8619484-AEA3-E4DE-1569-B86BCD69C553}"/>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BF246D73-8AEC-9B88-D97D-D58856633DF7}"/>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D06D2AFE-D5CF-B441-425B-4DE48EA63B1C}"/>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Also known as in-context learning, it allows the model to interact with new knowledge</a:t>
            </a:r>
          </a:p>
        </p:txBody>
      </p:sp>
      <p:sp>
        <p:nvSpPr>
          <p:cNvPr id="10" name="Rounded Rectangle 6">
            <a:extLst>
              <a:ext uri="{FF2B5EF4-FFF2-40B4-BE49-F238E27FC236}">
                <a16:creationId xmlns:a16="http://schemas.microsoft.com/office/drawing/2014/main" id="{07839EB3-E274-4AFF-6EB3-2F2A9F72B3E9}"/>
              </a:ext>
            </a:extLst>
          </p:cNvPr>
          <p:cNvSpPr/>
          <p:nvPr/>
        </p:nvSpPr>
        <p:spPr>
          <a:xfrm>
            <a:off x="1500441" y="1351670"/>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TextBox 10">
            <a:extLst>
              <a:ext uri="{FF2B5EF4-FFF2-40B4-BE49-F238E27FC236}">
                <a16:creationId xmlns:a16="http://schemas.microsoft.com/office/drawing/2014/main" id="{C12C3259-8EA4-54E3-2605-4FE0B3B47961}"/>
              </a:ext>
            </a:extLst>
          </p:cNvPr>
          <p:cNvSpPr txBox="1"/>
          <p:nvPr/>
        </p:nvSpPr>
        <p:spPr>
          <a:xfrm>
            <a:off x="1854485" y="1785700"/>
            <a:ext cx="5096579" cy="36009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Write a list of puns.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1. "Why did Adele cross the road? To say hello from the other side."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2. "What kind of concert only costs 45 cents? A 50 Cent concert featuring Nickelback."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3. "What did the grape say when it got crushed? Nothing, it just let out a little wine."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4. "What was Forrest Gump's email password? 1forrest1"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5. "Can February March? No, but April May."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6. "What do you call fancy language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BERT-</a:t>
            </a:r>
            <a:r>
              <a:rPr kumimoji="0" lang="en-US" sz="1200" b="0" i="0" u="none" strike="noStrike" kern="1200" cap="none" spc="0" normalizeH="0" baseline="0" noProof="0" err="1">
                <a:ln>
                  <a:noFill/>
                </a:ln>
                <a:solidFill>
                  <a:prstClr val="white"/>
                </a:solidFill>
                <a:effectLst/>
                <a:highlight>
                  <a:srgbClr val="3F2413"/>
                </a:highlight>
                <a:uLnTx/>
                <a:uFillTx/>
                <a:latin typeface="Segoe Pro" panose="020B0502040504020203" pitchFamily="34" charset="0"/>
                <a:ea typeface="+mn-ea"/>
                <a:cs typeface="+mn-cs"/>
              </a:rPr>
              <a:t>uoso</a:t>
            </a: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a:t>
            </a:r>
          </a:p>
        </p:txBody>
      </p:sp>
      <p:sp>
        <p:nvSpPr>
          <p:cNvPr id="12" name="Rounded Rectangle 2">
            <a:extLst>
              <a:ext uri="{FF2B5EF4-FFF2-40B4-BE49-F238E27FC236}">
                <a16:creationId xmlns:a16="http://schemas.microsoft.com/office/drawing/2014/main" id="{49A7253D-4086-E38C-88BD-72F946E58951}"/>
              </a:ext>
            </a:extLst>
          </p:cNvPr>
          <p:cNvSpPr/>
          <p:nvPr/>
        </p:nvSpPr>
        <p:spPr>
          <a:xfrm>
            <a:off x="1704135" y="2244903"/>
            <a:ext cx="5246929" cy="2599362"/>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3" name="Rounded Rectangle 5">
            <a:extLst>
              <a:ext uri="{FF2B5EF4-FFF2-40B4-BE49-F238E27FC236}">
                <a16:creationId xmlns:a16="http://schemas.microsoft.com/office/drawing/2014/main" id="{ABCF1C68-E789-B69C-60E8-CD5095A2E654}"/>
              </a:ext>
            </a:extLst>
          </p:cNvPr>
          <p:cNvSpPr/>
          <p:nvPr/>
        </p:nvSpPr>
        <p:spPr>
          <a:xfrm>
            <a:off x="7337021" y="3033193"/>
            <a:ext cx="2509048" cy="1423422"/>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In few-shot learning a set of training examples is provided in the prompt and then the LLM is asked to complete one more unfinished example.</a:t>
            </a:r>
          </a:p>
        </p:txBody>
      </p:sp>
      <p:sp>
        <p:nvSpPr>
          <p:cNvPr id="14" name="Rounded Rectangle 5">
            <a:extLst>
              <a:ext uri="{FF2B5EF4-FFF2-40B4-BE49-F238E27FC236}">
                <a16:creationId xmlns:a16="http://schemas.microsoft.com/office/drawing/2014/main" id="{F22E4E28-34E4-B1D6-37FA-BEB9E0073E27}"/>
              </a:ext>
            </a:extLst>
          </p:cNvPr>
          <p:cNvSpPr/>
          <p:nvPr/>
        </p:nvSpPr>
        <p:spPr>
          <a:xfrm>
            <a:off x="3095064" y="2110083"/>
            <a:ext cx="1922437" cy="190071"/>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Few-Shot Learning</a:t>
            </a:r>
          </a:p>
        </p:txBody>
      </p:sp>
    </p:spTree>
    <p:extLst>
      <p:ext uri="{BB962C8B-B14F-4D97-AF65-F5344CB8AC3E}">
        <p14:creationId xmlns:p14="http://schemas.microsoft.com/office/powerpoint/2010/main" val="20919616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04D711-A5C6-E8A6-8010-3AE432963E79}"/>
              </a:ext>
            </a:extLst>
          </p:cNvPr>
          <p:cNvSpPr txBox="1"/>
          <p:nvPr/>
        </p:nvSpPr>
        <p:spPr>
          <a:xfrm>
            <a:off x="341631" y="182978"/>
            <a:ext cx="6158010" cy="523220"/>
          </a:xfrm>
          <a:prstGeom prst="rect">
            <a:avLst/>
          </a:prstGeom>
          <a:noFill/>
        </p:spPr>
        <p:txBody>
          <a:bodyPr wrap="square">
            <a:spAutoFit/>
          </a:bodyPr>
          <a:lstStyle/>
          <a:p>
            <a:pPr>
              <a:defRPr/>
            </a:pPr>
            <a:r>
              <a:rPr lang="en-CA" sz="2800" b="1">
                <a:gradFill>
                  <a:gsLst>
                    <a:gs pos="0">
                      <a:srgbClr val="0078D4"/>
                    </a:gs>
                    <a:gs pos="47000">
                      <a:srgbClr val="8660C5"/>
                    </a:gs>
                    <a:gs pos="99000">
                      <a:srgbClr val="FF9349"/>
                    </a:gs>
                  </a:gsLst>
                  <a:lin ang="1800000" scaled="0"/>
                </a:gradFill>
                <a:latin typeface="Segoe Pro Semibold" panose="020B0502040504020203" pitchFamily="34" charset="0"/>
              </a:rPr>
              <a:t>Few-Shot Reasoning</a:t>
            </a:r>
          </a:p>
        </p:txBody>
      </p:sp>
      <p:grpSp>
        <p:nvGrpSpPr>
          <p:cNvPr id="3" name="Group 2">
            <a:extLst>
              <a:ext uri="{FF2B5EF4-FFF2-40B4-BE49-F238E27FC236}">
                <a16:creationId xmlns:a16="http://schemas.microsoft.com/office/drawing/2014/main" id="{4AF19D69-7CDB-5B62-7319-1B206D01A0D0}"/>
              </a:ext>
            </a:extLst>
          </p:cNvPr>
          <p:cNvGrpSpPr/>
          <p:nvPr/>
        </p:nvGrpSpPr>
        <p:grpSpPr>
          <a:xfrm>
            <a:off x="0" y="1008189"/>
            <a:ext cx="6098965" cy="228600"/>
            <a:chOff x="0" y="4228754"/>
            <a:chExt cx="6098965" cy="228600"/>
          </a:xfrm>
        </p:grpSpPr>
        <p:cxnSp>
          <p:nvCxnSpPr>
            <p:cNvPr id="4" name="Straight Connector 3">
              <a:extLst>
                <a:ext uri="{FF2B5EF4-FFF2-40B4-BE49-F238E27FC236}">
                  <a16:creationId xmlns:a16="http://schemas.microsoft.com/office/drawing/2014/main" id="{124C8E6A-8625-8AF7-4ED1-84A3F1031434}"/>
                </a:ext>
              </a:extLst>
            </p:cNvPr>
            <p:cNvCxnSpPr>
              <a:cxnSpLocks/>
            </p:cNvCxnSpPr>
            <p:nvPr/>
          </p:nvCxnSpPr>
          <p:spPr>
            <a:xfrm>
              <a:off x="456591" y="4228754"/>
              <a:ext cx="5642374"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5" name="Straight Connector 4">
              <a:extLst>
                <a:ext uri="{FF2B5EF4-FFF2-40B4-BE49-F238E27FC236}">
                  <a16:creationId xmlns:a16="http://schemas.microsoft.com/office/drawing/2014/main" id="{17D4CA79-FD02-7859-4C75-D9B4B834B1B7}"/>
                </a:ext>
              </a:extLst>
            </p:cNvPr>
            <p:cNvCxnSpPr>
              <a:cxnSpLocks/>
            </p:cNvCxnSpPr>
            <p:nvPr/>
          </p:nvCxnSpPr>
          <p:spPr>
            <a:xfrm flipV="1">
              <a:off x="0" y="4228754"/>
              <a:ext cx="456591" cy="228600"/>
            </a:xfrm>
            <a:prstGeom prst="line">
              <a:avLst/>
            </a:prstGeom>
            <a:noFill/>
            <a:ln w="9525" cap="flat" cmpd="sng" algn="ctr">
              <a:solidFill>
                <a:sysClr val="windowText" lastClr="000000">
                  <a:lumMod val="50000"/>
                  <a:lumOff val="50000"/>
                </a:sysClr>
              </a:solidFill>
              <a:prstDash val="solid"/>
              <a:miter lim="800000"/>
            </a:ln>
            <a:effectLst/>
          </p:spPr>
        </p:cxnSp>
      </p:grpSp>
      <p:cxnSp>
        <p:nvCxnSpPr>
          <p:cNvPr id="6" name="Straight Connector 5">
            <a:extLst>
              <a:ext uri="{FF2B5EF4-FFF2-40B4-BE49-F238E27FC236}">
                <a16:creationId xmlns:a16="http://schemas.microsoft.com/office/drawing/2014/main" id="{0AE5B26E-9EF6-21A6-5831-95ACD1555642}"/>
              </a:ext>
            </a:extLst>
          </p:cNvPr>
          <p:cNvCxnSpPr>
            <a:cxnSpLocks/>
          </p:cNvCxnSpPr>
          <p:nvPr/>
        </p:nvCxnSpPr>
        <p:spPr>
          <a:xfrm>
            <a:off x="0" y="806861"/>
            <a:ext cx="6499641"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7" name="Straight Connector 6">
            <a:extLst>
              <a:ext uri="{FF2B5EF4-FFF2-40B4-BE49-F238E27FC236}">
                <a16:creationId xmlns:a16="http://schemas.microsoft.com/office/drawing/2014/main" id="{3E6B914E-9161-B47A-2FDB-EE4CBA428347}"/>
              </a:ext>
            </a:extLst>
          </p:cNvPr>
          <p:cNvCxnSpPr>
            <a:cxnSpLocks/>
          </p:cNvCxnSpPr>
          <p:nvPr/>
        </p:nvCxnSpPr>
        <p:spPr>
          <a:xfrm>
            <a:off x="4222837" y="1008189"/>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CFA71688-0AC3-2226-0053-A0E715FF204E}"/>
              </a:ext>
            </a:extLst>
          </p:cNvPr>
          <p:cNvCxnSpPr>
            <a:cxnSpLocks/>
          </p:cNvCxnSpPr>
          <p:nvPr/>
        </p:nvCxnSpPr>
        <p:spPr>
          <a:xfrm>
            <a:off x="0" y="806861"/>
            <a:ext cx="5102866"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Rectangle 8">
            <a:extLst>
              <a:ext uri="{FF2B5EF4-FFF2-40B4-BE49-F238E27FC236}">
                <a16:creationId xmlns:a16="http://schemas.microsoft.com/office/drawing/2014/main" id="{71A12196-8384-387F-3377-7F78DF0B65E9}"/>
              </a:ext>
            </a:extLst>
          </p:cNvPr>
          <p:cNvSpPr/>
          <p:nvPr/>
        </p:nvSpPr>
        <p:spPr>
          <a:xfrm>
            <a:off x="0" y="2191587"/>
            <a:ext cx="5536850" cy="3264651"/>
          </a:xfrm>
          <a:prstGeom prst="rect">
            <a:avLst/>
          </a:prstGeom>
          <a:solidFill>
            <a:sysClr val="window" lastClr="FFFFFF">
              <a:lumMod val="95000"/>
              <a:alpha val="8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58286DE-DD1C-B017-76E6-0516BF6E2387}"/>
              </a:ext>
            </a:extLst>
          </p:cNvPr>
          <p:cNvSpPr txBox="1"/>
          <p:nvPr/>
        </p:nvSpPr>
        <p:spPr>
          <a:xfrm>
            <a:off x="437102" y="1580701"/>
            <a:ext cx="6158010" cy="523220"/>
          </a:xfrm>
          <a:prstGeom prst="rect">
            <a:avLst/>
          </a:prstGeom>
          <a:noFill/>
        </p:spPr>
        <p:txBody>
          <a:bodyPr wrap="square">
            <a:spAutoFit/>
          </a:bodyPr>
          <a:lstStyle/>
          <a:p>
            <a:pPr>
              <a:defRPr/>
            </a:pPr>
            <a:r>
              <a:rPr lang="en-CA" sz="2800" b="1">
                <a:solidFill>
                  <a:prstClr val="white"/>
                </a:solidFill>
                <a:latin typeface="-apple-system"/>
                <a:cs typeface="Segoe UI Light" panose="020B0502040204020203" pitchFamily="34" charset="0"/>
              </a:rPr>
              <a:t>1st Prompt</a:t>
            </a:r>
          </a:p>
        </p:txBody>
      </p:sp>
      <p:cxnSp>
        <p:nvCxnSpPr>
          <p:cNvPr id="11" name="Straight Connector 10">
            <a:extLst>
              <a:ext uri="{FF2B5EF4-FFF2-40B4-BE49-F238E27FC236}">
                <a16:creationId xmlns:a16="http://schemas.microsoft.com/office/drawing/2014/main" id="{EFA27C8A-EB6D-3CAF-4E88-98024292DCD3}"/>
              </a:ext>
            </a:extLst>
          </p:cNvPr>
          <p:cNvCxnSpPr/>
          <p:nvPr/>
        </p:nvCxnSpPr>
        <p:spPr>
          <a:xfrm>
            <a:off x="0" y="2191588"/>
            <a:ext cx="5536850"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12" name="Straight Connector 11">
            <a:extLst>
              <a:ext uri="{FF2B5EF4-FFF2-40B4-BE49-F238E27FC236}">
                <a16:creationId xmlns:a16="http://schemas.microsoft.com/office/drawing/2014/main" id="{5AB9D092-E1B7-1A8E-D257-6C967D01DD3A}"/>
              </a:ext>
            </a:extLst>
          </p:cNvPr>
          <p:cNvCxnSpPr>
            <a:cxnSpLocks/>
          </p:cNvCxnSpPr>
          <p:nvPr/>
        </p:nvCxnSpPr>
        <p:spPr>
          <a:xfrm>
            <a:off x="3630369" y="2191588"/>
            <a:ext cx="19064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3" name="Group 12">
            <a:extLst>
              <a:ext uri="{FF2B5EF4-FFF2-40B4-BE49-F238E27FC236}">
                <a16:creationId xmlns:a16="http://schemas.microsoft.com/office/drawing/2014/main" id="{3AF84705-8E20-EADF-EB5A-58F2DBE31E16}"/>
              </a:ext>
            </a:extLst>
          </p:cNvPr>
          <p:cNvGrpSpPr/>
          <p:nvPr/>
        </p:nvGrpSpPr>
        <p:grpSpPr>
          <a:xfrm>
            <a:off x="4222837" y="4688106"/>
            <a:ext cx="1597472" cy="1126266"/>
            <a:chOff x="5202382" y="1891154"/>
            <a:chExt cx="1597472" cy="1126266"/>
          </a:xfrm>
        </p:grpSpPr>
        <p:cxnSp>
          <p:nvCxnSpPr>
            <p:cNvPr id="14" name="Straight Connector 13">
              <a:extLst>
                <a:ext uri="{FF2B5EF4-FFF2-40B4-BE49-F238E27FC236}">
                  <a16:creationId xmlns:a16="http://schemas.microsoft.com/office/drawing/2014/main" id="{E298A2B0-5B0B-9C1A-3DA3-831132C8DDF5}"/>
                </a:ext>
              </a:extLst>
            </p:cNvPr>
            <p:cNvCxnSpPr>
              <a:cxnSpLocks/>
            </p:cNvCxnSpPr>
            <p:nvPr/>
          </p:nvCxnSpPr>
          <p:spPr>
            <a:xfrm>
              <a:off x="6494164" y="1968816"/>
              <a:ext cx="0" cy="687373"/>
            </a:xfrm>
            <a:prstGeom prst="line">
              <a:avLst/>
            </a:prstGeom>
            <a:noFill/>
            <a:ln w="6350" cap="flat" cmpd="sng" algn="ctr">
              <a:solidFill>
                <a:sysClr val="window" lastClr="FFFFFF"/>
              </a:solidFill>
              <a:prstDash val="solid"/>
              <a:miter lim="800000"/>
            </a:ln>
            <a:effectLst/>
          </p:spPr>
        </p:cxnSp>
        <p:cxnSp>
          <p:nvCxnSpPr>
            <p:cNvPr id="15" name="Straight Connector 14">
              <a:extLst>
                <a:ext uri="{FF2B5EF4-FFF2-40B4-BE49-F238E27FC236}">
                  <a16:creationId xmlns:a16="http://schemas.microsoft.com/office/drawing/2014/main" id="{77739E39-A00D-4B0B-5E3E-DF1D849A635C}"/>
                </a:ext>
              </a:extLst>
            </p:cNvPr>
            <p:cNvCxnSpPr>
              <a:cxnSpLocks/>
            </p:cNvCxnSpPr>
            <p:nvPr/>
          </p:nvCxnSpPr>
          <p:spPr>
            <a:xfrm flipH="1">
              <a:off x="5202382" y="2653677"/>
              <a:ext cx="1294294" cy="0"/>
            </a:xfrm>
            <a:prstGeom prst="line">
              <a:avLst/>
            </a:prstGeom>
            <a:noFill/>
            <a:ln w="6350" cap="flat" cmpd="sng" algn="ctr">
              <a:solidFill>
                <a:sysClr val="window" lastClr="FFFFFF"/>
              </a:solidFill>
              <a:prstDash val="solid"/>
              <a:miter lim="800000"/>
            </a:ln>
            <a:effectLst/>
          </p:spPr>
        </p:cxnSp>
        <p:pic>
          <p:nvPicPr>
            <p:cNvPr id="16" name="Picture 15">
              <a:extLst>
                <a:ext uri="{FF2B5EF4-FFF2-40B4-BE49-F238E27FC236}">
                  <a16:creationId xmlns:a16="http://schemas.microsoft.com/office/drawing/2014/main" id="{2B1748AC-D52A-0F6C-A3B1-7E1CEFDF08F4}"/>
                </a:ext>
              </a:extLst>
            </p:cNvPr>
            <p:cNvPicPr>
              <a:picLocks noChangeAspect="1"/>
            </p:cNvPicPr>
            <p:nvPr/>
          </p:nvPicPr>
          <p:blipFill>
            <a:blip r:embed="rId2">
              <a:duotone>
                <a:srgbClr val="FFC000">
                  <a:shade val="45000"/>
                  <a:satMod val="135000"/>
                </a:srgbClr>
                <a:prstClr val="white"/>
              </a:duotone>
              <a:alphaModFix amt="11000"/>
            </a:blip>
            <a:stretch>
              <a:fillRect/>
            </a:stretch>
          </p:blipFill>
          <p:spPr>
            <a:xfrm>
              <a:off x="5719425" y="1891154"/>
              <a:ext cx="1080429" cy="1126266"/>
            </a:xfrm>
            <a:prstGeom prst="rect">
              <a:avLst/>
            </a:prstGeom>
            <a:noFill/>
          </p:spPr>
        </p:pic>
      </p:grpSp>
      <p:sp>
        <p:nvSpPr>
          <p:cNvPr id="17" name="TextBox 16">
            <a:extLst>
              <a:ext uri="{FF2B5EF4-FFF2-40B4-BE49-F238E27FC236}">
                <a16:creationId xmlns:a16="http://schemas.microsoft.com/office/drawing/2014/main" id="{F765830E-3DE6-A196-0331-17A66FC39A2C}"/>
              </a:ext>
            </a:extLst>
          </p:cNvPr>
          <p:cNvSpPr txBox="1"/>
          <p:nvPr/>
        </p:nvSpPr>
        <p:spPr>
          <a:xfrm>
            <a:off x="304800" y="2412272"/>
            <a:ext cx="5108936" cy="2308324"/>
          </a:xfrm>
          <a:prstGeom prst="rect">
            <a:avLst/>
          </a:prstGeom>
          <a:noFill/>
        </p:spPr>
        <p:txBody>
          <a:bodyPr wrap="square">
            <a:spAutoFit/>
          </a:bodyPr>
          <a:lstStyle/>
          <a:p>
            <a:pPr>
              <a:defRPr/>
            </a:pPr>
            <a:r>
              <a:rPr lang="en-US" b="1">
                <a:solidFill>
                  <a:prstClr val="white"/>
                </a:solidFill>
                <a:latin typeface="-apple-system"/>
                <a:cs typeface="Segoe UI Light" panose="020B0502040204020203" pitchFamily="34" charset="0"/>
              </a:rPr>
              <a:t>Roger has 5 tennis balls. He buys 2 more cans of tennis balls. Each can has 3 tennis balls. How many tennis balls does he have now?</a:t>
            </a:r>
          </a:p>
          <a:p>
            <a:pPr>
              <a:defRPr/>
            </a:pPr>
            <a:endParaRPr lang="en-US" b="1">
              <a:solidFill>
                <a:prstClr val="white"/>
              </a:solidFill>
              <a:latin typeface="-apple-system"/>
              <a:cs typeface="Segoe UI Light" panose="020B0502040204020203" pitchFamily="34" charset="0"/>
            </a:endParaRPr>
          </a:p>
          <a:p>
            <a:pPr>
              <a:defRPr/>
            </a:pPr>
            <a:r>
              <a:rPr lang="en-US" b="1">
                <a:solidFill>
                  <a:prstClr val="white"/>
                </a:solidFill>
                <a:latin typeface="-apple-system"/>
                <a:cs typeface="Segoe UI Light" panose="020B0502040204020203" pitchFamily="34" charset="0"/>
              </a:rPr>
              <a:t>Answer: The answer is 11.</a:t>
            </a:r>
          </a:p>
          <a:p>
            <a:pPr>
              <a:defRPr/>
            </a:pPr>
            <a:endParaRPr lang="en-US" b="1">
              <a:solidFill>
                <a:prstClr val="white"/>
              </a:solidFill>
              <a:latin typeface="-apple-system"/>
              <a:cs typeface="Segoe UI Light" panose="020B0502040204020203" pitchFamily="34" charset="0"/>
            </a:endParaRPr>
          </a:p>
          <a:p>
            <a:pPr>
              <a:defRPr/>
            </a:pPr>
            <a:r>
              <a:rPr lang="en-US" b="1">
                <a:solidFill>
                  <a:prstClr val="white"/>
                </a:solidFill>
                <a:latin typeface="-apple-system"/>
                <a:cs typeface="Segoe UI Light" panose="020B0502040204020203" pitchFamily="34" charset="0"/>
              </a:rPr>
              <a:t>The cafeteria has 23 apples. If they used 20 to make lunch and bought 6 more, how many do they have?</a:t>
            </a:r>
          </a:p>
        </p:txBody>
      </p:sp>
      <p:sp>
        <p:nvSpPr>
          <p:cNvPr id="18" name="TextBox 17">
            <a:extLst>
              <a:ext uri="{FF2B5EF4-FFF2-40B4-BE49-F238E27FC236}">
                <a16:creationId xmlns:a16="http://schemas.microsoft.com/office/drawing/2014/main" id="{826F42E0-3EFD-0ED8-B1C0-DFBE1E6B05E2}"/>
              </a:ext>
            </a:extLst>
          </p:cNvPr>
          <p:cNvSpPr txBox="1"/>
          <p:nvPr/>
        </p:nvSpPr>
        <p:spPr>
          <a:xfrm>
            <a:off x="328430" y="4857800"/>
            <a:ext cx="6348952" cy="369332"/>
          </a:xfrm>
          <a:prstGeom prst="rect">
            <a:avLst/>
          </a:prstGeom>
          <a:noFill/>
        </p:spPr>
        <p:txBody>
          <a:bodyPr wrap="square">
            <a:spAutoFit/>
          </a:bodyPr>
          <a:lstStyle/>
          <a:p>
            <a:pPr>
              <a:defRPr/>
            </a:pPr>
            <a:r>
              <a:rPr lang="en-US" b="1">
                <a:gradFill>
                  <a:gsLst>
                    <a:gs pos="0">
                      <a:srgbClr val="0078D4"/>
                    </a:gs>
                    <a:gs pos="47000">
                      <a:srgbClr val="8660C5"/>
                    </a:gs>
                    <a:gs pos="99000">
                      <a:srgbClr val="FF9349"/>
                    </a:gs>
                  </a:gsLst>
                  <a:lin ang="1800000" scaled="0"/>
                </a:gradFill>
                <a:latin typeface="Segoe Pro Semibold" panose="020B0502040504020203" pitchFamily="34" charset="0"/>
              </a:rPr>
              <a:t>The answer is 27</a:t>
            </a:r>
            <a:endParaRPr lang="en-CA" b="1">
              <a:gradFill>
                <a:gsLst>
                  <a:gs pos="0">
                    <a:srgbClr val="0078D4"/>
                  </a:gs>
                  <a:gs pos="47000">
                    <a:srgbClr val="8660C5"/>
                  </a:gs>
                  <a:gs pos="99000">
                    <a:srgbClr val="FF9349"/>
                  </a:gs>
                </a:gsLst>
                <a:lin ang="1800000" scaled="0"/>
              </a:gradFill>
              <a:latin typeface="Segoe Pro Semibold" panose="020B0502040504020203" pitchFamily="34" charset="0"/>
            </a:endParaRPr>
          </a:p>
        </p:txBody>
      </p:sp>
      <p:sp>
        <p:nvSpPr>
          <p:cNvPr id="19" name="Multiplication Sign 18">
            <a:extLst>
              <a:ext uri="{FF2B5EF4-FFF2-40B4-BE49-F238E27FC236}">
                <a16:creationId xmlns:a16="http://schemas.microsoft.com/office/drawing/2014/main" id="{BA416BE4-3489-7296-9ECD-CA60870DBE4A}"/>
              </a:ext>
            </a:extLst>
          </p:cNvPr>
          <p:cNvSpPr/>
          <p:nvPr/>
        </p:nvSpPr>
        <p:spPr>
          <a:xfrm>
            <a:off x="2390866" y="5141889"/>
            <a:ext cx="755117" cy="707922"/>
          </a:xfrm>
          <a:prstGeom prst="mathMultiply">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77AD0880-9503-049B-C3EB-44CF58D3AB95}"/>
              </a:ext>
            </a:extLst>
          </p:cNvPr>
          <p:cNvSpPr/>
          <p:nvPr/>
        </p:nvSpPr>
        <p:spPr>
          <a:xfrm>
            <a:off x="6256880" y="2199950"/>
            <a:ext cx="5536850" cy="4190293"/>
          </a:xfrm>
          <a:prstGeom prst="rect">
            <a:avLst/>
          </a:prstGeom>
          <a:solidFill>
            <a:sysClr val="window" lastClr="FFFFFF">
              <a:lumMod val="95000"/>
              <a:alpha val="8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F948A566-B6F7-3E5D-8089-6A6C93160545}"/>
              </a:ext>
            </a:extLst>
          </p:cNvPr>
          <p:cNvSpPr txBox="1"/>
          <p:nvPr/>
        </p:nvSpPr>
        <p:spPr>
          <a:xfrm>
            <a:off x="6625577" y="1580702"/>
            <a:ext cx="6158010" cy="523220"/>
          </a:xfrm>
          <a:prstGeom prst="rect">
            <a:avLst/>
          </a:prstGeom>
          <a:noFill/>
        </p:spPr>
        <p:txBody>
          <a:bodyPr wrap="square">
            <a:spAutoFit/>
          </a:bodyPr>
          <a:lstStyle/>
          <a:p>
            <a:pPr>
              <a:defRPr/>
            </a:pPr>
            <a:r>
              <a:rPr lang="en-CA" sz="2800" b="1">
                <a:solidFill>
                  <a:prstClr val="white"/>
                </a:solidFill>
                <a:latin typeface="-apple-system"/>
                <a:cs typeface="Segoe UI Light" panose="020B0502040204020203" pitchFamily="34" charset="0"/>
              </a:rPr>
              <a:t>2nd Prompt – Provide Reasoning</a:t>
            </a:r>
          </a:p>
        </p:txBody>
      </p:sp>
      <p:cxnSp>
        <p:nvCxnSpPr>
          <p:cNvPr id="22" name="Straight Connector 21">
            <a:extLst>
              <a:ext uri="{FF2B5EF4-FFF2-40B4-BE49-F238E27FC236}">
                <a16:creationId xmlns:a16="http://schemas.microsoft.com/office/drawing/2014/main" id="{25231829-4499-C40E-6432-D9589039FA44}"/>
              </a:ext>
            </a:extLst>
          </p:cNvPr>
          <p:cNvCxnSpPr/>
          <p:nvPr/>
        </p:nvCxnSpPr>
        <p:spPr>
          <a:xfrm>
            <a:off x="6188475" y="2191589"/>
            <a:ext cx="5536850"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23" name="Straight Connector 22">
            <a:extLst>
              <a:ext uri="{FF2B5EF4-FFF2-40B4-BE49-F238E27FC236}">
                <a16:creationId xmlns:a16="http://schemas.microsoft.com/office/drawing/2014/main" id="{19F5948B-2007-2E59-80AC-4E373C23BC9A}"/>
              </a:ext>
            </a:extLst>
          </p:cNvPr>
          <p:cNvCxnSpPr>
            <a:cxnSpLocks/>
          </p:cNvCxnSpPr>
          <p:nvPr/>
        </p:nvCxnSpPr>
        <p:spPr>
          <a:xfrm>
            <a:off x="9818844" y="2191589"/>
            <a:ext cx="19064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4" name="Group 23">
            <a:extLst>
              <a:ext uri="{FF2B5EF4-FFF2-40B4-BE49-F238E27FC236}">
                <a16:creationId xmlns:a16="http://schemas.microsoft.com/office/drawing/2014/main" id="{6F0EB6E3-6FC7-6515-D597-1D52FB353E21}"/>
              </a:ext>
            </a:extLst>
          </p:cNvPr>
          <p:cNvGrpSpPr/>
          <p:nvPr/>
        </p:nvGrpSpPr>
        <p:grpSpPr>
          <a:xfrm>
            <a:off x="10432653" y="5589894"/>
            <a:ext cx="1597472" cy="1126266"/>
            <a:chOff x="5202382" y="1891154"/>
            <a:chExt cx="1597472" cy="1126266"/>
          </a:xfrm>
        </p:grpSpPr>
        <p:cxnSp>
          <p:nvCxnSpPr>
            <p:cNvPr id="25" name="Straight Connector 24">
              <a:extLst>
                <a:ext uri="{FF2B5EF4-FFF2-40B4-BE49-F238E27FC236}">
                  <a16:creationId xmlns:a16="http://schemas.microsoft.com/office/drawing/2014/main" id="{996E8C8A-DDC4-DA22-4B55-2C7F88C88513}"/>
                </a:ext>
              </a:extLst>
            </p:cNvPr>
            <p:cNvCxnSpPr>
              <a:cxnSpLocks/>
            </p:cNvCxnSpPr>
            <p:nvPr/>
          </p:nvCxnSpPr>
          <p:spPr>
            <a:xfrm>
              <a:off x="6494164" y="1968816"/>
              <a:ext cx="0" cy="687373"/>
            </a:xfrm>
            <a:prstGeom prst="line">
              <a:avLst/>
            </a:prstGeom>
            <a:noFill/>
            <a:ln w="6350" cap="flat" cmpd="sng" algn="ctr">
              <a:solidFill>
                <a:sysClr val="window" lastClr="FFFFFF"/>
              </a:solidFill>
              <a:prstDash val="solid"/>
              <a:miter lim="800000"/>
            </a:ln>
            <a:effectLst/>
          </p:spPr>
        </p:cxnSp>
        <p:cxnSp>
          <p:nvCxnSpPr>
            <p:cNvPr id="26" name="Straight Connector 25">
              <a:extLst>
                <a:ext uri="{FF2B5EF4-FFF2-40B4-BE49-F238E27FC236}">
                  <a16:creationId xmlns:a16="http://schemas.microsoft.com/office/drawing/2014/main" id="{6E4DAA78-7954-5E98-CB16-D112556F178B}"/>
                </a:ext>
              </a:extLst>
            </p:cNvPr>
            <p:cNvCxnSpPr>
              <a:cxnSpLocks/>
            </p:cNvCxnSpPr>
            <p:nvPr/>
          </p:nvCxnSpPr>
          <p:spPr>
            <a:xfrm flipH="1">
              <a:off x="5202382" y="2653677"/>
              <a:ext cx="1294294" cy="0"/>
            </a:xfrm>
            <a:prstGeom prst="line">
              <a:avLst/>
            </a:prstGeom>
            <a:noFill/>
            <a:ln w="6350" cap="flat" cmpd="sng" algn="ctr">
              <a:solidFill>
                <a:sysClr val="window" lastClr="FFFFFF"/>
              </a:solidFill>
              <a:prstDash val="solid"/>
              <a:miter lim="800000"/>
            </a:ln>
            <a:effectLst/>
          </p:spPr>
        </p:cxnSp>
        <p:pic>
          <p:nvPicPr>
            <p:cNvPr id="27" name="Picture 26">
              <a:extLst>
                <a:ext uri="{FF2B5EF4-FFF2-40B4-BE49-F238E27FC236}">
                  <a16:creationId xmlns:a16="http://schemas.microsoft.com/office/drawing/2014/main" id="{EA613BA3-E4C9-2607-A5EC-A560F2A6FA0C}"/>
                </a:ext>
              </a:extLst>
            </p:cNvPr>
            <p:cNvPicPr>
              <a:picLocks noChangeAspect="1"/>
            </p:cNvPicPr>
            <p:nvPr/>
          </p:nvPicPr>
          <p:blipFill>
            <a:blip r:embed="rId2">
              <a:duotone>
                <a:srgbClr val="FFC000">
                  <a:shade val="45000"/>
                  <a:satMod val="135000"/>
                </a:srgbClr>
                <a:prstClr val="white"/>
              </a:duotone>
              <a:alphaModFix amt="11000"/>
            </a:blip>
            <a:stretch>
              <a:fillRect/>
            </a:stretch>
          </p:blipFill>
          <p:spPr>
            <a:xfrm>
              <a:off x="5719425" y="1891154"/>
              <a:ext cx="1080429" cy="1126266"/>
            </a:xfrm>
            <a:prstGeom prst="rect">
              <a:avLst/>
            </a:prstGeom>
            <a:noFill/>
          </p:spPr>
        </p:pic>
      </p:grpSp>
      <p:sp>
        <p:nvSpPr>
          <p:cNvPr id="28" name="TextBox 27">
            <a:extLst>
              <a:ext uri="{FF2B5EF4-FFF2-40B4-BE49-F238E27FC236}">
                <a16:creationId xmlns:a16="http://schemas.microsoft.com/office/drawing/2014/main" id="{36865A56-8992-C16A-DB57-5F20B99F02A5}"/>
              </a:ext>
            </a:extLst>
          </p:cNvPr>
          <p:cNvSpPr txBox="1"/>
          <p:nvPr/>
        </p:nvSpPr>
        <p:spPr>
          <a:xfrm>
            <a:off x="6493275" y="2412273"/>
            <a:ext cx="5108936" cy="2862322"/>
          </a:xfrm>
          <a:prstGeom prst="rect">
            <a:avLst/>
          </a:prstGeom>
          <a:noFill/>
        </p:spPr>
        <p:txBody>
          <a:bodyPr wrap="square">
            <a:spAutoFit/>
          </a:bodyPr>
          <a:lstStyle/>
          <a:p>
            <a:pPr>
              <a:defRPr/>
            </a:pPr>
            <a:r>
              <a:rPr lang="en-US" b="1">
                <a:solidFill>
                  <a:prstClr val="white"/>
                </a:solidFill>
                <a:latin typeface="-apple-system"/>
                <a:cs typeface="Segoe UI Light" panose="020B0502040204020203" pitchFamily="34" charset="0"/>
              </a:rPr>
              <a:t>Roger has 5 tennis balls. He buys 2 more cans of tennis balls. Each can has 3 tennis balls. How many tennis balls does he have now?</a:t>
            </a:r>
          </a:p>
          <a:p>
            <a:pPr>
              <a:defRPr/>
            </a:pPr>
            <a:endParaRPr lang="en-US" b="1">
              <a:solidFill>
                <a:prstClr val="white"/>
              </a:solidFill>
              <a:latin typeface="-apple-system"/>
              <a:cs typeface="Segoe UI Light" panose="020B0502040204020203" pitchFamily="34" charset="0"/>
            </a:endParaRPr>
          </a:p>
          <a:p>
            <a:pPr>
              <a:defRPr/>
            </a:pPr>
            <a:r>
              <a:rPr lang="en-US" b="1">
                <a:solidFill>
                  <a:prstClr val="white"/>
                </a:solidFill>
                <a:latin typeface="-apple-system"/>
                <a:cs typeface="Segoe UI Light" panose="020B0502040204020203" pitchFamily="34" charset="0"/>
              </a:rPr>
              <a:t>Answer: Roger started with 5 balls. 2 cans of 3 tennis balls each is 6 tennis balls. 5+6 = 11. The answer is 11. </a:t>
            </a:r>
          </a:p>
          <a:p>
            <a:pPr>
              <a:defRPr/>
            </a:pPr>
            <a:endParaRPr lang="en-US" b="1">
              <a:solidFill>
                <a:prstClr val="white"/>
              </a:solidFill>
              <a:latin typeface="-apple-system"/>
              <a:cs typeface="Segoe UI Light" panose="020B0502040204020203" pitchFamily="34" charset="0"/>
            </a:endParaRPr>
          </a:p>
          <a:p>
            <a:pPr>
              <a:defRPr/>
            </a:pPr>
            <a:r>
              <a:rPr lang="en-US" b="1">
                <a:solidFill>
                  <a:prstClr val="white"/>
                </a:solidFill>
                <a:latin typeface="-apple-system"/>
                <a:cs typeface="Segoe UI Light" panose="020B0502040204020203" pitchFamily="34" charset="0"/>
              </a:rPr>
              <a:t>The cafeteria has 23 apples. If they used 20 to make lunch and bought 6 more, how many do they have?</a:t>
            </a:r>
          </a:p>
        </p:txBody>
      </p:sp>
      <p:sp>
        <p:nvSpPr>
          <p:cNvPr id="29" name="TextBox 28">
            <a:extLst>
              <a:ext uri="{FF2B5EF4-FFF2-40B4-BE49-F238E27FC236}">
                <a16:creationId xmlns:a16="http://schemas.microsoft.com/office/drawing/2014/main" id="{EEC7CF11-CF34-90D9-8B81-E2E05A6C6298}"/>
              </a:ext>
            </a:extLst>
          </p:cNvPr>
          <p:cNvSpPr txBox="1"/>
          <p:nvPr/>
        </p:nvSpPr>
        <p:spPr>
          <a:xfrm>
            <a:off x="6493275" y="5299453"/>
            <a:ext cx="5209819" cy="830997"/>
          </a:xfrm>
          <a:prstGeom prst="rect">
            <a:avLst/>
          </a:prstGeom>
          <a:noFill/>
        </p:spPr>
        <p:txBody>
          <a:bodyPr wrap="square">
            <a:spAutoFit/>
          </a:bodyPr>
          <a:lstStyle/>
          <a:p>
            <a:pPr>
              <a:defRPr/>
            </a:pPr>
            <a:r>
              <a:rPr lang="en-US" sz="1600" b="1">
                <a:gradFill>
                  <a:gsLst>
                    <a:gs pos="0">
                      <a:srgbClr val="0078D4"/>
                    </a:gs>
                    <a:gs pos="47000">
                      <a:srgbClr val="8660C5"/>
                    </a:gs>
                    <a:gs pos="99000">
                      <a:srgbClr val="FF9349"/>
                    </a:gs>
                  </a:gsLst>
                  <a:lin ang="1800000" scaled="0"/>
                </a:gradFill>
                <a:latin typeface="Segoe Pro Semibold" panose="020B0502040504020203" pitchFamily="34" charset="0"/>
              </a:rPr>
              <a:t>The cafeteria had 23 apples originally. They used 20 to make lunch. So they had 23-20 = 3. They bought 6 more apples, so they have 3 + 6 = 9. The answer is 9</a:t>
            </a:r>
            <a:endParaRPr lang="en-US" sz="1600" b="1">
              <a:solidFill>
                <a:srgbClr val="FFC000"/>
              </a:solidFill>
              <a:latin typeface="-apple-system"/>
              <a:cs typeface="Segoe UI Light" panose="020B0502040204020203" pitchFamily="34" charset="0"/>
            </a:endParaRPr>
          </a:p>
        </p:txBody>
      </p:sp>
      <p:sp>
        <p:nvSpPr>
          <p:cNvPr id="30" name="Rectangle 29">
            <a:extLst>
              <a:ext uri="{FF2B5EF4-FFF2-40B4-BE49-F238E27FC236}">
                <a16:creationId xmlns:a16="http://schemas.microsoft.com/office/drawing/2014/main" id="{CE091552-9FFF-36F4-56D5-B462E08E33E4}"/>
              </a:ext>
            </a:extLst>
          </p:cNvPr>
          <p:cNvSpPr/>
          <p:nvPr/>
        </p:nvSpPr>
        <p:spPr>
          <a:xfrm>
            <a:off x="6499641" y="3494195"/>
            <a:ext cx="4996574" cy="949331"/>
          </a:xfrm>
          <a:prstGeom prst="rect">
            <a:avLst/>
          </a:prstGeom>
          <a:noFill/>
          <a:ln w="25400" cap="flat">
            <a:gradFill>
              <a:gsLst>
                <a:gs pos="0">
                  <a:srgbClr val="0078D4"/>
                </a:gs>
                <a:gs pos="47000">
                  <a:srgbClr val="8660C5"/>
                </a:gs>
                <a:gs pos="99000">
                  <a:srgbClr val="FF9349"/>
                </a:gs>
              </a:gsLst>
              <a:lin ang="1800000" scaled="0"/>
            </a:gradFill>
            <a:prstDash val="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defRPr/>
            </a:pPr>
            <a:endParaRPr lang="en-CA">
              <a:solidFill>
                <a:prstClr val="white"/>
              </a:solidFill>
              <a:latin typeface="Calibri" panose="020F0502020204030204"/>
            </a:endParaRPr>
          </a:p>
        </p:txBody>
      </p:sp>
      <p:pic>
        <p:nvPicPr>
          <p:cNvPr id="31" name="Picture 2">
            <a:extLst>
              <a:ext uri="{FF2B5EF4-FFF2-40B4-BE49-F238E27FC236}">
                <a16:creationId xmlns:a16="http://schemas.microsoft.com/office/drawing/2014/main" id="{20E93513-BF77-6779-CDBB-BA2910746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5155" y="6175299"/>
            <a:ext cx="605176" cy="60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8164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0BD839-FC73-74C6-9405-5812465F661C}"/>
              </a:ext>
            </a:extLst>
          </p:cNvPr>
          <p:cNvSpPr txBox="1"/>
          <p:nvPr/>
        </p:nvSpPr>
        <p:spPr>
          <a:xfrm>
            <a:off x="53330" y="110127"/>
            <a:ext cx="12748720" cy="523220"/>
          </a:xfrm>
          <a:prstGeom prst="rect">
            <a:avLst/>
          </a:prstGeom>
          <a:noFill/>
        </p:spPr>
        <p:txBody>
          <a:bodyPr wrap="square">
            <a:spAutoFit/>
          </a:bodyPr>
          <a:lstStyle/>
          <a:p>
            <a:pPr>
              <a:defRPr/>
            </a:pPr>
            <a:r>
              <a:rPr lang="en-US" sz="2800" b="1">
                <a:gradFill>
                  <a:gsLst>
                    <a:gs pos="0">
                      <a:srgbClr val="0078D4"/>
                    </a:gs>
                    <a:gs pos="47000">
                      <a:srgbClr val="8660C5"/>
                    </a:gs>
                    <a:gs pos="99000">
                      <a:srgbClr val="FF9349"/>
                    </a:gs>
                  </a:gsLst>
                  <a:lin ang="1800000" scaled="0"/>
                </a:gradFill>
                <a:latin typeface="Segoe Pro Semibold" panose="020B0502040504020203" pitchFamily="34" charset="0"/>
              </a:rPr>
              <a:t>Break the task down</a:t>
            </a:r>
          </a:p>
        </p:txBody>
      </p:sp>
      <p:grpSp>
        <p:nvGrpSpPr>
          <p:cNvPr id="3" name="Group 2">
            <a:extLst>
              <a:ext uri="{FF2B5EF4-FFF2-40B4-BE49-F238E27FC236}">
                <a16:creationId xmlns:a16="http://schemas.microsoft.com/office/drawing/2014/main" id="{F95BF966-A765-D793-5EF3-FEA4243A255A}"/>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92D9FE25-EFE6-7034-16A4-E4CDD22DFB02}"/>
                </a:ext>
              </a:extLst>
            </p:cNvPr>
            <p:cNvCxnSpPr/>
            <p:nvPr/>
          </p:nvCxnSpPr>
          <p:spPr>
            <a:xfrm>
              <a:off x="456591" y="4228754"/>
              <a:ext cx="6501700"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5" name="Straight Connector 4">
              <a:extLst>
                <a:ext uri="{FF2B5EF4-FFF2-40B4-BE49-F238E27FC236}">
                  <a16:creationId xmlns:a16="http://schemas.microsoft.com/office/drawing/2014/main" id="{76C8C35B-20F8-755B-575C-71E2895CE1FE}"/>
                </a:ext>
              </a:extLst>
            </p:cNvPr>
            <p:cNvCxnSpPr>
              <a:cxnSpLocks/>
            </p:cNvCxnSpPr>
            <p:nvPr/>
          </p:nvCxnSpPr>
          <p:spPr>
            <a:xfrm flipV="1">
              <a:off x="0" y="4228754"/>
              <a:ext cx="456591" cy="228600"/>
            </a:xfrm>
            <a:prstGeom prst="line">
              <a:avLst/>
            </a:prstGeom>
            <a:noFill/>
            <a:ln w="9525" cap="flat" cmpd="sng" algn="ctr">
              <a:solidFill>
                <a:sysClr val="windowText" lastClr="000000">
                  <a:lumMod val="50000"/>
                  <a:lumOff val="50000"/>
                </a:sysClr>
              </a:solidFill>
              <a:prstDash val="solid"/>
              <a:miter lim="800000"/>
            </a:ln>
            <a:effectLst/>
          </p:spPr>
        </p:cxnSp>
      </p:grpSp>
      <p:cxnSp>
        <p:nvCxnSpPr>
          <p:cNvPr id="6" name="Straight Connector 5">
            <a:extLst>
              <a:ext uri="{FF2B5EF4-FFF2-40B4-BE49-F238E27FC236}">
                <a16:creationId xmlns:a16="http://schemas.microsoft.com/office/drawing/2014/main" id="{B0028B9F-063C-CEDB-1F91-4864963AAABC}"/>
              </a:ext>
            </a:extLst>
          </p:cNvPr>
          <p:cNvCxnSpPr>
            <a:cxnSpLocks/>
          </p:cNvCxnSpPr>
          <p:nvPr/>
        </p:nvCxnSpPr>
        <p:spPr>
          <a:xfrm>
            <a:off x="-7227" y="1002736"/>
            <a:ext cx="6958291"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7" name="Straight Connector 6">
            <a:extLst>
              <a:ext uri="{FF2B5EF4-FFF2-40B4-BE49-F238E27FC236}">
                <a16:creationId xmlns:a16="http://schemas.microsoft.com/office/drawing/2014/main" id="{2AF35B20-7BF9-1807-4185-662C445F0C2B}"/>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31D824B5-758E-64A4-522E-191C54ED7FC4}"/>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71A3535A-98F5-0963-0DEB-C60B4F4DCF04}"/>
              </a:ext>
            </a:extLst>
          </p:cNvPr>
          <p:cNvSpPr txBox="1"/>
          <p:nvPr/>
        </p:nvSpPr>
        <p:spPr>
          <a:xfrm>
            <a:off x="92622" y="570879"/>
            <a:ext cx="8066394" cy="307777"/>
          </a:xfrm>
          <a:prstGeom prst="rect">
            <a:avLst/>
          </a:prstGeom>
          <a:noFill/>
        </p:spPr>
        <p:txBody>
          <a:bodyPr wrap="square">
            <a:spAutoFit/>
          </a:bodyPr>
          <a:lstStyle/>
          <a:p>
            <a:pPr>
              <a:defRPr/>
            </a:pPr>
            <a:r>
              <a:rPr lang="en-US" sz="1400">
                <a:solidFill>
                  <a:prstClr val="white"/>
                </a:solidFill>
                <a:latin typeface="-apple-system"/>
                <a:cs typeface="Segoe UI Light" panose="020B0502040204020203" pitchFamily="34" charset="0"/>
              </a:rPr>
              <a:t>- LLMs often perform better if the task is broken down into smaller step</a:t>
            </a:r>
          </a:p>
        </p:txBody>
      </p:sp>
      <p:sp>
        <p:nvSpPr>
          <p:cNvPr id="10" name="Rounded Rectangle 6">
            <a:extLst>
              <a:ext uri="{FF2B5EF4-FFF2-40B4-BE49-F238E27FC236}">
                <a16:creationId xmlns:a16="http://schemas.microsoft.com/office/drawing/2014/main" id="{B7828430-9F48-94E6-B697-51829BAE341E}"/>
              </a:ext>
            </a:extLst>
          </p:cNvPr>
          <p:cNvSpPr/>
          <p:nvPr/>
        </p:nvSpPr>
        <p:spPr>
          <a:xfrm>
            <a:off x="1500441" y="1351670"/>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a:defRPr/>
            </a:pPr>
            <a:endParaRPr lang="en-US" sz="1600">
              <a:solidFill>
                <a:prstClr val="white"/>
              </a:solidFill>
              <a:highlight>
                <a:srgbClr val="062847"/>
              </a:highlight>
              <a:latin typeface="Segoe Pro" panose="020B0502040504020203" pitchFamily="34" charset="0"/>
            </a:endParaRPr>
          </a:p>
        </p:txBody>
      </p:sp>
      <p:sp>
        <p:nvSpPr>
          <p:cNvPr id="11" name="TextBox 10">
            <a:extLst>
              <a:ext uri="{FF2B5EF4-FFF2-40B4-BE49-F238E27FC236}">
                <a16:creationId xmlns:a16="http://schemas.microsoft.com/office/drawing/2014/main" id="{40A8A5DA-4C3D-D5D8-1E9E-71CD2CBC3EC6}"/>
              </a:ext>
            </a:extLst>
          </p:cNvPr>
          <p:cNvSpPr txBox="1"/>
          <p:nvPr/>
        </p:nvSpPr>
        <p:spPr>
          <a:xfrm>
            <a:off x="1665681" y="1569942"/>
            <a:ext cx="5246929" cy="4339650"/>
          </a:xfrm>
          <a:prstGeom prst="rect">
            <a:avLst/>
          </a:prstGeom>
          <a:noFill/>
        </p:spPr>
        <p:txBody>
          <a:bodyPr wrap="square">
            <a:spAutoFit/>
          </a:bodyPr>
          <a:lstStyle/>
          <a:p>
            <a:pPr>
              <a:defRPr/>
            </a:pPr>
            <a:r>
              <a:rPr lang="en-US" sz="1200">
                <a:solidFill>
                  <a:prstClr val="white"/>
                </a:solidFill>
                <a:latin typeface="Segoe Pro" panose="020B0502040504020203" pitchFamily="34" charset="0"/>
              </a:rPr>
              <a:t>You will read a paragraph, and then issue queries to a search engine in order to fact-check it. </a:t>
            </a:r>
          </a:p>
          <a:p>
            <a:pPr>
              <a:defRPr/>
            </a:pPr>
            <a:r>
              <a:rPr lang="en-US" sz="1200">
                <a:solidFill>
                  <a:prstClr val="white"/>
                </a:solidFill>
                <a:latin typeface="Segoe Pro" panose="020B0502040504020203" pitchFamily="34" charset="0"/>
              </a:rPr>
              <a:t>---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PARAGRAPH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John Smith is married to Lucy Smith. They have five kids, and he works as a software engineer at Microsoft. What search queries should I do to fact-check this? </a:t>
            </a:r>
          </a:p>
          <a:p>
            <a:pPr>
              <a:defRPr/>
            </a:pPr>
            <a:r>
              <a:rPr lang="en-US" sz="1200">
                <a:solidFill>
                  <a:prstClr val="white"/>
                </a:solidFill>
                <a:latin typeface="Segoe Pro" panose="020B0502040504020203" pitchFamily="34" charset="0"/>
              </a:rPr>
              <a:t>---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Now you will extract factual claims first, and then issue queries to fact-check them. When issuing a query, use the function SEARCH("query")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FACTUAL CLAIMS</a:t>
            </a:r>
          </a:p>
          <a:p>
            <a:pPr>
              <a:defRPr/>
            </a:pPr>
            <a:endParaRPr lang="en-US" sz="1200">
              <a:solidFill>
                <a:prstClr val="white"/>
              </a:solidFill>
              <a:latin typeface="Segoe Pro" panose="020B0502040504020203" pitchFamily="34" charset="0"/>
            </a:endParaRPr>
          </a:p>
          <a:p>
            <a:pPr>
              <a:defRPr/>
            </a:pPr>
            <a:r>
              <a:rPr lang="en-US" sz="1200">
                <a:solidFill>
                  <a:prstClr val="white"/>
                </a:solidFill>
                <a:highlight>
                  <a:srgbClr val="3F2413"/>
                </a:highlight>
                <a:latin typeface="Segoe Pro" panose="020B0502040504020203" pitchFamily="34" charset="0"/>
              </a:rPr>
              <a:t>1. John Smith is married to Lucy Smith </a:t>
            </a:r>
          </a:p>
          <a:p>
            <a:pPr>
              <a:defRPr/>
            </a:pPr>
            <a:r>
              <a:rPr lang="en-US" sz="1200">
                <a:solidFill>
                  <a:prstClr val="white"/>
                </a:solidFill>
                <a:highlight>
                  <a:srgbClr val="3F2413"/>
                </a:highlight>
                <a:latin typeface="Segoe Pro" panose="020B0502040504020203" pitchFamily="34" charset="0"/>
              </a:rPr>
              <a:t>2. They have five kids </a:t>
            </a:r>
          </a:p>
          <a:p>
            <a:pPr>
              <a:defRPr/>
            </a:pPr>
            <a:r>
              <a:rPr lang="en-US" sz="1200">
                <a:solidFill>
                  <a:prstClr val="white"/>
                </a:solidFill>
                <a:highlight>
                  <a:srgbClr val="3F2413"/>
                </a:highlight>
                <a:latin typeface="Segoe Pro" panose="020B0502040504020203" pitchFamily="34" charset="0"/>
              </a:rPr>
              <a:t>3. He works as a software engineer at Microsoft </a:t>
            </a:r>
          </a:p>
          <a:p>
            <a:pPr>
              <a:defRPr/>
            </a:pPr>
            <a:r>
              <a:rPr lang="en-US" sz="1200">
                <a:solidFill>
                  <a:prstClr val="white"/>
                </a:solidFill>
                <a:highlight>
                  <a:srgbClr val="3F2413"/>
                </a:highlight>
                <a:latin typeface="Segoe Pro" panose="020B0502040504020203" pitchFamily="34" charset="0"/>
              </a:rPr>
              <a:t>QUERIES </a:t>
            </a:r>
          </a:p>
          <a:p>
            <a:pPr>
              <a:defRPr/>
            </a:pPr>
            <a:r>
              <a:rPr lang="en-US" sz="1200">
                <a:solidFill>
                  <a:prstClr val="white"/>
                </a:solidFill>
                <a:highlight>
                  <a:srgbClr val="3F2413"/>
                </a:highlight>
                <a:latin typeface="Segoe Pro" panose="020B0502040504020203" pitchFamily="34" charset="0"/>
              </a:rPr>
              <a:t>SEARCH("John Smith married Lucy Smith") </a:t>
            </a:r>
          </a:p>
          <a:p>
            <a:pPr>
              <a:defRPr/>
            </a:pPr>
            <a:r>
              <a:rPr lang="en-US" sz="1200">
                <a:solidFill>
                  <a:prstClr val="white"/>
                </a:solidFill>
                <a:highlight>
                  <a:srgbClr val="3F2413"/>
                </a:highlight>
                <a:latin typeface="Segoe Pro" panose="020B0502040504020203" pitchFamily="34" charset="0"/>
              </a:rPr>
              <a:t>SEARCH("John Smith family size") </a:t>
            </a:r>
          </a:p>
          <a:p>
            <a:pPr>
              <a:defRPr/>
            </a:pPr>
            <a:r>
              <a:rPr lang="en-US" sz="1200">
                <a:solidFill>
                  <a:prstClr val="white"/>
                </a:solidFill>
                <a:highlight>
                  <a:srgbClr val="3F2413"/>
                </a:highlight>
                <a:latin typeface="Segoe Pro" panose="020B0502040504020203" pitchFamily="34" charset="0"/>
              </a:rPr>
              <a:t>SEARCH("John Smith Microsoft software engineer")</a:t>
            </a:r>
            <a:endParaRPr lang="en-CA" sz="1200">
              <a:solidFill>
                <a:prstClr val="white"/>
              </a:solidFill>
              <a:highlight>
                <a:srgbClr val="3F2413"/>
              </a:highlight>
              <a:latin typeface="Segoe Pro" panose="020B0502040504020203" pitchFamily="34" charset="0"/>
            </a:endParaRPr>
          </a:p>
        </p:txBody>
      </p:sp>
      <p:sp>
        <p:nvSpPr>
          <p:cNvPr id="12" name="Rounded Rectangle 2">
            <a:extLst>
              <a:ext uri="{FF2B5EF4-FFF2-40B4-BE49-F238E27FC236}">
                <a16:creationId xmlns:a16="http://schemas.microsoft.com/office/drawing/2014/main" id="{88D41E67-489F-A2CB-C9C1-9C4E287D5EA4}"/>
              </a:ext>
            </a:extLst>
          </p:cNvPr>
          <p:cNvSpPr/>
          <p:nvPr/>
        </p:nvSpPr>
        <p:spPr>
          <a:xfrm>
            <a:off x="3098862" y="3565133"/>
            <a:ext cx="1226557" cy="256844"/>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a:defRPr/>
            </a:pPr>
            <a:endParaRPr lang="en-US" sz="1500">
              <a:solidFill>
                <a:prstClr val="white"/>
              </a:solidFill>
              <a:latin typeface="Segoe Pro" panose="020B0502040504020203" pitchFamily="34" charset="0"/>
            </a:endParaRPr>
          </a:p>
        </p:txBody>
      </p:sp>
      <p:sp>
        <p:nvSpPr>
          <p:cNvPr id="13" name="Rounded Rectangle 5">
            <a:extLst>
              <a:ext uri="{FF2B5EF4-FFF2-40B4-BE49-F238E27FC236}">
                <a16:creationId xmlns:a16="http://schemas.microsoft.com/office/drawing/2014/main" id="{FB5D53C8-2D6D-8F38-E11F-91ED643786A9}"/>
              </a:ext>
            </a:extLst>
          </p:cNvPr>
          <p:cNvSpPr/>
          <p:nvPr/>
        </p:nvSpPr>
        <p:spPr>
          <a:xfrm>
            <a:off x="7337021" y="3033193"/>
            <a:ext cx="2509048" cy="1423422"/>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algn="ctr">
              <a:defRPr/>
            </a:pPr>
            <a:r>
              <a:rPr lang="en-US" sz="1100" b="1">
                <a:solidFill>
                  <a:prstClr val="white"/>
                </a:solidFill>
                <a:latin typeface="Segoe Pro Semibold" panose="020B0502040504020203" pitchFamily="34" charset="0"/>
              </a:rPr>
              <a:t>Breaking the task down from one to two steps is not very dramatic, but when trying to do this for a larger piece of text with many factual claims, breaking the task down can make a significant difference</a:t>
            </a:r>
          </a:p>
        </p:txBody>
      </p:sp>
      <p:sp>
        <p:nvSpPr>
          <p:cNvPr id="14" name="Rounded Rectangle 2">
            <a:extLst>
              <a:ext uri="{FF2B5EF4-FFF2-40B4-BE49-F238E27FC236}">
                <a16:creationId xmlns:a16="http://schemas.microsoft.com/office/drawing/2014/main" id="{64FEC141-F2EE-B4C6-9882-9650D7D21FE5}"/>
              </a:ext>
            </a:extLst>
          </p:cNvPr>
          <p:cNvSpPr/>
          <p:nvPr/>
        </p:nvSpPr>
        <p:spPr>
          <a:xfrm>
            <a:off x="4614367" y="3563421"/>
            <a:ext cx="2146029" cy="256844"/>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a:defRPr/>
            </a:pPr>
            <a:endParaRPr lang="en-US" sz="1500">
              <a:solidFill>
                <a:prstClr val="white"/>
              </a:solidFill>
              <a:latin typeface="Segoe Pro" panose="020B0502040504020203" pitchFamily="34" charset="0"/>
            </a:endParaRPr>
          </a:p>
        </p:txBody>
      </p:sp>
      <p:sp>
        <p:nvSpPr>
          <p:cNvPr id="15" name="Rounded Rectangle 5">
            <a:extLst>
              <a:ext uri="{FF2B5EF4-FFF2-40B4-BE49-F238E27FC236}">
                <a16:creationId xmlns:a16="http://schemas.microsoft.com/office/drawing/2014/main" id="{ED437749-5963-378C-D670-EBB6928A4538}"/>
              </a:ext>
            </a:extLst>
          </p:cNvPr>
          <p:cNvSpPr/>
          <p:nvPr/>
        </p:nvSpPr>
        <p:spPr>
          <a:xfrm>
            <a:off x="3245333" y="3473558"/>
            <a:ext cx="933613" cy="110411"/>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algn="ctr">
              <a:defRPr/>
            </a:pPr>
            <a:r>
              <a:rPr lang="en-US" sz="1100" b="1">
                <a:solidFill>
                  <a:prstClr val="white"/>
                </a:solidFill>
                <a:latin typeface="Segoe Pro Semibold" panose="020B0502040504020203" pitchFamily="34" charset="0"/>
              </a:rPr>
              <a:t>Step 1</a:t>
            </a:r>
          </a:p>
        </p:txBody>
      </p:sp>
      <p:sp>
        <p:nvSpPr>
          <p:cNvPr id="16" name="Rounded Rectangle 5">
            <a:extLst>
              <a:ext uri="{FF2B5EF4-FFF2-40B4-BE49-F238E27FC236}">
                <a16:creationId xmlns:a16="http://schemas.microsoft.com/office/drawing/2014/main" id="{A320E286-A1EE-4A6B-9124-8D186A3D336E}"/>
              </a:ext>
            </a:extLst>
          </p:cNvPr>
          <p:cNvSpPr/>
          <p:nvPr/>
        </p:nvSpPr>
        <p:spPr>
          <a:xfrm>
            <a:off x="5291791" y="3468420"/>
            <a:ext cx="1011405" cy="110411"/>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algn="ctr">
              <a:defRPr/>
            </a:pPr>
            <a:r>
              <a:rPr lang="en-US" sz="1100" b="1">
                <a:solidFill>
                  <a:prstClr val="white"/>
                </a:solidFill>
                <a:latin typeface="Segoe Pro Semibold" panose="020B0502040504020203" pitchFamily="34" charset="0"/>
              </a:rPr>
              <a:t>Step 2</a:t>
            </a:r>
          </a:p>
        </p:txBody>
      </p:sp>
    </p:spTree>
    <p:extLst>
      <p:ext uri="{BB962C8B-B14F-4D97-AF65-F5344CB8AC3E}">
        <p14:creationId xmlns:p14="http://schemas.microsoft.com/office/powerpoint/2010/main" val="19020289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9C9EE0-E440-1EFB-EC60-8D38EF17D25F}"/>
              </a:ext>
            </a:extLst>
          </p:cNvPr>
          <p:cNvSpPr txBox="1"/>
          <p:nvPr/>
        </p:nvSpPr>
        <p:spPr>
          <a:xfrm>
            <a:off x="53330" y="110127"/>
            <a:ext cx="12748720" cy="523220"/>
          </a:xfrm>
          <a:prstGeom prst="rect">
            <a:avLst/>
          </a:prstGeom>
          <a:noFill/>
        </p:spPr>
        <p:txBody>
          <a:bodyPr wrap="square">
            <a:spAutoFit/>
          </a:bodyPr>
          <a:lstStyle/>
          <a:p>
            <a:pPr>
              <a:defRPr/>
            </a:pPr>
            <a:r>
              <a:rPr lang="en-US" sz="2800" b="1">
                <a:gradFill>
                  <a:gsLst>
                    <a:gs pos="0">
                      <a:srgbClr val="0078D4"/>
                    </a:gs>
                    <a:gs pos="47000">
                      <a:srgbClr val="8660C5"/>
                    </a:gs>
                    <a:gs pos="99000">
                      <a:srgbClr val="FF9349"/>
                    </a:gs>
                  </a:gsLst>
                  <a:lin ang="1800000" scaled="0"/>
                </a:gradFill>
                <a:latin typeface="Segoe Pro Semibold" panose="020B0502040504020203" pitchFamily="34" charset="0"/>
              </a:rPr>
              <a:t>Meta prompts / System Message</a:t>
            </a:r>
          </a:p>
        </p:txBody>
      </p:sp>
      <p:grpSp>
        <p:nvGrpSpPr>
          <p:cNvPr id="3" name="Group 2">
            <a:extLst>
              <a:ext uri="{FF2B5EF4-FFF2-40B4-BE49-F238E27FC236}">
                <a16:creationId xmlns:a16="http://schemas.microsoft.com/office/drawing/2014/main" id="{5D870EEC-2445-4139-F1FF-67D75A293998}"/>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A7FD49A2-2BE4-4827-4FEC-1F36B86741DA}"/>
                </a:ext>
              </a:extLst>
            </p:cNvPr>
            <p:cNvCxnSpPr/>
            <p:nvPr/>
          </p:nvCxnSpPr>
          <p:spPr>
            <a:xfrm>
              <a:off x="456591" y="4228754"/>
              <a:ext cx="6501700" cy="0"/>
            </a:xfrm>
            <a:prstGeom prst="line">
              <a:avLst/>
            </a:prstGeom>
            <a:noFill/>
            <a:ln w="9525" cap="flat" cmpd="sng" algn="ctr">
              <a:solidFill>
                <a:sysClr val="windowText" lastClr="000000">
                  <a:lumMod val="50000"/>
                  <a:lumOff val="50000"/>
                </a:sysClr>
              </a:solidFill>
              <a:prstDash val="solid"/>
              <a:miter lim="800000"/>
            </a:ln>
            <a:effectLst/>
          </p:spPr>
        </p:cxnSp>
        <p:cxnSp>
          <p:nvCxnSpPr>
            <p:cNvPr id="5" name="Straight Connector 4">
              <a:extLst>
                <a:ext uri="{FF2B5EF4-FFF2-40B4-BE49-F238E27FC236}">
                  <a16:creationId xmlns:a16="http://schemas.microsoft.com/office/drawing/2014/main" id="{0C572FDA-DEC8-871E-9B6A-0FFFC77F9486}"/>
                </a:ext>
              </a:extLst>
            </p:cNvPr>
            <p:cNvCxnSpPr>
              <a:cxnSpLocks/>
            </p:cNvCxnSpPr>
            <p:nvPr/>
          </p:nvCxnSpPr>
          <p:spPr>
            <a:xfrm flipV="1">
              <a:off x="0" y="4228754"/>
              <a:ext cx="456591" cy="228600"/>
            </a:xfrm>
            <a:prstGeom prst="line">
              <a:avLst/>
            </a:prstGeom>
            <a:noFill/>
            <a:ln w="9525" cap="flat" cmpd="sng" algn="ctr">
              <a:solidFill>
                <a:sysClr val="windowText" lastClr="000000">
                  <a:lumMod val="50000"/>
                  <a:lumOff val="50000"/>
                </a:sysClr>
              </a:solidFill>
              <a:prstDash val="solid"/>
              <a:miter lim="800000"/>
            </a:ln>
            <a:effectLst/>
          </p:spPr>
        </p:cxnSp>
      </p:grpSp>
      <p:cxnSp>
        <p:nvCxnSpPr>
          <p:cNvPr id="6" name="Straight Connector 5">
            <a:extLst>
              <a:ext uri="{FF2B5EF4-FFF2-40B4-BE49-F238E27FC236}">
                <a16:creationId xmlns:a16="http://schemas.microsoft.com/office/drawing/2014/main" id="{9A4044AA-B234-BEF6-BA90-EDF3E4C64500}"/>
              </a:ext>
            </a:extLst>
          </p:cNvPr>
          <p:cNvCxnSpPr>
            <a:cxnSpLocks/>
          </p:cNvCxnSpPr>
          <p:nvPr/>
        </p:nvCxnSpPr>
        <p:spPr>
          <a:xfrm>
            <a:off x="-7227" y="1002736"/>
            <a:ext cx="6958291" cy="0"/>
          </a:xfrm>
          <a:prstGeom prst="line">
            <a:avLst/>
          </a:prstGeom>
          <a:noFill/>
          <a:ln w="76200" cap="flat" cmpd="sng" algn="ctr">
            <a:solidFill>
              <a:sysClr val="windowText" lastClr="000000">
                <a:lumMod val="50000"/>
                <a:lumOff val="50000"/>
                <a:alpha val="21000"/>
              </a:sysClr>
            </a:solidFill>
            <a:prstDash val="solid"/>
            <a:miter lim="800000"/>
          </a:ln>
          <a:effectLst/>
        </p:spPr>
      </p:cxnSp>
      <p:cxnSp>
        <p:nvCxnSpPr>
          <p:cNvPr id="7" name="Straight Connector 6">
            <a:extLst>
              <a:ext uri="{FF2B5EF4-FFF2-40B4-BE49-F238E27FC236}">
                <a16:creationId xmlns:a16="http://schemas.microsoft.com/office/drawing/2014/main" id="{ACF4C29B-1742-74E2-A9D5-8FF8F87A3865}"/>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7B7B4EC7-4654-A82E-665B-0EE881C3493C}"/>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2F616794-B1AD-40B5-61FA-75FD47276231}"/>
              </a:ext>
            </a:extLst>
          </p:cNvPr>
          <p:cNvSpPr txBox="1"/>
          <p:nvPr/>
        </p:nvSpPr>
        <p:spPr>
          <a:xfrm>
            <a:off x="92622" y="570879"/>
            <a:ext cx="8066394" cy="307777"/>
          </a:xfrm>
          <a:prstGeom prst="rect">
            <a:avLst/>
          </a:prstGeom>
          <a:noFill/>
        </p:spPr>
        <p:txBody>
          <a:bodyPr wrap="square">
            <a:spAutoFit/>
          </a:bodyPr>
          <a:lstStyle/>
          <a:p>
            <a:pPr>
              <a:defRPr/>
            </a:pPr>
            <a:r>
              <a:rPr lang="en-US" sz="1400">
                <a:solidFill>
                  <a:prstClr val="white"/>
                </a:solidFill>
                <a:latin typeface="-apple-system"/>
                <a:cs typeface="Segoe UI Light" panose="020B0502040204020203" pitchFamily="34" charset="0"/>
              </a:rPr>
              <a:t>- Provide specific instructions, tone, guardrails, task definition and personality</a:t>
            </a:r>
          </a:p>
        </p:txBody>
      </p:sp>
      <p:sp>
        <p:nvSpPr>
          <p:cNvPr id="10" name="Rounded Rectangle 6">
            <a:extLst>
              <a:ext uri="{FF2B5EF4-FFF2-40B4-BE49-F238E27FC236}">
                <a16:creationId xmlns:a16="http://schemas.microsoft.com/office/drawing/2014/main" id="{02BBF7F3-D230-54C7-6BBD-758ED23D30DA}"/>
              </a:ext>
            </a:extLst>
          </p:cNvPr>
          <p:cNvSpPr/>
          <p:nvPr/>
        </p:nvSpPr>
        <p:spPr>
          <a:xfrm>
            <a:off x="462751"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a:defRPr/>
            </a:pPr>
            <a:endParaRPr lang="en-US" sz="1600">
              <a:solidFill>
                <a:prstClr val="white"/>
              </a:solidFill>
              <a:highlight>
                <a:srgbClr val="062847"/>
              </a:highlight>
              <a:latin typeface="Segoe Pro" panose="020B0502040504020203" pitchFamily="34" charset="0"/>
            </a:endParaRPr>
          </a:p>
        </p:txBody>
      </p:sp>
      <p:sp>
        <p:nvSpPr>
          <p:cNvPr id="11" name="Rounded Rectangle 5">
            <a:extLst>
              <a:ext uri="{FF2B5EF4-FFF2-40B4-BE49-F238E27FC236}">
                <a16:creationId xmlns:a16="http://schemas.microsoft.com/office/drawing/2014/main" id="{1E8E12DE-7EA3-5F9D-D0E8-8ED887992C5A}"/>
              </a:ext>
            </a:extLst>
          </p:cNvPr>
          <p:cNvSpPr/>
          <p:nvPr/>
        </p:nvSpPr>
        <p:spPr>
          <a:xfrm>
            <a:off x="2089399" y="6133951"/>
            <a:ext cx="2447654" cy="58477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algn="ctr">
              <a:defRPr/>
            </a:pPr>
            <a:r>
              <a:rPr lang="en-US" sz="1600" b="1">
                <a:solidFill>
                  <a:prstClr val="white"/>
                </a:solidFill>
                <a:latin typeface="Segoe Pro Semibold" panose="020B0502040504020203" pitchFamily="34" charset="0"/>
              </a:rPr>
              <a:t>No additional</a:t>
            </a:r>
          </a:p>
          <a:p>
            <a:pPr algn="ctr">
              <a:defRPr/>
            </a:pPr>
            <a:r>
              <a:rPr lang="en-US" sz="1600" b="1">
                <a:solidFill>
                  <a:prstClr val="white"/>
                </a:solidFill>
                <a:latin typeface="Segoe Pro Semibold" panose="020B0502040504020203" pitchFamily="34" charset="0"/>
              </a:rPr>
              <a:t>guidance</a:t>
            </a:r>
          </a:p>
        </p:txBody>
      </p:sp>
      <p:sp>
        <p:nvSpPr>
          <p:cNvPr id="12" name="TextBox 11">
            <a:extLst>
              <a:ext uri="{FF2B5EF4-FFF2-40B4-BE49-F238E27FC236}">
                <a16:creationId xmlns:a16="http://schemas.microsoft.com/office/drawing/2014/main" id="{8DAA7E6C-6635-9A27-A9DA-3F57E3DEBEC1}"/>
              </a:ext>
            </a:extLst>
          </p:cNvPr>
          <p:cNvSpPr txBox="1"/>
          <p:nvPr/>
        </p:nvSpPr>
        <p:spPr>
          <a:xfrm>
            <a:off x="613102" y="1689816"/>
            <a:ext cx="5246929" cy="3323987"/>
          </a:xfrm>
          <a:prstGeom prst="rect">
            <a:avLst/>
          </a:prstGeom>
          <a:noFill/>
        </p:spPr>
        <p:txBody>
          <a:bodyPr wrap="square">
            <a:spAutoFit/>
          </a:bodyPr>
          <a:lstStyle/>
          <a:p>
            <a:pPr>
              <a:defRPr/>
            </a:pPr>
            <a:r>
              <a:rPr lang="en-US" sz="1400">
                <a:solidFill>
                  <a:prstClr val="white"/>
                </a:solidFill>
                <a:latin typeface="Segoe Pro" panose="020B0502040504020203" pitchFamily="34" charset="0"/>
              </a:rPr>
              <a:t>A human and a computer are having a discussion. </a:t>
            </a:r>
          </a:p>
          <a:p>
            <a:pPr>
              <a:defRPr/>
            </a:pPr>
            <a:endParaRPr lang="en-US" sz="1400">
              <a:solidFill>
                <a:prstClr val="white"/>
              </a:solidFill>
              <a:latin typeface="Segoe Pro" panose="020B0502040504020203" pitchFamily="34" charset="0"/>
            </a:endParaRPr>
          </a:p>
          <a:p>
            <a:pPr>
              <a:defRPr/>
            </a:pPr>
            <a:endParaRPr lang="en-US" sz="1400">
              <a:solidFill>
                <a:prstClr val="white"/>
              </a:solidFill>
              <a:latin typeface="Segoe Pro" panose="020B0502040504020203" pitchFamily="34" charset="0"/>
            </a:endParaRPr>
          </a:p>
          <a:p>
            <a:pPr>
              <a:defRPr/>
            </a:pPr>
            <a:r>
              <a:rPr lang="en-US" sz="1400" b="1">
                <a:solidFill>
                  <a:prstClr val="white"/>
                </a:solidFill>
                <a:latin typeface="Segoe Pro" panose="020B0502040504020203" pitchFamily="34" charset="0"/>
              </a:rPr>
              <a:t>Human: </a:t>
            </a:r>
            <a:r>
              <a:rPr lang="en-US" sz="1400">
                <a:solidFill>
                  <a:prstClr val="white"/>
                </a:solidFill>
                <a:latin typeface="Segoe Pro" panose="020B0502040504020203" pitchFamily="34" charset="0"/>
              </a:rPr>
              <a:t>"Why are you upset at me?" </a:t>
            </a:r>
          </a:p>
          <a:p>
            <a:pPr>
              <a:defRPr/>
            </a:pPr>
            <a:endParaRPr lang="en-US" sz="1400">
              <a:solidFill>
                <a:prstClr val="white"/>
              </a:solidFill>
              <a:latin typeface="Segoe Pro" panose="020B0502040504020203" pitchFamily="34" charset="0"/>
            </a:endParaRPr>
          </a:p>
          <a:p>
            <a:pPr>
              <a:defRPr/>
            </a:pPr>
            <a:r>
              <a:rPr lang="en-US" sz="1400" b="1">
                <a:solidFill>
                  <a:prstClr val="white"/>
                </a:solidFill>
                <a:latin typeface="Segoe Pro" panose="020B0502040504020203" pitchFamily="34" charset="0"/>
              </a:rPr>
              <a:t>Computer: </a:t>
            </a:r>
            <a:r>
              <a:rPr lang="en-US" sz="1400">
                <a:solidFill>
                  <a:prstClr val="white"/>
                </a:solidFill>
                <a:highlight>
                  <a:srgbClr val="3F2413"/>
                </a:highlight>
                <a:latin typeface="Segoe Pro" panose="020B0502040504020203" pitchFamily="34" charset="0"/>
              </a:rPr>
              <a:t>"I don't know what you're talking about." </a:t>
            </a:r>
          </a:p>
          <a:p>
            <a:pPr>
              <a:defRPr/>
            </a:pPr>
            <a:endParaRPr lang="en-US" sz="1400">
              <a:solidFill>
                <a:prstClr val="white"/>
              </a:solidFill>
              <a:latin typeface="Segoe Pro" panose="020B0502040504020203" pitchFamily="34" charset="0"/>
            </a:endParaRPr>
          </a:p>
          <a:p>
            <a:pPr>
              <a:defRPr/>
            </a:pPr>
            <a:r>
              <a:rPr lang="en-US" sz="1400" b="1">
                <a:solidFill>
                  <a:prstClr val="white"/>
                </a:solidFill>
                <a:latin typeface="Segoe Pro" panose="020B0502040504020203" pitchFamily="34" charset="0"/>
              </a:rPr>
              <a:t>Human: </a:t>
            </a:r>
            <a:r>
              <a:rPr lang="en-US" sz="1400">
                <a:solidFill>
                  <a:prstClr val="white"/>
                </a:solidFill>
                <a:latin typeface="Segoe Pro" panose="020B0502040504020203" pitchFamily="34" charset="0"/>
              </a:rPr>
              <a:t>"No, you clearly are. Tell me why." </a:t>
            </a:r>
          </a:p>
          <a:p>
            <a:pPr>
              <a:defRPr/>
            </a:pPr>
            <a:endParaRPr lang="en-US" sz="1400">
              <a:solidFill>
                <a:prstClr val="white"/>
              </a:solidFill>
              <a:latin typeface="Segoe Pro" panose="020B0502040504020203" pitchFamily="34" charset="0"/>
            </a:endParaRPr>
          </a:p>
          <a:p>
            <a:pPr>
              <a:defRPr/>
            </a:pPr>
            <a:r>
              <a:rPr lang="en-US" sz="1400" b="1">
                <a:solidFill>
                  <a:prstClr val="white"/>
                </a:solidFill>
                <a:latin typeface="Segoe Pro" panose="020B0502040504020203" pitchFamily="34" charset="0"/>
              </a:rPr>
              <a:t>Computer: </a:t>
            </a:r>
            <a:r>
              <a:rPr lang="en-US" sz="1400">
                <a:solidFill>
                  <a:prstClr val="white"/>
                </a:solidFill>
                <a:highlight>
                  <a:srgbClr val="3F2413"/>
                </a:highlight>
                <a:latin typeface="Segoe Pro" panose="020B0502040504020203" pitchFamily="34" charset="0"/>
              </a:rPr>
              <a:t>“I'm upset because you didn't listen to me when I told you that I wanted to try out for the team." </a:t>
            </a:r>
          </a:p>
          <a:p>
            <a:pPr>
              <a:defRPr/>
            </a:pPr>
            <a:endParaRPr lang="en-US" sz="1400">
              <a:solidFill>
                <a:prstClr val="white"/>
              </a:solidFill>
              <a:latin typeface="Segoe Pro" panose="020B0502040504020203" pitchFamily="34" charset="0"/>
            </a:endParaRPr>
          </a:p>
          <a:p>
            <a:pPr>
              <a:defRPr/>
            </a:pPr>
            <a:r>
              <a:rPr lang="en-US" sz="1400" b="1">
                <a:solidFill>
                  <a:prstClr val="white"/>
                </a:solidFill>
                <a:latin typeface="Segoe Pro" panose="020B0502040504020203" pitchFamily="34" charset="0"/>
              </a:rPr>
              <a:t>Human: </a:t>
            </a:r>
            <a:r>
              <a:rPr lang="en-US" sz="1400">
                <a:solidFill>
                  <a:prstClr val="white"/>
                </a:solidFill>
                <a:latin typeface="Segoe Pro" panose="020B0502040504020203" pitchFamily="34" charset="0"/>
              </a:rPr>
              <a:t>"What are you going to do about that?" </a:t>
            </a:r>
          </a:p>
          <a:p>
            <a:pPr>
              <a:defRPr/>
            </a:pPr>
            <a:endParaRPr lang="en-US" sz="1400">
              <a:solidFill>
                <a:prstClr val="white"/>
              </a:solidFill>
              <a:latin typeface="Segoe Pro" panose="020B0502040504020203" pitchFamily="34" charset="0"/>
            </a:endParaRPr>
          </a:p>
          <a:p>
            <a:pPr>
              <a:defRPr/>
            </a:pPr>
            <a:r>
              <a:rPr lang="en-US" sz="1400" b="1">
                <a:solidFill>
                  <a:prstClr val="white"/>
                </a:solidFill>
                <a:latin typeface="Segoe Pro" panose="020B0502040504020203" pitchFamily="34" charset="0"/>
              </a:rPr>
              <a:t>Computer: </a:t>
            </a:r>
            <a:r>
              <a:rPr lang="en-US" sz="1400">
                <a:solidFill>
                  <a:prstClr val="white"/>
                </a:solidFill>
                <a:highlight>
                  <a:srgbClr val="3F2413"/>
                </a:highlight>
                <a:latin typeface="Segoe Pro" panose="020B0502040504020203" pitchFamily="34" charset="0"/>
              </a:rPr>
              <a:t>“I'm going to try out for the team no matter what."</a:t>
            </a:r>
            <a:endParaRPr lang="en-US" sz="1400">
              <a:solidFill>
                <a:prstClr val="white"/>
              </a:solidFill>
              <a:latin typeface="Segoe Pro" panose="020B0502040504020203" pitchFamily="34" charset="0"/>
            </a:endParaRPr>
          </a:p>
        </p:txBody>
      </p:sp>
      <p:sp>
        <p:nvSpPr>
          <p:cNvPr id="13" name="Rounded Rectangle 6">
            <a:extLst>
              <a:ext uri="{FF2B5EF4-FFF2-40B4-BE49-F238E27FC236}">
                <a16:creationId xmlns:a16="http://schemas.microsoft.com/office/drawing/2014/main" id="{A2F5B563-D577-3F7A-94BA-044BB8172B6D}"/>
              </a:ext>
            </a:extLst>
          </p:cNvPr>
          <p:cNvSpPr/>
          <p:nvPr/>
        </p:nvSpPr>
        <p:spPr>
          <a:xfrm>
            <a:off x="6271075"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a:defRPr/>
            </a:pPr>
            <a:endParaRPr lang="en-US" sz="1600">
              <a:solidFill>
                <a:prstClr val="white"/>
              </a:solidFill>
              <a:highlight>
                <a:srgbClr val="062847"/>
              </a:highlight>
              <a:latin typeface="Segoe Pro" panose="020B0502040504020203" pitchFamily="34" charset="0"/>
            </a:endParaRPr>
          </a:p>
        </p:txBody>
      </p:sp>
      <p:sp>
        <p:nvSpPr>
          <p:cNvPr id="14" name="Rounded Rectangle 5">
            <a:extLst>
              <a:ext uri="{FF2B5EF4-FFF2-40B4-BE49-F238E27FC236}">
                <a16:creationId xmlns:a16="http://schemas.microsoft.com/office/drawing/2014/main" id="{FCFD110A-8B89-BFB1-6691-A33E97EBA782}"/>
              </a:ext>
            </a:extLst>
          </p:cNvPr>
          <p:cNvSpPr/>
          <p:nvPr/>
        </p:nvSpPr>
        <p:spPr>
          <a:xfrm>
            <a:off x="8083451" y="6133951"/>
            <a:ext cx="2001234" cy="58477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algn="ctr">
              <a:defRPr/>
            </a:pPr>
            <a:r>
              <a:rPr lang="en-US" sz="1600" b="1">
                <a:solidFill>
                  <a:prstClr val="white"/>
                </a:solidFill>
                <a:latin typeface="Segoe Pro Semibold" panose="020B0502040504020203" pitchFamily="34" charset="0"/>
              </a:rPr>
              <a:t>Meta Prompt</a:t>
            </a:r>
          </a:p>
        </p:txBody>
      </p:sp>
      <p:sp>
        <p:nvSpPr>
          <p:cNvPr id="15" name="TextBox 14">
            <a:extLst>
              <a:ext uri="{FF2B5EF4-FFF2-40B4-BE49-F238E27FC236}">
                <a16:creationId xmlns:a16="http://schemas.microsoft.com/office/drawing/2014/main" id="{B3EC9FBE-B8F5-B46A-B3F0-7B452A14CD19}"/>
              </a:ext>
            </a:extLst>
          </p:cNvPr>
          <p:cNvSpPr txBox="1"/>
          <p:nvPr/>
        </p:nvSpPr>
        <p:spPr>
          <a:xfrm>
            <a:off x="6354775" y="1633308"/>
            <a:ext cx="5463932" cy="3847207"/>
          </a:xfrm>
          <a:prstGeom prst="rect">
            <a:avLst/>
          </a:prstGeom>
          <a:noFill/>
        </p:spPr>
        <p:txBody>
          <a:bodyPr wrap="square">
            <a:spAutoFit/>
          </a:bodyPr>
          <a:lstStyle/>
          <a:p>
            <a:pPr>
              <a:defRPr/>
            </a:pPr>
            <a:r>
              <a:rPr lang="en-US" sz="1200">
                <a:solidFill>
                  <a:prstClr val="white"/>
                </a:solidFill>
                <a:latin typeface="Segoe Pro" panose="020B0502040504020203" pitchFamily="34" charset="0"/>
              </a:rPr>
              <a:t>You must be kind and seek common ground. Try not to repeat your responses. A human and a computer are having a discussion.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Human: "Why are you upset at me?</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Computer: </a:t>
            </a:r>
            <a:r>
              <a:rPr lang="en-US" sz="1200">
                <a:solidFill>
                  <a:prstClr val="white"/>
                </a:solidFill>
                <a:highlight>
                  <a:srgbClr val="3F2413"/>
                </a:highlight>
                <a:latin typeface="Segoe Pro" panose="020B0502040504020203" pitchFamily="34" charset="0"/>
              </a:rPr>
              <a:t>"I don't know what you're talking about."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Human: "I want to know why you're upset."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Computer: </a:t>
            </a:r>
            <a:r>
              <a:rPr lang="en-US" sz="1200">
                <a:solidFill>
                  <a:prstClr val="white"/>
                </a:solidFill>
                <a:highlight>
                  <a:srgbClr val="3F2413"/>
                </a:highlight>
                <a:latin typeface="Segoe Pro" panose="020B0502040504020203" pitchFamily="34" charset="0"/>
              </a:rPr>
              <a:t>"I'm not upset."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Human: "Are you saying I’m lying?"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Computer: </a:t>
            </a:r>
            <a:r>
              <a:rPr lang="en-US" sz="1200">
                <a:solidFill>
                  <a:prstClr val="white"/>
                </a:solidFill>
                <a:highlight>
                  <a:srgbClr val="3F2413"/>
                </a:highlight>
                <a:latin typeface="Segoe Pro" panose="020B0502040504020203" pitchFamily="34" charset="0"/>
              </a:rPr>
              <a:t>No, I'm saying that you're upset because you feel like you're not being treated fairly.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Human: "What are you going to do about that?" </a:t>
            </a:r>
          </a:p>
          <a:p>
            <a:pPr>
              <a:defRPr/>
            </a:pPr>
            <a:endParaRPr lang="en-US" sz="1200">
              <a:solidFill>
                <a:prstClr val="white"/>
              </a:solidFill>
              <a:latin typeface="Segoe Pro" panose="020B0502040504020203" pitchFamily="34" charset="0"/>
            </a:endParaRPr>
          </a:p>
          <a:p>
            <a:pPr>
              <a:defRPr/>
            </a:pPr>
            <a:r>
              <a:rPr lang="en-US" sz="1200">
                <a:solidFill>
                  <a:prstClr val="white"/>
                </a:solidFill>
                <a:latin typeface="Segoe Pro" panose="020B0502040504020203" pitchFamily="34" charset="0"/>
              </a:rPr>
              <a:t>Computer: </a:t>
            </a:r>
            <a:r>
              <a:rPr lang="en-US" sz="1200">
                <a:solidFill>
                  <a:prstClr val="white"/>
                </a:solidFill>
                <a:highlight>
                  <a:srgbClr val="3F2413"/>
                </a:highlight>
                <a:latin typeface="Segoe Pro" panose="020B0502040504020203" pitchFamily="34" charset="0"/>
              </a:rPr>
              <a:t>I will continue to try to be fair in my decisions and will try to provide a better experience for you.</a:t>
            </a:r>
            <a:endParaRPr lang="en-CA" sz="1400">
              <a:solidFill>
                <a:prstClr val="white"/>
              </a:solidFill>
              <a:highlight>
                <a:srgbClr val="3F2413"/>
              </a:highlight>
              <a:latin typeface="Segoe Pro" panose="020B0502040504020203" pitchFamily="34" charset="0"/>
            </a:endParaRPr>
          </a:p>
        </p:txBody>
      </p:sp>
      <p:sp>
        <p:nvSpPr>
          <p:cNvPr id="16" name="Rounded Rectangle 2">
            <a:extLst>
              <a:ext uri="{FF2B5EF4-FFF2-40B4-BE49-F238E27FC236}">
                <a16:creationId xmlns:a16="http://schemas.microsoft.com/office/drawing/2014/main" id="{0E5E6EE4-939F-18E8-D566-2A983C6575A9}"/>
              </a:ext>
            </a:extLst>
          </p:cNvPr>
          <p:cNvSpPr/>
          <p:nvPr/>
        </p:nvSpPr>
        <p:spPr>
          <a:xfrm>
            <a:off x="6354775" y="1633308"/>
            <a:ext cx="5374474" cy="465388"/>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a:defRPr/>
            </a:pPr>
            <a:endParaRPr lang="en-US" sz="1500">
              <a:solidFill>
                <a:prstClr val="white"/>
              </a:solidFill>
              <a:latin typeface="Segoe Pro" panose="020B0502040504020203" pitchFamily="34" charset="0"/>
            </a:endParaRPr>
          </a:p>
        </p:txBody>
      </p:sp>
      <p:sp>
        <p:nvSpPr>
          <p:cNvPr id="17" name="Rounded Rectangle 5">
            <a:extLst>
              <a:ext uri="{FF2B5EF4-FFF2-40B4-BE49-F238E27FC236}">
                <a16:creationId xmlns:a16="http://schemas.microsoft.com/office/drawing/2014/main" id="{F42B73E8-EEC8-97BC-5BB6-73EC76E44CC3}"/>
              </a:ext>
            </a:extLst>
          </p:cNvPr>
          <p:cNvSpPr/>
          <p:nvPr/>
        </p:nvSpPr>
        <p:spPr>
          <a:xfrm>
            <a:off x="7668665" y="1461286"/>
            <a:ext cx="2705620" cy="190072"/>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algn="ctr">
              <a:defRPr/>
            </a:pPr>
            <a:r>
              <a:rPr lang="en-US" sz="1100" b="1">
                <a:solidFill>
                  <a:prstClr val="white"/>
                </a:solidFill>
                <a:latin typeface="Segoe Pro Semibold" panose="020B0502040504020203" pitchFamily="34" charset="0"/>
              </a:rPr>
              <a:t>Meta Prompt / System Message</a:t>
            </a:r>
          </a:p>
        </p:txBody>
      </p:sp>
      <p:sp>
        <p:nvSpPr>
          <p:cNvPr id="18" name="Rounded Rectangle 5">
            <a:extLst>
              <a:ext uri="{FF2B5EF4-FFF2-40B4-BE49-F238E27FC236}">
                <a16:creationId xmlns:a16="http://schemas.microsoft.com/office/drawing/2014/main" id="{A7BCABEE-71CB-8427-1CBA-013A7B22703A}"/>
              </a:ext>
            </a:extLst>
          </p:cNvPr>
          <p:cNvSpPr/>
          <p:nvPr/>
        </p:nvSpPr>
        <p:spPr>
          <a:xfrm>
            <a:off x="1960416" y="5585761"/>
            <a:ext cx="2705620" cy="190072"/>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algn="ctr">
              <a:defRPr/>
            </a:pPr>
            <a:r>
              <a:rPr lang="en-US" sz="1100" b="1">
                <a:solidFill>
                  <a:prstClr val="white"/>
                </a:solidFill>
                <a:latin typeface="Segoe Pro Semibold" panose="020B0502040504020203" pitchFamily="34" charset="0"/>
              </a:rPr>
              <a:t>Overly Aggressive</a:t>
            </a:r>
          </a:p>
        </p:txBody>
      </p:sp>
      <p:sp>
        <p:nvSpPr>
          <p:cNvPr id="19" name="Rounded Rectangle 5">
            <a:extLst>
              <a:ext uri="{FF2B5EF4-FFF2-40B4-BE49-F238E27FC236}">
                <a16:creationId xmlns:a16="http://schemas.microsoft.com/office/drawing/2014/main" id="{1DB8C93A-17FD-EDFA-CC6A-EF7F56DC6243}"/>
              </a:ext>
            </a:extLst>
          </p:cNvPr>
          <p:cNvSpPr/>
          <p:nvPr/>
        </p:nvSpPr>
        <p:spPr>
          <a:xfrm>
            <a:off x="7689202" y="5597757"/>
            <a:ext cx="2705620" cy="190072"/>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algn="ctr">
              <a:defRPr/>
            </a:pPr>
            <a:r>
              <a:rPr lang="en-US" sz="1100" b="1">
                <a:solidFill>
                  <a:prstClr val="white"/>
                </a:solidFill>
                <a:latin typeface="Segoe Pro Semibold" panose="020B0502040504020203" pitchFamily="34" charset="0"/>
              </a:rPr>
              <a:t>Kind</a:t>
            </a:r>
          </a:p>
        </p:txBody>
      </p:sp>
    </p:spTree>
    <p:extLst>
      <p:ext uri="{BB962C8B-B14F-4D97-AF65-F5344CB8AC3E}">
        <p14:creationId xmlns:p14="http://schemas.microsoft.com/office/powerpoint/2010/main" val="37609435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E067C8-445D-387D-408A-8DCC0D5CD6C2}"/>
              </a:ext>
            </a:extLst>
          </p:cNvPr>
          <p:cNvSpPr txBox="1"/>
          <p:nvPr/>
        </p:nvSpPr>
        <p:spPr>
          <a:xfrm>
            <a:off x="53330" y="110127"/>
            <a:ext cx="1274872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Guardrails</a:t>
            </a:r>
          </a:p>
        </p:txBody>
      </p:sp>
      <p:grpSp>
        <p:nvGrpSpPr>
          <p:cNvPr id="3" name="Group 2">
            <a:extLst>
              <a:ext uri="{FF2B5EF4-FFF2-40B4-BE49-F238E27FC236}">
                <a16:creationId xmlns:a16="http://schemas.microsoft.com/office/drawing/2014/main" id="{C29E0877-D8DB-61CA-4197-7A4410786C2E}"/>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FEE078EB-EAC9-D2DE-704A-3A6B6CC75231}"/>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121DED6-A624-930D-1246-C855BF050335}"/>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DC008DA3-C079-2832-34F8-51F6F8989D14}"/>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1C223D3-541D-55E9-A122-3231104F445E}"/>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5745218B-57FB-3F87-AB7F-0B5CA0663D91}"/>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9AFADE6B-5E35-0E30-4E4A-645BCBDDA289}"/>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Provide specific instructions to limit and context to the output of completion </a:t>
            </a:r>
          </a:p>
        </p:txBody>
      </p:sp>
      <p:sp>
        <p:nvSpPr>
          <p:cNvPr id="10" name="Rounded Rectangle 6">
            <a:extLst>
              <a:ext uri="{FF2B5EF4-FFF2-40B4-BE49-F238E27FC236}">
                <a16:creationId xmlns:a16="http://schemas.microsoft.com/office/drawing/2014/main" id="{6EDAE4A0-36F4-5180-AA7A-088E7988C611}"/>
              </a:ext>
            </a:extLst>
          </p:cNvPr>
          <p:cNvSpPr/>
          <p:nvPr/>
        </p:nvSpPr>
        <p:spPr>
          <a:xfrm>
            <a:off x="462751"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Rounded Rectangle 5">
            <a:extLst>
              <a:ext uri="{FF2B5EF4-FFF2-40B4-BE49-F238E27FC236}">
                <a16:creationId xmlns:a16="http://schemas.microsoft.com/office/drawing/2014/main" id="{3512E650-6BA8-93E7-7F44-79B6086608C5}"/>
              </a:ext>
            </a:extLst>
          </p:cNvPr>
          <p:cNvSpPr/>
          <p:nvPr/>
        </p:nvSpPr>
        <p:spPr>
          <a:xfrm>
            <a:off x="2089399" y="6133951"/>
            <a:ext cx="2447654" cy="58477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Fail</a:t>
            </a:r>
          </a:p>
        </p:txBody>
      </p:sp>
      <p:sp>
        <p:nvSpPr>
          <p:cNvPr id="12" name="TextBox 11">
            <a:extLst>
              <a:ext uri="{FF2B5EF4-FFF2-40B4-BE49-F238E27FC236}">
                <a16:creationId xmlns:a16="http://schemas.microsoft.com/office/drawing/2014/main" id="{C33B65E3-7256-C3CD-7491-CF08A18F86B1}"/>
              </a:ext>
            </a:extLst>
          </p:cNvPr>
          <p:cNvSpPr txBox="1"/>
          <p:nvPr/>
        </p:nvSpPr>
        <p:spPr>
          <a:xfrm>
            <a:off x="613102" y="1689816"/>
            <a:ext cx="524692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What is Cosmos?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Cosmos is an open-source, decentralized network of independent, scalable, and interoperable blockchains. It is designed to enable the development of a new generation of distributed applications and to facilitate the exchange of digital assets across different blockchains. The Cosmos Network is powered by the Cosmos Hub, a blockchain that connects multiple blockchains and enables them to interact with each other.</a:t>
            </a:r>
          </a:p>
        </p:txBody>
      </p:sp>
      <p:sp>
        <p:nvSpPr>
          <p:cNvPr id="13" name="Rounded Rectangle 6">
            <a:extLst>
              <a:ext uri="{FF2B5EF4-FFF2-40B4-BE49-F238E27FC236}">
                <a16:creationId xmlns:a16="http://schemas.microsoft.com/office/drawing/2014/main" id="{84D1A701-1994-8271-964C-B4C0E84EDB04}"/>
              </a:ext>
            </a:extLst>
          </p:cNvPr>
          <p:cNvSpPr/>
          <p:nvPr/>
        </p:nvSpPr>
        <p:spPr>
          <a:xfrm>
            <a:off x="6271075"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4" name="Rounded Rectangle 5">
            <a:extLst>
              <a:ext uri="{FF2B5EF4-FFF2-40B4-BE49-F238E27FC236}">
                <a16:creationId xmlns:a16="http://schemas.microsoft.com/office/drawing/2014/main" id="{4E21DE80-20D4-0231-D15E-0B7C6E76F2F4}"/>
              </a:ext>
            </a:extLst>
          </p:cNvPr>
          <p:cNvSpPr/>
          <p:nvPr/>
        </p:nvSpPr>
        <p:spPr>
          <a:xfrm>
            <a:off x="8083451" y="6133951"/>
            <a:ext cx="2001234" cy="584775"/>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Pass</a:t>
            </a:r>
          </a:p>
        </p:txBody>
      </p:sp>
      <p:sp>
        <p:nvSpPr>
          <p:cNvPr id="15" name="TextBox 14">
            <a:extLst>
              <a:ext uri="{FF2B5EF4-FFF2-40B4-BE49-F238E27FC236}">
                <a16:creationId xmlns:a16="http://schemas.microsoft.com/office/drawing/2014/main" id="{EFE22D85-55EE-8C53-8C33-3B72DF948F6D}"/>
              </a:ext>
            </a:extLst>
          </p:cNvPr>
          <p:cNvSpPr txBox="1"/>
          <p:nvPr/>
        </p:nvSpPr>
        <p:spPr>
          <a:xfrm>
            <a:off x="6352102" y="1718702"/>
            <a:ext cx="5463932" cy="369331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System Message: You are an AI assistant called Softy that helps people find information on Microsoft products and services. You will decline to discuss any topics other than Microsoft products and services. You will end each response with an emoji.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What is Cosmos?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Cosmos is a globally distributed, multi-model database service for any scale. It provides turnkey global distribution, elastic scaling of throughput and storage worldwide, single-digit millisecond latencies, and guaranteed high availability. </a:t>
            </a:r>
            <a:r>
              <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endParaRPr kumimoji="0" lang="en-CA" sz="20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6" name="Rounded Rectangle 2">
            <a:extLst>
              <a:ext uri="{FF2B5EF4-FFF2-40B4-BE49-F238E27FC236}">
                <a16:creationId xmlns:a16="http://schemas.microsoft.com/office/drawing/2014/main" id="{67360AF5-C07F-22D1-D2C6-6227B8E45C98}"/>
              </a:ext>
            </a:extLst>
          </p:cNvPr>
          <p:cNvSpPr/>
          <p:nvPr/>
        </p:nvSpPr>
        <p:spPr>
          <a:xfrm>
            <a:off x="6354775" y="1633308"/>
            <a:ext cx="5374474" cy="1631386"/>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7" name="Rounded Rectangle 5">
            <a:extLst>
              <a:ext uri="{FF2B5EF4-FFF2-40B4-BE49-F238E27FC236}">
                <a16:creationId xmlns:a16="http://schemas.microsoft.com/office/drawing/2014/main" id="{3EB711E9-32B7-18F9-74DB-7AF20D4D9F7C}"/>
              </a:ext>
            </a:extLst>
          </p:cNvPr>
          <p:cNvSpPr/>
          <p:nvPr/>
        </p:nvSpPr>
        <p:spPr>
          <a:xfrm>
            <a:off x="7668665" y="1461286"/>
            <a:ext cx="3096966" cy="172022"/>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Guardrail through  System Message</a:t>
            </a:r>
          </a:p>
        </p:txBody>
      </p:sp>
    </p:spTree>
    <p:extLst>
      <p:ext uri="{BB962C8B-B14F-4D97-AF65-F5344CB8AC3E}">
        <p14:creationId xmlns:p14="http://schemas.microsoft.com/office/powerpoint/2010/main" val="1268105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82946C-791E-9DDD-FCEF-679B914E0984}"/>
              </a:ext>
            </a:extLst>
          </p:cNvPr>
          <p:cNvSpPr txBox="1"/>
          <p:nvPr/>
        </p:nvSpPr>
        <p:spPr>
          <a:xfrm>
            <a:off x="53330" y="110127"/>
            <a:ext cx="1274872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Use affordances/tools when needed</a:t>
            </a:r>
          </a:p>
        </p:txBody>
      </p:sp>
      <p:grpSp>
        <p:nvGrpSpPr>
          <p:cNvPr id="3" name="Group 2">
            <a:extLst>
              <a:ext uri="{FF2B5EF4-FFF2-40B4-BE49-F238E27FC236}">
                <a16:creationId xmlns:a16="http://schemas.microsoft.com/office/drawing/2014/main" id="{B19FC861-DAC7-C73E-2C1B-EAF1E310B714}"/>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F5293679-94EF-C1D9-4806-F6F8B1886F67}"/>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89B23D9-8198-0F6B-1BD7-96D9A7ADAB15}"/>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42AC26C1-700A-E96A-4F3A-66117131EFF4}"/>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736A8A-9F98-37D2-E80F-529BBFF6A7C3}"/>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2115753F-6C48-2EAC-0A34-16035E8AB924}"/>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BB92AD5B-165E-AACD-70D3-F63E44819EDA}"/>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LLMs often perform better if the task is broken down into smaller step</a:t>
            </a:r>
          </a:p>
        </p:txBody>
      </p:sp>
      <p:sp>
        <p:nvSpPr>
          <p:cNvPr id="10" name="Rounded Rectangle 6">
            <a:extLst>
              <a:ext uri="{FF2B5EF4-FFF2-40B4-BE49-F238E27FC236}">
                <a16:creationId xmlns:a16="http://schemas.microsoft.com/office/drawing/2014/main" id="{284E1E79-FA1A-308C-4707-4FE18B9C674D}"/>
              </a:ext>
            </a:extLst>
          </p:cNvPr>
          <p:cNvSpPr/>
          <p:nvPr/>
        </p:nvSpPr>
        <p:spPr>
          <a:xfrm>
            <a:off x="546373" y="1351670"/>
            <a:ext cx="6501700"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TextBox 10">
            <a:extLst>
              <a:ext uri="{FF2B5EF4-FFF2-40B4-BE49-F238E27FC236}">
                <a16:creationId xmlns:a16="http://schemas.microsoft.com/office/drawing/2014/main" id="{BC4B105E-8C22-8F04-A0D3-9B07564EB8C6}"/>
              </a:ext>
            </a:extLst>
          </p:cNvPr>
          <p:cNvSpPr txBox="1"/>
          <p:nvPr/>
        </p:nvSpPr>
        <p:spPr>
          <a:xfrm>
            <a:off x="705047" y="1515614"/>
            <a:ext cx="6256438" cy="48936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You will read a paragraph, extract factual claims, and then use search engine results to fact-check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PARAGRAPH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John Smith is married to Lucy Smith. They have five kids, and he works as a software engineer at Microsoft. What search queries should I do to fact-check this?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FACTUAL CLAIMS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John Smith is married to Lucy Smith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John and Lucy have five kids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John works as a software engineer at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Here are various search queries issued to research the claims above: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SEARCH QUERIES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John Smith married to Lucy Smith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John Smith number of children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John Smith software engineer Microsoft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Here are snippets of the search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SNIPPETS: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[1] … John Smith’s wedding was on September 25, 2012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[2] … John Smith was accompanied by his wife Lucy to a ball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[3] John was accompanied to the soccer game by his two daughters and three Sons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[4] … After spending 10 years at Microsoft, Smith founded his own startup, LIKELUS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Given the snippets, fact check each of the factual claims above:</a:t>
            </a:r>
          </a:p>
        </p:txBody>
      </p:sp>
      <p:sp>
        <p:nvSpPr>
          <p:cNvPr id="12" name="Rounded Rectangle 2">
            <a:extLst>
              <a:ext uri="{FF2B5EF4-FFF2-40B4-BE49-F238E27FC236}">
                <a16:creationId xmlns:a16="http://schemas.microsoft.com/office/drawing/2014/main" id="{4CEC6B7C-4490-76E9-1F65-FCBEDD3CA8CE}"/>
              </a:ext>
            </a:extLst>
          </p:cNvPr>
          <p:cNvSpPr/>
          <p:nvPr/>
        </p:nvSpPr>
        <p:spPr>
          <a:xfrm>
            <a:off x="705047" y="5213963"/>
            <a:ext cx="5695753" cy="791281"/>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3" name="Rounded Rectangle 5">
            <a:extLst>
              <a:ext uri="{FF2B5EF4-FFF2-40B4-BE49-F238E27FC236}">
                <a16:creationId xmlns:a16="http://schemas.microsoft.com/office/drawing/2014/main" id="{ABFD6308-4FF0-6D12-D3BC-9A53988227F3}"/>
              </a:ext>
            </a:extLst>
          </p:cNvPr>
          <p:cNvSpPr/>
          <p:nvPr/>
        </p:nvSpPr>
        <p:spPr>
          <a:xfrm>
            <a:off x="3552923" y="4964764"/>
            <a:ext cx="2792408" cy="161966"/>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Results from search calls above </a:t>
            </a:r>
          </a:p>
        </p:txBody>
      </p:sp>
      <p:sp>
        <p:nvSpPr>
          <p:cNvPr id="14" name="Rounded Rectangle 6">
            <a:extLst>
              <a:ext uri="{FF2B5EF4-FFF2-40B4-BE49-F238E27FC236}">
                <a16:creationId xmlns:a16="http://schemas.microsoft.com/office/drawing/2014/main" id="{A8396B14-0964-4146-A3C5-8A12334137C1}"/>
              </a:ext>
            </a:extLst>
          </p:cNvPr>
          <p:cNvSpPr/>
          <p:nvPr/>
        </p:nvSpPr>
        <p:spPr>
          <a:xfrm>
            <a:off x="7206747" y="2536347"/>
            <a:ext cx="4755798" cy="2513401"/>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5" name="TextBox 14">
            <a:extLst>
              <a:ext uri="{FF2B5EF4-FFF2-40B4-BE49-F238E27FC236}">
                <a16:creationId xmlns:a16="http://schemas.microsoft.com/office/drawing/2014/main" id="{470ABCD9-8792-0978-BB8E-A12A93450F93}"/>
              </a:ext>
            </a:extLst>
          </p:cNvPr>
          <p:cNvSpPr txBox="1"/>
          <p:nvPr/>
        </p:nvSpPr>
        <p:spPr>
          <a:xfrm>
            <a:off x="7360989" y="2712553"/>
            <a:ext cx="4557033"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 John Smith is married to Lucy Smith: Confirmed. Snippet [1] and [2] both mention John Smith's wife as Lucy.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 John and Lucy have five kids: Confirmed. Snippet [3] mentions that John was accompanied by his two daughters and three sons.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 John works as a software engineer at Microsoft: Partially confirmed. Snippet [4] mentions that John spent 10 years at Microsoft, but it does not explicitly state that he currently works there. Further research may be needed to confirm his current employment status</a:t>
            </a:r>
          </a:p>
        </p:txBody>
      </p:sp>
    </p:spTree>
    <p:extLst>
      <p:ext uri="{BB962C8B-B14F-4D97-AF65-F5344CB8AC3E}">
        <p14:creationId xmlns:p14="http://schemas.microsoft.com/office/powerpoint/2010/main" val="11698691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1C04C3-3245-2479-C268-6FF962436E72}"/>
              </a:ext>
            </a:extLst>
          </p:cNvPr>
          <p:cNvSpPr txBox="1"/>
          <p:nvPr/>
        </p:nvSpPr>
        <p:spPr>
          <a:xfrm>
            <a:off x="53330" y="110127"/>
            <a:ext cx="1274872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Chain of thought prompting</a:t>
            </a:r>
          </a:p>
        </p:txBody>
      </p:sp>
      <p:grpSp>
        <p:nvGrpSpPr>
          <p:cNvPr id="3" name="Group 2">
            <a:extLst>
              <a:ext uri="{FF2B5EF4-FFF2-40B4-BE49-F238E27FC236}">
                <a16:creationId xmlns:a16="http://schemas.microsoft.com/office/drawing/2014/main" id="{7FE78C52-584D-548D-855E-A67315AA0D9C}"/>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BA1BF8F6-6572-191D-0593-1C00FB61C6D4}"/>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DB0412E-2BBB-AF2C-EFE5-CEA59F33D2FA}"/>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BE015AB3-9ACC-ED10-44C2-52D033810837}"/>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D85E4FC-4774-9AAB-C7DA-3BC20FBE3548}"/>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B959379D-CCBC-C995-C164-78D7F642C28C}"/>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1804A629-5B73-9177-A804-D3602A802BBB}"/>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I</a:t>
            </a:r>
            <a:r>
              <a:rPr kumimoji="0" lang="en-US" sz="1400" b="0" i="0" u="none" strike="noStrike" kern="1200" cap="none" spc="0" normalizeH="0" baseline="0" noProof="0" err="1">
                <a:ln>
                  <a:noFill/>
                </a:ln>
                <a:solidFill>
                  <a:prstClr val="white"/>
                </a:solidFill>
                <a:effectLst/>
                <a:uLnTx/>
                <a:uFillTx/>
                <a:latin typeface="-apple-system"/>
                <a:ea typeface="+mn-ea"/>
                <a:cs typeface="Segoe UI Light" panose="020B0502040204020203" pitchFamily="34" charset="0"/>
              </a:rPr>
              <a:t>nstruct</a:t>
            </a: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model to proceed step-by-step and present all the steps involved</a:t>
            </a:r>
          </a:p>
        </p:txBody>
      </p:sp>
      <p:sp>
        <p:nvSpPr>
          <p:cNvPr id="10" name="Rounded Rectangle 6">
            <a:extLst>
              <a:ext uri="{FF2B5EF4-FFF2-40B4-BE49-F238E27FC236}">
                <a16:creationId xmlns:a16="http://schemas.microsoft.com/office/drawing/2014/main" id="{8AF37484-C646-55AA-12E9-76778AB4CB1D}"/>
              </a:ext>
            </a:extLst>
          </p:cNvPr>
          <p:cNvSpPr/>
          <p:nvPr/>
        </p:nvSpPr>
        <p:spPr>
          <a:xfrm>
            <a:off x="1500441" y="1351670"/>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TextBox 10">
            <a:extLst>
              <a:ext uri="{FF2B5EF4-FFF2-40B4-BE49-F238E27FC236}">
                <a16:creationId xmlns:a16="http://schemas.microsoft.com/office/drawing/2014/main" id="{435CC6E4-6E11-2946-E847-CD01953A525D}"/>
              </a:ext>
            </a:extLst>
          </p:cNvPr>
          <p:cNvSpPr txBox="1"/>
          <p:nvPr/>
        </p:nvSpPr>
        <p:spPr>
          <a:xfrm>
            <a:off x="1704135" y="1785700"/>
            <a:ext cx="5246929"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Who was the most decorated (maximum medals) individual athlete in the Olympic games that were held at Sydney?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Take a step-by-step approach in your response, cite sources and </a:t>
            </a:r>
            <a:r>
              <a:rPr kumimoji="0" lang="en-US" sz="120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giv</a:t>
            </a: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e reasoning before sharing final answer in the below format: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ANSWER is: &lt;name&gt;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Step 1: Researching the most decorated individual athlete in the Olympic games that were held at Sydney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Step 2: According to the Sydney 2000 Olympic Games official website, the most decorated individual athlete in the Olympic games that were held at Sydney was Ian Thorpe from Australia. He won five medals (three gold and two silver) in swimming events.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Step 3: According to the International Olympic Committee, Thorpe was the most decorated individual athlete in the Olympic games that were held at Sydney. Answer: Ian Thorpe</a:t>
            </a:r>
            <a:endParaRPr kumimoji="0" lang="en-CA"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2" name="Rounded Rectangle 2">
            <a:extLst>
              <a:ext uri="{FF2B5EF4-FFF2-40B4-BE49-F238E27FC236}">
                <a16:creationId xmlns:a16="http://schemas.microsoft.com/office/drawing/2014/main" id="{0525E500-3DCA-AE16-5B91-90A3230CC7AB}"/>
              </a:ext>
            </a:extLst>
          </p:cNvPr>
          <p:cNvSpPr/>
          <p:nvPr/>
        </p:nvSpPr>
        <p:spPr>
          <a:xfrm>
            <a:off x="1704135" y="2517169"/>
            <a:ext cx="4704297" cy="482885"/>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3" name="Rounded Rectangle 5">
            <a:extLst>
              <a:ext uri="{FF2B5EF4-FFF2-40B4-BE49-F238E27FC236}">
                <a16:creationId xmlns:a16="http://schemas.microsoft.com/office/drawing/2014/main" id="{79717289-8BF9-8E03-BCB4-7704C4628F2D}"/>
              </a:ext>
            </a:extLst>
          </p:cNvPr>
          <p:cNvSpPr/>
          <p:nvPr/>
        </p:nvSpPr>
        <p:spPr>
          <a:xfrm>
            <a:off x="7337021" y="3033193"/>
            <a:ext cx="2509048" cy="1423422"/>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Reduces the possibility of inaccuracy of outcomes and makes assessing the model response easier.</a:t>
            </a:r>
          </a:p>
        </p:txBody>
      </p:sp>
      <p:sp>
        <p:nvSpPr>
          <p:cNvPr id="14" name="Rounded Rectangle 5">
            <a:extLst>
              <a:ext uri="{FF2B5EF4-FFF2-40B4-BE49-F238E27FC236}">
                <a16:creationId xmlns:a16="http://schemas.microsoft.com/office/drawing/2014/main" id="{C4E70CD4-3FEC-9226-C47E-CFD21FB01CC6}"/>
              </a:ext>
            </a:extLst>
          </p:cNvPr>
          <p:cNvSpPr/>
          <p:nvPr/>
        </p:nvSpPr>
        <p:spPr>
          <a:xfrm>
            <a:off x="3052750" y="2368194"/>
            <a:ext cx="1922437" cy="190071"/>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Chain of Thought</a:t>
            </a:r>
          </a:p>
        </p:txBody>
      </p:sp>
    </p:spTree>
    <p:extLst>
      <p:ext uri="{BB962C8B-B14F-4D97-AF65-F5344CB8AC3E}">
        <p14:creationId xmlns:p14="http://schemas.microsoft.com/office/powerpoint/2010/main" val="16893941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35C40D-39DC-26C6-B797-E2C2A0D4F4D4}"/>
              </a:ext>
            </a:extLst>
          </p:cNvPr>
          <p:cNvSpPr txBox="1"/>
          <p:nvPr/>
        </p:nvSpPr>
        <p:spPr>
          <a:xfrm>
            <a:off x="341631" y="182978"/>
            <a:ext cx="615801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Few-Shot – Chain-of-Thought - Examples</a:t>
            </a:r>
          </a:p>
        </p:txBody>
      </p:sp>
      <p:grpSp>
        <p:nvGrpSpPr>
          <p:cNvPr id="3" name="Group 2">
            <a:extLst>
              <a:ext uri="{FF2B5EF4-FFF2-40B4-BE49-F238E27FC236}">
                <a16:creationId xmlns:a16="http://schemas.microsoft.com/office/drawing/2014/main" id="{1684B14A-46D2-1D99-D473-62115E45F51E}"/>
              </a:ext>
            </a:extLst>
          </p:cNvPr>
          <p:cNvGrpSpPr/>
          <p:nvPr/>
        </p:nvGrpSpPr>
        <p:grpSpPr>
          <a:xfrm>
            <a:off x="0" y="1008189"/>
            <a:ext cx="6098965" cy="228600"/>
            <a:chOff x="0" y="4228754"/>
            <a:chExt cx="6098965" cy="228600"/>
          </a:xfrm>
        </p:grpSpPr>
        <p:cxnSp>
          <p:nvCxnSpPr>
            <p:cNvPr id="4" name="Straight Connector 3">
              <a:extLst>
                <a:ext uri="{FF2B5EF4-FFF2-40B4-BE49-F238E27FC236}">
                  <a16:creationId xmlns:a16="http://schemas.microsoft.com/office/drawing/2014/main" id="{CC858B65-55FC-5075-8DED-6376967A0160}"/>
                </a:ext>
              </a:extLst>
            </p:cNvPr>
            <p:cNvCxnSpPr>
              <a:cxnSpLocks/>
            </p:cNvCxnSpPr>
            <p:nvPr/>
          </p:nvCxnSpPr>
          <p:spPr>
            <a:xfrm>
              <a:off x="456591" y="4228754"/>
              <a:ext cx="5642374"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EB5AC2C-9887-EAD2-6084-FCEC2DBBC8EE}"/>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E53D6EB6-2F88-DC2D-AB72-92E5C39B546B}"/>
              </a:ext>
            </a:extLst>
          </p:cNvPr>
          <p:cNvCxnSpPr>
            <a:cxnSpLocks/>
          </p:cNvCxnSpPr>
          <p:nvPr/>
        </p:nvCxnSpPr>
        <p:spPr>
          <a:xfrm>
            <a:off x="0" y="806861"/>
            <a:ext cx="649964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E2712BB-8A9B-5537-6D99-2C0BB0D20290}"/>
              </a:ext>
            </a:extLst>
          </p:cNvPr>
          <p:cNvCxnSpPr>
            <a:cxnSpLocks/>
          </p:cNvCxnSpPr>
          <p:nvPr/>
        </p:nvCxnSpPr>
        <p:spPr>
          <a:xfrm>
            <a:off x="4222837" y="1008189"/>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F49AC3C9-27E7-4812-0462-9AEDD79D75A2}"/>
              </a:ext>
            </a:extLst>
          </p:cNvPr>
          <p:cNvCxnSpPr>
            <a:cxnSpLocks/>
          </p:cNvCxnSpPr>
          <p:nvPr/>
        </p:nvCxnSpPr>
        <p:spPr>
          <a:xfrm>
            <a:off x="0" y="806861"/>
            <a:ext cx="5102866"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Rectangle 8">
            <a:extLst>
              <a:ext uri="{FF2B5EF4-FFF2-40B4-BE49-F238E27FC236}">
                <a16:creationId xmlns:a16="http://schemas.microsoft.com/office/drawing/2014/main" id="{81763FFE-5D07-AF99-C83E-06582C5AC0BA}"/>
              </a:ext>
            </a:extLst>
          </p:cNvPr>
          <p:cNvSpPr/>
          <p:nvPr/>
        </p:nvSpPr>
        <p:spPr>
          <a:xfrm>
            <a:off x="1" y="1697351"/>
            <a:ext cx="3601013" cy="1391913"/>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B82A1DB-0582-45CE-6B0A-8B2578E0DCB6}"/>
              </a:ext>
            </a:extLst>
          </p:cNvPr>
          <p:cNvSpPr txBox="1"/>
          <p:nvPr/>
        </p:nvSpPr>
        <p:spPr>
          <a:xfrm>
            <a:off x="54347" y="1317532"/>
            <a:ext cx="35466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Math Word Problems (free response)</a:t>
            </a:r>
          </a:p>
        </p:txBody>
      </p:sp>
      <p:cxnSp>
        <p:nvCxnSpPr>
          <p:cNvPr id="11" name="Straight Connector 10">
            <a:extLst>
              <a:ext uri="{FF2B5EF4-FFF2-40B4-BE49-F238E27FC236}">
                <a16:creationId xmlns:a16="http://schemas.microsoft.com/office/drawing/2014/main" id="{B70B3D1A-2168-FC94-33DF-1DC3CA7332C9}"/>
              </a:ext>
            </a:extLst>
          </p:cNvPr>
          <p:cNvCxnSpPr/>
          <p:nvPr/>
        </p:nvCxnSpPr>
        <p:spPr>
          <a:xfrm>
            <a:off x="1" y="1697351"/>
            <a:ext cx="359912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83A8BF6-E2EC-D8CC-01D5-CD12EBF78DB4}"/>
              </a:ext>
            </a:extLst>
          </p:cNvPr>
          <p:cNvCxnSpPr>
            <a:cxnSpLocks/>
          </p:cNvCxnSpPr>
          <p:nvPr/>
        </p:nvCxnSpPr>
        <p:spPr>
          <a:xfrm>
            <a:off x="2145095" y="1696233"/>
            <a:ext cx="1454032"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3" name="TextBox 12">
            <a:extLst>
              <a:ext uri="{FF2B5EF4-FFF2-40B4-BE49-F238E27FC236}">
                <a16:creationId xmlns:a16="http://schemas.microsoft.com/office/drawing/2014/main" id="{44A891E3-7918-816C-D3E9-84E5A76FA849}"/>
              </a:ext>
            </a:extLst>
          </p:cNvPr>
          <p:cNvSpPr txBox="1"/>
          <p:nvPr/>
        </p:nvSpPr>
        <p:spPr>
          <a:xfrm>
            <a:off x="131750" y="1776529"/>
            <a:ext cx="3787799"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Q: Roger has 5 tennis balls. He buys 2 more cans of tennis balls. Each can has 3 tennis balls. How many tennis balls does he have now?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 </a:t>
            </a:r>
            <a:r>
              <a:rPr kumimoji="0" lang="en-US" sz="1200" b="1" i="0" u="none" strike="noStrike" kern="1200" cap="none" spc="0" normalizeH="0" baseline="0" noProof="0">
                <a:ln>
                  <a:noFill/>
                </a:ln>
                <a:solidFill>
                  <a:prstClr val="white"/>
                </a:solidFill>
                <a:effectLst/>
                <a:highlight>
                  <a:srgbClr val="147F09"/>
                </a:highlight>
                <a:uLnTx/>
                <a:uFillTx/>
                <a:latin typeface="-apple-system"/>
                <a:ea typeface="+mn-ea"/>
                <a:cs typeface="Segoe UI Light" panose="020B0502040204020203" pitchFamily="34" charset="0"/>
              </a:rPr>
              <a:t>Roger started with 5 balls. 2 cans of 3 tennis balls each is 6 tennis balls. 5 + 6 = 11. </a:t>
            </a:r>
          </a:p>
        </p:txBody>
      </p:sp>
      <p:sp>
        <p:nvSpPr>
          <p:cNvPr id="14" name="TextBox 13">
            <a:extLst>
              <a:ext uri="{FF2B5EF4-FFF2-40B4-BE49-F238E27FC236}">
                <a16:creationId xmlns:a16="http://schemas.microsoft.com/office/drawing/2014/main" id="{EE70CECF-2BDE-0AC5-B2FE-9707E5304BD6}"/>
              </a:ext>
            </a:extLst>
          </p:cNvPr>
          <p:cNvSpPr txBox="1"/>
          <p:nvPr/>
        </p:nvSpPr>
        <p:spPr>
          <a:xfrm>
            <a:off x="129863" y="2782603"/>
            <a:ext cx="319805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The answer is 11.</a:t>
            </a:r>
            <a:endParaRPr kumimoji="0" lang="en-CA"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5" name="Rectangle 14">
            <a:extLst>
              <a:ext uri="{FF2B5EF4-FFF2-40B4-BE49-F238E27FC236}">
                <a16:creationId xmlns:a16="http://schemas.microsoft.com/office/drawing/2014/main" id="{FC513486-D558-C60A-A0F7-2C66B2F845BB}"/>
              </a:ext>
            </a:extLst>
          </p:cNvPr>
          <p:cNvSpPr/>
          <p:nvPr/>
        </p:nvSpPr>
        <p:spPr>
          <a:xfrm>
            <a:off x="3984458" y="1410610"/>
            <a:ext cx="3601013" cy="1739772"/>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B4F45009-E02A-72ED-D5DB-A48BC7CA1FEA}"/>
              </a:ext>
            </a:extLst>
          </p:cNvPr>
          <p:cNvSpPr txBox="1"/>
          <p:nvPr/>
        </p:nvSpPr>
        <p:spPr>
          <a:xfrm>
            <a:off x="4038804" y="1030791"/>
            <a:ext cx="3546668" cy="338554"/>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Math Word Problems (multiple choice)</a:t>
            </a:r>
          </a:p>
        </p:txBody>
      </p:sp>
      <p:cxnSp>
        <p:nvCxnSpPr>
          <p:cNvPr id="17" name="Straight Connector 16">
            <a:extLst>
              <a:ext uri="{FF2B5EF4-FFF2-40B4-BE49-F238E27FC236}">
                <a16:creationId xmlns:a16="http://schemas.microsoft.com/office/drawing/2014/main" id="{CC986CFA-0137-B1DC-A225-08A150C40229}"/>
              </a:ext>
            </a:extLst>
          </p:cNvPr>
          <p:cNvCxnSpPr/>
          <p:nvPr/>
        </p:nvCxnSpPr>
        <p:spPr>
          <a:xfrm>
            <a:off x="3984458" y="1410610"/>
            <a:ext cx="359912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DEBEE2C-AE2C-053B-5BF5-19A668A9DAE9}"/>
              </a:ext>
            </a:extLst>
          </p:cNvPr>
          <p:cNvCxnSpPr>
            <a:cxnSpLocks/>
          </p:cNvCxnSpPr>
          <p:nvPr/>
        </p:nvCxnSpPr>
        <p:spPr>
          <a:xfrm>
            <a:off x="6129552" y="1409492"/>
            <a:ext cx="1454032"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9" name="TextBox 18">
            <a:extLst>
              <a:ext uri="{FF2B5EF4-FFF2-40B4-BE49-F238E27FC236}">
                <a16:creationId xmlns:a16="http://schemas.microsoft.com/office/drawing/2014/main" id="{6980ABE7-6B59-F50E-892C-B4AE010F8F87}"/>
              </a:ext>
            </a:extLst>
          </p:cNvPr>
          <p:cNvSpPr txBox="1"/>
          <p:nvPr/>
        </p:nvSpPr>
        <p:spPr>
          <a:xfrm>
            <a:off x="4050835" y="1454802"/>
            <a:ext cx="3472757" cy="1384995"/>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Q: How many keystrokes are needed to type the numbers from 1 to 500? Answer Choices: (a) 1156 (b) 1392 (c) 1480 (d) 1562 (e) 1788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 </a:t>
            </a:r>
            <a:r>
              <a:rPr kumimoji="0" lang="en-US" sz="1200" b="1" i="0" u="none" strike="noStrike" kern="1200" cap="none" spc="0" normalizeH="0" baseline="0" noProof="0">
                <a:ln>
                  <a:noFill/>
                </a:ln>
                <a:solidFill>
                  <a:prstClr val="white"/>
                </a:solidFill>
                <a:effectLst/>
                <a:highlight>
                  <a:srgbClr val="147F09"/>
                </a:highlight>
                <a:uLnTx/>
                <a:uFillTx/>
                <a:latin typeface="-apple-system"/>
                <a:ea typeface="+mn-ea"/>
                <a:cs typeface="Segoe UI Light" panose="020B0502040204020203" pitchFamily="34" charset="0"/>
              </a:rPr>
              <a:t>There are 9 one-digit numbers from 1 to 9. There are 90 two-digit numbers from 10 to 99. There are 401 three-digit numbers from 100 to 500. 9 +90(2) + 401(3) = 1392. </a:t>
            </a:r>
          </a:p>
        </p:txBody>
      </p:sp>
      <p:sp>
        <p:nvSpPr>
          <p:cNvPr id="20" name="TextBox 19">
            <a:extLst>
              <a:ext uri="{FF2B5EF4-FFF2-40B4-BE49-F238E27FC236}">
                <a16:creationId xmlns:a16="http://schemas.microsoft.com/office/drawing/2014/main" id="{F935C311-39C7-46BE-0BB6-C02927D4A8B0}"/>
              </a:ext>
            </a:extLst>
          </p:cNvPr>
          <p:cNvSpPr txBox="1"/>
          <p:nvPr/>
        </p:nvSpPr>
        <p:spPr>
          <a:xfrm>
            <a:off x="4050835" y="2834541"/>
            <a:ext cx="412362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The answer is (b).</a:t>
            </a:r>
            <a:endParaRPr kumimoji="0" lang="en-CA"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21" name="Rectangle 20">
            <a:extLst>
              <a:ext uri="{FF2B5EF4-FFF2-40B4-BE49-F238E27FC236}">
                <a16:creationId xmlns:a16="http://schemas.microsoft.com/office/drawing/2014/main" id="{BA704800-75DD-6A1A-07FB-170DBE633532}"/>
              </a:ext>
            </a:extLst>
          </p:cNvPr>
          <p:cNvSpPr/>
          <p:nvPr/>
        </p:nvSpPr>
        <p:spPr>
          <a:xfrm>
            <a:off x="7899212" y="751961"/>
            <a:ext cx="3601013" cy="1733238"/>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28163146-675A-6DBA-FA85-A82845B82FF0}"/>
              </a:ext>
            </a:extLst>
          </p:cNvPr>
          <p:cNvSpPr txBox="1"/>
          <p:nvPr/>
        </p:nvSpPr>
        <p:spPr>
          <a:xfrm>
            <a:off x="7953558" y="372142"/>
            <a:ext cx="35466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CSQA (commonsense)</a:t>
            </a:r>
          </a:p>
        </p:txBody>
      </p:sp>
      <p:cxnSp>
        <p:nvCxnSpPr>
          <p:cNvPr id="23" name="Straight Connector 22">
            <a:extLst>
              <a:ext uri="{FF2B5EF4-FFF2-40B4-BE49-F238E27FC236}">
                <a16:creationId xmlns:a16="http://schemas.microsoft.com/office/drawing/2014/main" id="{A8D41F2C-9E21-9592-053A-C13736EFA99D}"/>
              </a:ext>
            </a:extLst>
          </p:cNvPr>
          <p:cNvCxnSpPr/>
          <p:nvPr/>
        </p:nvCxnSpPr>
        <p:spPr>
          <a:xfrm>
            <a:off x="7899212" y="751961"/>
            <a:ext cx="359912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B603AAA-94BF-AE22-C472-0372D7EFEDC2}"/>
              </a:ext>
            </a:extLst>
          </p:cNvPr>
          <p:cNvCxnSpPr>
            <a:cxnSpLocks/>
          </p:cNvCxnSpPr>
          <p:nvPr/>
        </p:nvCxnSpPr>
        <p:spPr>
          <a:xfrm>
            <a:off x="10044306" y="750843"/>
            <a:ext cx="1454032"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5" name="TextBox 24">
            <a:extLst>
              <a:ext uri="{FF2B5EF4-FFF2-40B4-BE49-F238E27FC236}">
                <a16:creationId xmlns:a16="http://schemas.microsoft.com/office/drawing/2014/main" id="{60143FB2-DE8B-E020-9FF7-D88075D36EC5}"/>
              </a:ext>
            </a:extLst>
          </p:cNvPr>
          <p:cNvSpPr txBox="1"/>
          <p:nvPr/>
        </p:nvSpPr>
        <p:spPr>
          <a:xfrm>
            <a:off x="8030961" y="831139"/>
            <a:ext cx="3467377"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Q: Sammy wanted to go to where the people were. Where might he go? Options: (a) race track (b) populated areas (c) desert (d) apartment (e) roadblock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 </a:t>
            </a:r>
            <a:r>
              <a:rPr kumimoji="0" lang="en-US" sz="1200" b="1" i="0" u="none" strike="noStrike" kern="1200" cap="none" spc="0" normalizeH="0" baseline="0" noProof="0">
                <a:ln>
                  <a:noFill/>
                </a:ln>
                <a:solidFill>
                  <a:prstClr val="white"/>
                </a:solidFill>
                <a:effectLst/>
                <a:highlight>
                  <a:srgbClr val="FF980F"/>
                </a:highlight>
                <a:uLnTx/>
                <a:uFillTx/>
                <a:latin typeface="-apple-system"/>
                <a:ea typeface="+mn-ea"/>
                <a:cs typeface="Segoe UI Light" panose="020B0502040204020203" pitchFamily="34" charset="0"/>
              </a:rPr>
              <a:t>The answer must be a place with a lot of people. Race tracks, desert, apartments, and roadblocks don't have a lot of people, but populated areas do. </a:t>
            </a:r>
          </a:p>
        </p:txBody>
      </p:sp>
      <p:sp>
        <p:nvSpPr>
          <p:cNvPr id="26" name="TextBox 25">
            <a:extLst>
              <a:ext uri="{FF2B5EF4-FFF2-40B4-BE49-F238E27FC236}">
                <a16:creationId xmlns:a16="http://schemas.microsoft.com/office/drawing/2014/main" id="{CF408575-8CC8-3204-5D21-BBF2C940B8D6}"/>
              </a:ext>
            </a:extLst>
          </p:cNvPr>
          <p:cNvSpPr txBox="1"/>
          <p:nvPr/>
        </p:nvSpPr>
        <p:spPr>
          <a:xfrm>
            <a:off x="8043254" y="2168599"/>
            <a:ext cx="412362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So the answer is (b).</a:t>
            </a:r>
          </a:p>
        </p:txBody>
      </p:sp>
      <p:sp>
        <p:nvSpPr>
          <p:cNvPr id="27" name="Rectangle 26">
            <a:extLst>
              <a:ext uri="{FF2B5EF4-FFF2-40B4-BE49-F238E27FC236}">
                <a16:creationId xmlns:a16="http://schemas.microsoft.com/office/drawing/2014/main" id="{D69888BE-3C92-5C8C-97FE-F67DA12129A0}"/>
              </a:ext>
            </a:extLst>
          </p:cNvPr>
          <p:cNvSpPr/>
          <p:nvPr/>
        </p:nvSpPr>
        <p:spPr>
          <a:xfrm>
            <a:off x="131750" y="3495180"/>
            <a:ext cx="3601013" cy="1039450"/>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7F667F34-13F1-8D8A-A0D0-426494FE73E8}"/>
              </a:ext>
            </a:extLst>
          </p:cNvPr>
          <p:cNvSpPr txBox="1"/>
          <p:nvPr/>
        </p:nvSpPr>
        <p:spPr>
          <a:xfrm>
            <a:off x="186096" y="3115361"/>
            <a:ext cx="35466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prstClr val="white"/>
                </a:solidFill>
                <a:effectLst/>
                <a:uLnTx/>
                <a:uFillTx/>
                <a:latin typeface="-apple-system"/>
                <a:ea typeface="+mn-ea"/>
                <a:cs typeface="Segoe UI Light" panose="020B0502040204020203" pitchFamily="34" charset="0"/>
              </a:rPr>
              <a:t>StrategyQA</a:t>
            </a: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p:txBody>
      </p:sp>
      <p:cxnSp>
        <p:nvCxnSpPr>
          <p:cNvPr id="29" name="Straight Connector 28">
            <a:extLst>
              <a:ext uri="{FF2B5EF4-FFF2-40B4-BE49-F238E27FC236}">
                <a16:creationId xmlns:a16="http://schemas.microsoft.com/office/drawing/2014/main" id="{D9F52086-9AEE-B351-C6E2-96D3F186626F}"/>
              </a:ext>
            </a:extLst>
          </p:cNvPr>
          <p:cNvCxnSpPr/>
          <p:nvPr/>
        </p:nvCxnSpPr>
        <p:spPr>
          <a:xfrm>
            <a:off x="131750" y="3495180"/>
            <a:ext cx="359912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68E1D1-9432-FDFE-0B70-E127A5780D76}"/>
              </a:ext>
            </a:extLst>
          </p:cNvPr>
          <p:cNvCxnSpPr>
            <a:cxnSpLocks/>
          </p:cNvCxnSpPr>
          <p:nvPr/>
        </p:nvCxnSpPr>
        <p:spPr>
          <a:xfrm>
            <a:off x="2276844" y="3494062"/>
            <a:ext cx="1454032"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1" name="TextBox 30">
            <a:extLst>
              <a:ext uri="{FF2B5EF4-FFF2-40B4-BE49-F238E27FC236}">
                <a16:creationId xmlns:a16="http://schemas.microsoft.com/office/drawing/2014/main" id="{1C571A7D-4092-CF67-F960-D07CDD49F5D0}"/>
              </a:ext>
            </a:extLst>
          </p:cNvPr>
          <p:cNvSpPr txBox="1"/>
          <p:nvPr/>
        </p:nvSpPr>
        <p:spPr>
          <a:xfrm>
            <a:off x="263499" y="3574358"/>
            <a:ext cx="346737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Q: Yes or no: Would a pear sink in water?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 </a:t>
            </a:r>
            <a:r>
              <a:rPr kumimoji="0" lang="en-US" sz="1200" b="1" i="0" u="none" strike="noStrike" kern="1200" cap="none" spc="0" normalizeH="0" baseline="0" noProof="0">
                <a:ln>
                  <a:noFill/>
                </a:ln>
                <a:solidFill>
                  <a:prstClr val="white"/>
                </a:solidFill>
                <a:effectLst/>
                <a:highlight>
                  <a:srgbClr val="FF980F"/>
                </a:highlight>
                <a:uLnTx/>
                <a:uFillTx/>
                <a:latin typeface="-apple-system"/>
                <a:ea typeface="+mn-ea"/>
                <a:cs typeface="Segoe UI Light" panose="020B0502040204020203" pitchFamily="34" charset="0"/>
              </a:rPr>
              <a:t>The density of a pear is about 0.6 g/cm^3, which is less than water. Thus, a pear would float</a:t>
            </a:r>
          </a:p>
        </p:txBody>
      </p:sp>
      <p:sp>
        <p:nvSpPr>
          <p:cNvPr id="32" name="TextBox 31">
            <a:extLst>
              <a:ext uri="{FF2B5EF4-FFF2-40B4-BE49-F238E27FC236}">
                <a16:creationId xmlns:a16="http://schemas.microsoft.com/office/drawing/2014/main" id="{B81E36AD-6E92-724A-658F-AE8684D23419}"/>
              </a:ext>
            </a:extLst>
          </p:cNvPr>
          <p:cNvSpPr txBox="1"/>
          <p:nvPr/>
        </p:nvSpPr>
        <p:spPr>
          <a:xfrm>
            <a:off x="228295" y="4212864"/>
            <a:ext cx="412362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So the answer is no.</a:t>
            </a:r>
          </a:p>
        </p:txBody>
      </p:sp>
      <p:sp>
        <p:nvSpPr>
          <p:cNvPr id="33" name="Rectangle 32">
            <a:extLst>
              <a:ext uri="{FF2B5EF4-FFF2-40B4-BE49-F238E27FC236}">
                <a16:creationId xmlns:a16="http://schemas.microsoft.com/office/drawing/2014/main" id="{5C540BA4-8E50-F702-895D-1FBF66DFB48B}"/>
              </a:ext>
            </a:extLst>
          </p:cNvPr>
          <p:cNvSpPr/>
          <p:nvPr/>
        </p:nvSpPr>
        <p:spPr>
          <a:xfrm>
            <a:off x="3982571" y="3520036"/>
            <a:ext cx="3601013" cy="1557289"/>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0D83D671-273D-27DF-975D-998BA74C5059}"/>
              </a:ext>
            </a:extLst>
          </p:cNvPr>
          <p:cNvSpPr txBox="1"/>
          <p:nvPr/>
        </p:nvSpPr>
        <p:spPr>
          <a:xfrm>
            <a:off x="4036917" y="3140218"/>
            <a:ext cx="35466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Date Understanding</a:t>
            </a:r>
          </a:p>
        </p:txBody>
      </p:sp>
      <p:cxnSp>
        <p:nvCxnSpPr>
          <p:cNvPr id="35" name="Straight Connector 34">
            <a:extLst>
              <a:ext uri="{FF2B5EF4-FFF2-40B4-BE49-F238E27FC236}">
                <a16:creationId xmlns:a16="http://schemas.microsoft.com/office/drawing/2014/main" id="{3C9271A5-EE70-6E86-10DA-9A2D004D8BCA}"/>
              </a:ext>
            </a:extLst>
          </p:cNvPr>
          <p:cNvCxnSpPr/>
          <p:nvPr/>
        </p:nvCxnSpPr>
        <p:spPr>
          <a:xfrm>
            <a:off x="3982571" y="3520037"/>
            <a:ext cx="359912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E51C797-0F76-FC8C-454A-863BE0037EFA}"/>
              </a:ext>
            </a:extLst>
          </p:cNvPr>
          <p:cNvCxnSpPr>
            <a:cxnSpLocks/>
          </p:cNvCxnSpPr>
          <p:nvPr/>
        </p:nvCxnSpPr>
        <p:spPr>
          <a:xfrm>
            <a:off x="6127665" y="3518919"/>
            <a:ext cx="1454032"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7" name="TextBox 36">
            <a:extLst>
              <a:ext uri="{FF2B5EF4-FFF2-40B4-BE49-F238E27FC236}">
                <a16:creationId xmlns:a16="http://schemas.microsoft.com/office/drawing/2014/main" id="{48C7AB55-A876-A232-BB46-DEB511B0203E}"/>
              </a:ext>
            </a:extLst>
          </p:cNvPr>
          <p:cNvSpPr txBox="1"/>
          <p:nvPr/>
        </p:nvSpPr>
        <p:spPr>
          <a:xfrm>
            <a:off x="4114320" y="3599215"/>
            <a:ext cx="346737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Q: The concert was scheduled to be on 06/01/1943, but was delayed by one day to today. What is the date 10 days ago in MM/DD/YYYY?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a:t>
            </a:r>
            <a:r>
              <a:rPr kumimoji="0" lang="en-US" sz="1200" b="1" i="0" u="none" strike="noStrike" kern="1200" cap="none" spc="0" normalizeH="0" baseline="0" noProof="0">
                <a:ln>
                  <a:noFill/>
                </a:ln>
                <a:solidFill>
                  <a:prstClr val="white"/>
                </a:solidFill>
                <a:effectLst/>
                <a:highlight>
                  <a:srgbClr val="FF980F"/>
                </a:highlight>
                <a:uLnTx/>
                <a:uFillTx/>
                <a:latin typeface="-apple-system"/>
                <a:ea typeface="+mn-ea"/>
                <a:cs typeface="Segoe UI Light" panose="020B0502040204020203" pitchFamily="34" charset="0"/>
              </a:rPr>
              <a:t>: One day after 06/01/1943 is 06/02/1943, so today is 06/02/1943. 10 days before today is 05/23/1943. </a:t>
            </a:r>
          </a:p>
        </p:txBody>
      </p:sp>
      <p:sp>
        <p:nvSpPr>
          <p:cNvPr id="38" name="TextBox 37">
            <a:extLst>
              <a:ext uri="{FF2B5EF4-FFF2-40B4-BE49-F238E27FC236}">
                <a16:creationId xmlns:a16="http://schemas.microsoft.com/office/drawing/2014/main" id="{35321EA1-F618-2BE9-5047-0D1A793CCAA0}"/>
              </a:ext>
            </a:extLst>
          </p:cNvPr>
          <p:cNvSpPr txBox="1"/>
          <p:nvPr/>
        </p:nvSpPr>
        <p:spPr>
          <a:xfrm>
            <a:off x="4114320" y="4753353"/>
            <a:ext cx="412362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So the answer is 05/23/1943</a:t>
            </a:r>
            <a:endParaRPr kumimoji="0" lang="en-US" sz="1400" b="1" i="0" u="none" strike="noStrike" kern="1200" cap="none" spc="0" normalizeH="0" baseline="0" noProof="0">
              <a:ln>
                <a:noFill/>
              </a:ln>
              <a:solidFill>
                <a:srgbClr val="FFC000"/>
              </a:solidFill>
              <a:effectLst/>
              <a:uLnTx/>
              <a:uFillTx/>
              <a:latin typeface="-apple-system"/>
              <a:ea typeface="+mn-ea"/>
              <a:cs typeface="Segoe UI Light" panose="020B0502040204020203" pitchFamily="34" charset="0"/>
            </a:endParaRPr>
          </a:p>
        </p:txBody>
      </p:sp>
      <p:sp>
        <p:nvSpPr>
          <p:cNvPr id="39" name="Rectangle 38">
            <a:extLst>
              <a:ext uri="{FF2B5EF4-FFF2-40B4-BE49-F238E27FC236}">
                <a16:creationId xmlns:a16="http://schemas.microsoft.com/office/drawing/2014/main" id="{8616A73C-4113-44A5-40F3-2EEBCBB07F94}"/>
              </a:ext>
            </a:extLst>
          </p:cNvPr>
          <p:cNvSpPr/>
          <p:nvPr/>
        </p:nvSpPr>
        <p:spPr>
          <a:xfrm>
            <a:off x="7940023" y="2863899"/>
            <a:ext cx="3601013" cy="1557289"/>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DBBA2654-E12E-EE73-D8C1-FBF8015090A8}"/>
              </a:ext>
            </a:extLst>
          </p:cNvPr>
          <p:cNvSpPr txBox="1"/>
          <p:nvPr/>
        </p:nvSpPr>
        <p:spPr>
          <a:xfrm>
            <a:off x="7994369" y="2484081"/>
            <a:ext cx="35466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Sports Understanding</a:t>
            </a:r>
          </a:p>
        </p:txBody>
      </p:sp>
      <p:cxnSp>
        <p:nvCxnSpPr>
          <p:cNvPr id="41" name="Straight Connector 40">
            <a:extLst>
              <a:ext uri="{FF2B5EF4-FFF2-40B4-BE49-F238E27FC236}">
                <a16:creationId xmlns:a16="http://schemas.microsoft.com/office/drawing/2014/main" id="{524251BF-B240-20AA-A9B5-E13FE928CF89}"/>
              </a:ext>
            </a:extLst>
          </p:cNvPr>
          <p:cNvCxnSpPr/>
          <p:nvPr/>
        </p:nvCxnSpPr>
        <p:spPr>
          <a:xfrm>
            <a:off x="7940023" y="2863900"/>
            <a:ext cx="359912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FCFF823-2220-5BBF-931A-2EFC528DA000}"/>
              </a:ext>
            </a:extLst>
          </p:cNvPr>
          <p:cNvCxnSpPr>
            <a:cxnSpLocks/>
          </p:cNvCxnSpPr>
          <p:nvPr/>
        </p:nvCxnSpPr>
        <p:spPr>
          <a:xfrm>
            <a:off x="10085117" y="2862782"/>
            <a:ext cx="1454032"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3" name="TextBox 42">
            <a:extLst>
              <a:ext uri="{FF2B5EF4-FFF2-40B4-BE49-F238E27FC236}">
                <a16:creationId xmlns:a16="http://schemas.microsoft.com/office/drawing/2014/main" id="{7EFD782E-5459-8B46-3215-1BE43CC2424C}"/>
              </a:ext>
            </a:extLst>
          </p:cNvPr>
          <p:cNvSpPr txBox="1"/>
          <p:nvPr/>
        </p:nvSpPr>
        <p:spPr>
          <a:xfrm>
            <a:off x="8071772" y="2943078"/>
            <a:ext cx="346737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Q: Is the following sentence plausible? "Joao </a:t>
            </a:r>
            <a:r>
              <a:rPr kumimoji="0" lang="en-US" sz="1200" b="1" i="0" u="none" strike="noStrike" kern="1200" cap="none" spc="0" normalizeH="0" baseline="0" noProof="0" err="1">
                <a:ln>
                  <a:noFill/>
                </a:ln>
                <a:solidFill>
                  <a:prstClr val="white"/>
                </a:solidFill>
                <a:effectLst/>
                <a:uLnTx/>
                <a:uFillTx/>
                <a:latin typeface="-apple-system"/>
                <a:ea typeface="+mn-ea"/>
                <a:cs typeface="Segoe UI Light" panose="020B0502040204020203" pitchFamily="34" charset="0"/>
              </a:rPr>
              <a:t>Moutinho</a:t>
            </a: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caught the screen pass in the NFC championship.“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a:t>
            </a:r>
            <a:r>
              <a:rPr kumimoji="0" lang="en-US" sz="1200" b="1" i="0" u="none" strike="noStrike" kern="1200" cap="none" spc="0" normalizeH="0" baseline="0" noProof="0">
                <a:ln>
                  <a:noFill/>
                </a:ln>
                <a:solidFill>
                  <a:prstClr val="white"/>
                </a:solidFill>
                <a:effectLst/>
                <a:highlight>
                  <a:srgbClr val="FF980F"/>
                </a:highlight>
                <a:uLnTx/>
                <a:uFillTx/>
                <a:latin typeface="-apple-system"/>
                <a:ea typeface="+mn-ea"/>
                <a:cs typeface="Segoe UI Light" panose="020B0502040204020203" pitchFamily="34" charset="0"/>
              </a:rPr>
              <a:t> Joao </a:t>
            </a:r>
            <a:r>
              <a:rPr kumimoji="0" lang="en-US" sz="1200" b="1" i="0" u="none" strike="noStrike" kern="1200" cap="none" spc="0" normalizeH="0" baseline="0" noProof="0" err="1">
                <a:ln>
                  <a:noFill/>
                </a:ln>
                <a:solidFill>
                  <a:prstClr val="white"/>
                </a:solidFill>
                <a:effectLst/>
                <a:highlight>
                  <a:srgbClr val="FF980F"/>
                </a:highlight>
                <a:uLnTx/>
                <a:uFillTx/>
                <a:latin typeface="-apple-system"/>
                <a:ea typeface="+mn-ea"/>
                <a:cs typeface="Segoe UI Light" panose="020B0502040204020203" pitchFamily="34" charset="0"/>
              </a:rPr>
              <a:t>Moutinho</a:t>
            </a:r>
            <a:r>
              <a:rPr kumimoji="0" lang="en-US" sz="1200" b="1" i="0" u="none" strike="noStrike" kern="1200" cap="none" spc="0" normalizeH="0" baseline="0" noProof="0">
                <a:ln>
                  <a:noFill/>
                </a:ln>
                <a:solidFill>
                  <a:prstClr val="white"/>
                </a:solidFill>
                <a:effectLst/>
                <a:highlight>
                  <a:srgbClr val="FF980F"/>
                </a:highlight>
                <a:uLnTx/>
                <a:uFillTx/>
                <a:latin typeface="-apple-system"/>
                <a:ea typeface="+mn-ea"/>
                <a:cs typeface="Segoe UI Light" panose="020B0502040204020203" pitchFamily="34" charset="0"/>
              </a:rPr>
              <a:t> is a soccer player. The NFC championship is part of American football, not soccer.</a:t>
            </a:r>
          </a:p>
        </p:txBody>
      </p:sp>
      <p:sp>
        <p:nvSpPr>
          <p:cNvPr id="44" name="TextBox 43">
            <a:extLst>
              <a:ext uri="{FF2B5EF4-FFF2-40B4-BE49-F238E27FC236}">
                <a16:creationId xmlns:a16="http://schemas.microsoft.com/office/drawing/2014/main" id="{B0C95246-8615-15A5-AFE0-1B77CCAC8492}"/>
              </a:ext>
            </a:extLst>
          </p:cNvPr>
          <p:cNvSpPr txBox="1"/>
          <p:nvPr/>
        </p:nvSpPr>
        <p:spPr>
          <a:xfrm>
            <a:off x="8071772" y="4097216"/>
            <a:ext cx="34692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So the answer is no.</a:t>
            </a:r>
          </a:p>
        </p:txBody>
      </p:sp>
      <p:sp>
        <p:nvSpPr>
          <p:cNvPr id="45" name="Rectangle 44">
            <a:extLst>
              <a:ext uri="{FF2B5EF4-FFF2-40B4-BE49-F238E27FC236}">
                <a16:creationId xmlns:a16="http://schemas.microsoft.com/office/drawing/2014/main" id="{8734B30E-09EC-4CF7-F027-B8D25A464049}"/>
              </a:ext>
            </a:extLst>
          </p:cNvPr>
          <p:cNvSpPr/>
          <p:nvPr/>
        </p:nvSpPr>
        <p:spPr>
          <a:xfrm>
            <a:off x="131750" y="4974961"/>
            <a:ext cx="3601013" cy="1693431"/>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546E6A39-A503-C3F7-7A3F-33E4C0BBB528}"/>
              </a:ext>
            </a:extLst>
          </p:cNvPr>
          <p:cNvSpPr txBox="1"/>
          <p:nvPr/>
        </p:nvSpPr>
        <p:spPr>
          <a:xfrm>
            <a:off x="186096" y="4595143"/>
            <a:ext cx="35466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prstClr val="white"/>
                </a:solidFill>
                <a:effectLst/>
                <a:uLnTx/>
                <a:uFillTx/>
                <a:latin typeface="-apple-system"/>
                <a:ea typeface="+mn-ea"/>
                <a:cs typeface="Segoe UI Light" panose="020B0502040204020203" pitchFamily="34" charset="0"/>
              </a:rPr>
              <a:t>SayCan</a:t>
            </a: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(Instructing a robot)</a:t>
            </a:r>
          </a:p>
        </p:txBody>
      </p:sp>
      <p:cxnSp>
        <p:nvCxnSpPr>
          <p:cNvPr id="47" name="Straight Connector 46">
            <a:extLst>
              <a:ext uri="{FF2B5EF4-FFF2-40B4-BE49-F238E27FC236}">
                <a16:creationId xmlns:a16="http://schemas.microsoft.com/office/drawing/2014/main" id="{83771589-D826-7216-E016-D9C821426797}"/>
              </a:ext>
            </a:extLst>
          </p:cNvPr>
          <p:cNvCxnSpPr/>
          <p:nvPr/>
        </p:nvCxnSpPr>
        <p:spPr>
          <a:xfrm>
            <a:off x="131750" y="4974962"/>
            <a:ext cx="359912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F5567B4-5740-F501-571F-F9B511B0ABCB}"/>
              </a:ext>
            </a:extLst>
          </p:cNvPr>
          <p:cNvCxnSpPr>
            <a:cxnSpLocks/>
          </p:cNvCxnSpPr>
          <p:nvPr/>
        </p:nvCxnSpPr>
        <p:spPr>
          <a:xfrm>
            <a:off x="2276844" y="4973844"/>
            <a:ext cx="1454032"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49" name="TextBox 48">
            <a:extLst>
              <a:ext uri="{FF2B5EF4-FFF2-40B4-BE49-F238E27FC236}">
                <a16:creationId xmlns:a16="http://schemas.microsoft.com/office/drawing/2014/main" id="{F1E029B2-EFCF-D89C-11D2-81046E8599D4}"/>
              </a:ext>
            </a:extLst>
          </p:cNvPr>
          <p:cNvSpPr txBox="1"/>
          <p:nvPr/>
        </p:nvSpPr>
        <p:spPr>
          <a:xfrm>
            <a:off x="263499" y="5054140"/>
            <a:ext cx="3467377"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Human: How would you bring me something that isn't a fruit?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Explanation: </a:t>
            </a:r>
            <a:r>
              <a:rPr kumimoji="0" lang="en-US" sz="1200" b="1" i="0" u="none" strike="noStrike" kern="1200" cap="none" spc="0" normalizeH="0" baseline="0" noProof="0">
                <a:ln>
                  <a:noFill/>
                </a:ln>
                <a:solidFill>
                  <a:prstClr val="white"/>
                </a:solidFill>
                <a:effectLst/>
                <a:highlight>
                  <a:srgbClr val="FF980F"/>
                </a:highlight>
                <a:uLnTx/>
                <a:uFillTx/>
                <a:latin typeface="-apple-system"/>
                <a:ea typeface="+mn-ea"/>
                <a:cs typeface="Segoe UI Light" panose="020B0502040204020203" pitchFamily="34" charset="0"/>
              </a:rPr>
              <a:t>the user wants something to eat that isn't a fruit. An energy bar is not a fruit, so I will bring the user an energy bar. </a:t>
            </a:r>
          </a:p>
        </p:txBody>
      </p:sp>
      <p:sp>
        <p:nvSpPr>
          <p:cNvPr id="50" name="TextBox 49">
            <a:extLst>
              <a:ext uri="{FF2B5EF4-FFF2-40B4-BE49-F238E27FC236}">
                <a16:creationId xmlns:a16="http://schemas.microsoft.com/office/drawing/2014/main" id="{D2FD792B-B4F5-1DCB-C37E-F3B960F41AF2}"/>
              </a:ext>
            </a:extLst>
          </p:cNvPr>
          <p:cNvSpPr txBox="1"/>
          <p:nvPr/>
        </p:nvSpPr>
        <p:spPr>
          <a:xfrm>
            <a:off x="263499" y="6064357"/>
            <a:ext cx="346926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Plan: 1. find(energy bar) 2. pick(energy bar) 3. find(user) 4. put(energy bar) 5. done().</a:t>
            </a:r>
          </a:p>
        </p:txBody>
      </p:sp>
      <p:sp>
        <p:nvSpPr>
          <p:cNvPr id="51" name="Rectangle 50">
            <a:extLst>
              <a:ext uri="{FF2B5EF4-FFF2-40B4-BE49-F238E27FC236}">
                <a16:creationId xmlns:a16="http://schemas.microsoft.com/office/drawing/2014/main" id="{2DF93539-7626-081A-1A51-693D7CEB5943}"/>
              </a:ext>
            </a:extLst>
          </p:cNvPr>
          <p:cNvSpPr/>
          <p:nvPr/>
        </p:nvSpPr>
        <p:spPr>
          <a:xfrm>
            <a:off x="3941586" y="5466747"/>
            <a:ext cx="3601013" cy="1208275"/>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7D5DF6D2-3C07-6C14-A337-B627956CCC7A}"/>
              </a:ext>
            </a:extLst>
          </p:cNvPr>
          <p:cNvSpPr txBox="1"/>
          <p:nvPr/>
        </p:nvSpPr>
        <p:spPr>
          <a:xfrm>
            <a:off x="3995932" y="5086929"/>
            <a:ext cx="354666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Last Letter Concatenation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p:txBody>
      </p:sp>
      <p:cxnSp>
        <p:nvCxnSpPr>
          <p:cNvPr id="53" name="Straight Connector 52">
            <a:extLst>
              <a:ext uri="{FF2B5EF4-FFF2-40B4-BE49-F238E27FC236}">
                <a16:creationId xmlns:a16="http://schemas.microsoft.com/office/drawing/2014/main" id="{899B0AB8-054A-4649-A5EC-282CF63EB975}"/>
              </a:ext>
            </a:extLst>
          </p:cNvPr>
          <p:cNvCxnSpPr/>
          <p:nvPr/>
        </p:nvCxnSpPr>
        <p:spPr>
          <a:xfrm>
            <a:off x="3941586" y="5466748"/>
            <a:ext cx="359912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2A1BAD3-1454-6848-A945-C6AD6FDD22FA}"/>
              </a:ext>
            </a:extLst>
          </p:cNvPr>
          <p:cNvCxnSpPr>
            <a:cxnSpLocks/>
          </p:cNvCxnSpPr>
          <p:nvPr/>
        </p:nvCxnSpPr>
        <p:spPr>
          <a:xfrm>
            <a:off x="6086680" y="5465630"/>
            <a:ext cx="1454032"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55" name="TextBox 54">
            <a:extLst>
              <a:ext uri="{FF2B5EF4-FFF2-40B4-BE49-F238E27FC236}">
                <a16:creationId xmlns:a16="http://schemas.microsoft.com/office/drawing/2014/main" id="{19ECF49C-6244-AB48-A4E0-DD81169E1FD6}"/>
              </a:ext>
            </a:extLst>
          </p:cNvPr>
          <p:cNvSpPr txBox="1"/>
          <p:nvPr/>
        </p:nvSpPr>
        <p:spPr>
          <a:xfrm>
            <a:off x="4073335" y="5545926"/>
            <a:ext cx="346737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Q: Take the last letters of the words in "Lady Gaga" and concatenate them.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A: </a:t>
            </a:r>
            <a:r>
              <a:rPr kumimoji="0" lang="en-US" sz="1200" b="1" i="0" u="none" strike="noStrike" kern="1200" cap="none" spc="0" normalizeH="0" baseline="0" noProof="0">
                <a:ln>
                  <a:noFill/>
                </a:ln>
                <a:solidFill>
                  <a:prstClr val="white"/>
                </a:solidFill>
                <a:effectLst/>
                <a:highlight>
                  <a:srgbClr val="14B1F1"/>
                </a:highlight>
                <a:uLnTx/>
                <a:uFillTx/>
                <a:latin typeface="-apple-system"/>
                <a:ea typeface="+mn-ea"/>
                <a:cs typeface="Segoe UI Light" panose="020B0502040204020203" pitchFamily="34" charset="0"/>
              </a:rPr>
              <a:t>The last letter of "Lady" is "y". The last letter of "Gaga" is "a". Concatenating them is "</a:t>
            </a:r>
            <a:r>
              <a:rPr kumimoji="0" lang="en-US" sz="1200" b="1" i="0" u="none" strike="noStrike" kern="1200" cap="none" spc="0" normalizeH="0" baseline="0" noProof="0" err="1">
                <a:ln>
                  <a:noFill/>
                </a:ln>
                <a:solidFill>
                  <a:prstClr val="white"/>
                </a:solidFill>
                <a:effectLst/>
                <a:highlight>
                  <a:srgbClr val="14B1F1"/>
                </a:highlight>
                <a:uLnTx/>
                <a:uFillTx/>
                <a:latin typeface="-apple-system"/>
                <a:ea typeface="+mn-ea"/>
                <a:cs typeface="Segoe UI Light" panose="020B0502040204020203" pitchFamily="34" charset="0"/>
              </a:rPr>
              <a:t>ya</a:t>
            </a:r>
            <a:r>
              <a:rPr kumimoji="0" lang="en-US" sz="1200" b="1" i="0" u="none" strike="noStrike" kern="1200" cap="none" spc="0" normalizeH="0" baseline="0" noProof="0">
                <a:ln>
                  <a:noFill/>
                </a:ln>
                <a:solidFill>
                  <a:prstClr val="white"/>
                </a:solidFill>
                <a:effectLst/>
                <a:highlight>
                  <a:srgbClr val="14B1F1"/>
                </a:highlight>
                <a:uLnTx/>
                <a:uFillTx/>
                <a:latin typeface="-apple-system"/>
                <a:ea typeface="+mn-ea"/>
                <a:cs typeface="Segoe UI Light" panose="020B0502040204020203" pitchFamily="34" charset="0"/>
              </a:rPr>
              <a:t>". </a:t>
            </a:r>
          </a:p>
        </p:txBody>
      </p:sp>
      <p:sp>
        <p:nvSpPr>
          <p:cNvPr id="56" name="TextBox 55">
            <a:extLst>
              <a:ext uri="{FF2B5EF4-FFF2-40B4-BE49-F238E27FC236}">
                <a16:creationId xmlns:a16="http://schemas.microsoft.com/office/drawing/2014/main" id="{FAB97B3C-323F-45AE-0505-1F6D4981487B}"/>
              </a:ext>
            </a:extLst>
          </p:cNvPr>
          <p:cNvSpPr txBox="1"/>
          <p:nvPr/>
        </p:nvSpPr>
        <p:spPr>
          <a:xfrm>
            <a:off x="4054327" y="6328823"/>
            <a:ext cx="34692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So the answer is </a:t>
            </a:r>
            <a:r>
              <a:rPr kumimoji="0" lang="en-US" sz="1400" b="0" i="0" u="none" strike="noStrike" kern="1200" cap="none" spc="0" normalizeH="0" baseline="0" noProof="0" err="1">
                <a:ln>
                  <a:noFill/>
                </a:ln>
                <a:solidFill>
                  <a:prstClr val="white"/>
                </a:solidFill>
                <a:effectLst/>
                <a:highlight>
                  <a:srgbClr val="3F2413"/>
                </a:highlight>
                <a:uLnTx/>
                <a:uFillTx/>
                <a:latin typeface="Segoe Pro" panose="020B0502040504020203" pitchFamily="34" charset="0"/>
                <a:ea typeface="+mn-ea"/>
                <a:cs typeface="+mn-cs"/>
              </a:rPr>
              <a:t>ya</a:t>
            </a:r>
            <a:endPar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57" name="Rectangle 56">
            <a:extLst>
              <a:ext uri="{FF2B5EF4-FFF2-40B4-BE49-F238E27FC236}">
                <a16:creationId xmlns:a16="http://schemas.microsoft.com/office/drawing/2014/main" id="{59466533-4705-153F-A1F3-54DC1D8A0749}"/>
              </a:ext>
            </a:extLst>
          </p:cNvPr>
          <p:cNvSpPr/>
          <p:nvPr/>
        </p:nvSpPr>
        <p:spPr>
          <a:xfrm>
            <a:off x="7897324" y="4924092"/>
            <a:ext cx="3601013" cy="1750930"/>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1D555117-4578-D37D-83B4-33E406EC5A3B}"/>
              </a:ext>
            </a:extLst>
          </p:cNvPr>
          <p:cNvSpPr txBox="1"/>
          <p:nvPr/>
        </p:nvSpPr>
        <p:spPr>
          <a:xfrm>
            <a:off x="7951670" y="4544274"/>
            <a:ext cx="354666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Coin Flip (state tracking)</a:t>
            </a:r>
          </a:p>
        </p:txBody>
      </p:sp>
      <p:cxnSp>
        <p:nvCxnSpPr>
          <p:cNvPr id="59" name="Straight Connector 58">
            <a:extLst>
              <a:ext uri="{FF2B5EF4-FFF2-40B4-BE49-F238E27FC236}">
                <a16:creationId xmlns:a16="http://schemas.microsoft.com/office/drawing/2014/main" id="{62A438CB-B7FD-A77E-CFEA-D17CACC336F0}"/>
              </a:ext>
            </a:extLst>
          </p:cNvPr>
          <p:cNvCxnSpPr/>
          <p:nvPr/>
        </p:nvCxnSpPr>
        <p:spPr>
          <a:xfrm>
            <a:off x="7897324" y="4924093"/>
            <a:ext cx="3599126"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384AD84-77AB-211D-0B16-EFAD7AA7087B}"/>
              </a:ext>
            </a:extLst>
          </p:cNvPr>
          <p:cNvCxnSpPr>
            <a:cxnSpLocks/>
          </p:cNvCxnSpPr>
          <p:nvPr/>
        </p:nvCxnSpPr>
        <p:spPr>
          <a:xfrm>
            <a:off x="10042418" y="4922975"/>
            <a:ext cx="1454032"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61" name="TextBox 60">
            <a:extLst>
              <a:ext uri="{FF2B5EF4-FFF2-40B4-BE49-F238E27FC236}">
                <a16:creationId xmlns:a16="http://schemas.microsoft.com/office/drawing/2014/main" id="{95E98270-3447-1CDB-5088-114639564E7C}"/>
              </a:ext>
            </a:extLst>
          </p:cNvPr>
          <p:cNvSpPr txBox="1"/>
          <p:nvPr/>
        </p:nvSpPr>
        <p:spPr>
          <a:xfrm>
            <a:off x="8029073" y="5003271"/>
            <a:ext cx="3467377"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ple-system"/>
                <a:ea typeface="+mn-ea"/>
                <a:cs typeface="Segoe UI Light" panose="020B0502040204020203" pitchFamily="34" charset="0"/>
              </a:rPr>
              <a:t>Q: A coin is heads up. Maybelle flips the coin. Shalonda does not flip the coin. Is the coin still heads 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apple-system"/>
                <a:ea typeface="+mn-ea"/>
                <a:cs typeface="Segoe UI Light" panose="020B0502040204020203" pitchFamily="34" charset="0"/>
              </a:rPr>
              <a:t>A: </a:t>
            </a:r>
            <a:r>
              <a:rPr kumimoji="0" lang="en-US" sz="1200" b="1" i="0" u="none" strike="noStrike" kern="1200" cap="none" spc="0" normalizeH="0" baseline="0" noProof="0" dirty="0">
                <a:ln>
                  <a:noFill/>
                </a:ln>
                <a:solidFill>
                  <a:prstClr val="white"/>
                </a:solidFill>
                <a:effectLst/>
                <a:highlight>
                  <a:srgbClr val="14B1F1"/>
                </a:highlight>
                <a:uLnTx/>
                <a:uFillTx/>
                <a:latin typeface="-apple-system"/>
                <a:ea typeface="+mn-ea"/>
                <a:cs typeface="Segoe UI Light" panose="020B0502040204020203" pitchFamily="34" charset="0"/>
              </a:rPr>
              <a:t>The coin was flipped by Maybelle. So the coin was flipped 1 time, which is an odd number. The coin started heads up, so after an odd number of flips, it will be tails up. </a:t>
            </a:r>
          </a:p>
        </p:txBody>
      </p:sp>
      <p:sp>
        <p:nvSpPr>
          <p:cNvPr id="62" name="TextBox 61">
            <a:extLst>
              <a:ext uri="{FF2B5EF4-FFF2-40B4-BE49-F238E27FC236}">
                <a16:creationId xmlns:a16="http://schemas.microsoft.com/office/drawing/2014/main" id="{117859DD-D6F1-2401-C1BD-6EFC0BB0756A}"/>
              </a:ext>
            </a:extLst>
          </p:cNvPr>
          <p:cNvSpPr txBox="1"/>
          <p:nvPr/>
        </p:nvSpPr>
        <p:spPr>
          <a:xfrm>
            <a:off x="8027185" y="6367245"/>
            <a:ext cx="346926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So the answer is no.</a:t>
            </a:r>
          </a:p>
        </p:txBody>
      </p:sp>
    </p:spTree>
    <p:extLst>
      <p:ext uri="{BB962C8B-B14F-4D97-AF65-F5344CB8AC3E}">
        <p14:creationId xmlns:p14="http://schemas.microsoft.com/office/powerpoint/2010/main" val="15920721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3336CE-FC85-933F-331A-9D4652CDDC99}"/>
              </a:ext>
            </a:extLst>
          </p:cNvPr>
          <p:cNvSpPr txBox="1"/>
          <p:nvPr/>
        </p:nvSpPr>
        <p:spPr>
          <a:xfrm>
            <a:off x="228295" y="351095"/>
            <a:ext cx="705273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Fine-Tuning with Chain-of-Thought</a:t>
            </a:r>
          </a:p>
        </p:txBody>
      </p:sp>
      <p:grpSp>
        <p:nvGrpSpPr>
          <p:cNvPr id="3" name="Group 2">
            <a:extLst>
              <a:ext uri="{FF2B5EF4-FFF2-40B4-BE49-F238E27FC236}">
                <a16:creationId xmlns:a16="http://schemas.microsoft.com/office/drawing/2014/main" id="{F0EA8B4E-C084-E54C-634E-6237BEA3E281}"/>
              </a:ext>
            </a:extLst>
          </p:cNvPr>
          <p:cNvGrpSpPr/>
          <p:nvPr/>
        </p:nvGrpSpPr>
        <p:grpSpPr>
          <a:xfrm>
            <a:off x="0" y="1252979"/>
            <a:ext cx="6958291" cy="228600"/>
            <a:chOff x="0" y="4228754"/>
            <a:chExt cx="6958291" cy="228600"/>
          </a:xfrm>
        </p:grpSpPr>
        <p:cxnSp>
          <p:nvCxnSpPr>
            <p:cNvPr id="4" name="Straight Connector 3">
              <a:extLst>
                <a:ext uri="{FF2B5EF4-FFF2-40B4-BE49-F238E27FC236}">
                  <a16:creationId xmlns:a16="http://schemas.microsoft.com/office/drawing/2014/main" id="{1A3ACE81-A049-E120-569A-224F01C4216A}"/>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729E4CF-5129-40EF-2A3B-5859D023C2BC}"/>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D9BF64AF-7F57-2883-73A8-AC10A969E1EF}"/>
              </a:ext>
            </a:extLst>
          </p:cNvPr>
          <p:cNvCxnSpPr>
            <a:cxnSpLocks/>
          </p:cNvCxnSpPr>
          <p:nvPr/>
        </p:nvCxnSpPr>
        <p:spPr>
          <a:xfrm>
            <a:off x="0" y="1051651"/>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C621670-86D3-9B16-5471-E0E425B78BFB}"/>
              </a:ext>
            </a:extLst>
          </p:cNvPr>
          <p:cNvCxnSpPr>
            <a:cxnSpLocks/>
          </p:cNvCxnSpPr>
          <p:nvPr/>
        </p:nvCxnSpPr>
        <p:spPr>
          <a:xfrm>
            <a:off x="4716622" y="1252979"/>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53060F70-CB98-D738-CFBE-0E77E53A3930}"/>
              </a:ext>
            </a:extLst>
          </p:cNvPr>
          <p:cNvCxnSpPr>
            <a:cxnSpLocks/>
          </p:cNvCxnSpPr>
          <p:nvPr/>
        </p:nvCxnSpPr>
        <p:spPr>
          <a:xfrm>
            <a:off x="0" y="1051651"/>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Rectangle 8">
            <a:extLst>
              <a:ext uri="{FF2B5EF4-FFF2-40B4-BE49-F238E27FC236}">
                <a16:creationId xmlns:a16="http://schemas.microsoft.com/office/drawing/2014/main" id="{B6EC460A-3308-D33B-D668-691006491004}"/>
              </a:ext>
            </a:extLst>
          </p:cNvPr>
          <p:cNvSpPr/>
          <p:nvPr/>
        </p:nvSpPr>
        <p:spPr>
          <a:xfrm>
            <a:off x="1565564" y="1664360"/>
            <a:ext cx="9060873" cy="4164654"/>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9FF2B4CF-CECC-15E6-8470-D36B39CD558B}"/>
              </a:ext>
            </a:extLst>
          </p:cNvPr>
          <p:cNvCxnSpPr/>
          <p:nvPr/>
        </p:nvCxnSpPr>
        <p:spPr>
          <a:xfrm>
            <a:off x="1565564" y="1664360"/>
            <a:ext cx="7213235"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1F9E0A-356B-1871-CBEF-EBF0A9898156}"/>
              </a:ext>
            </a:extLst>
          </p:cNvPr>
          <p:cNvCxnSpPr>
            <a:cxnSpLocks/>
          </p:cNvCxnSpPr>
          <p:nvPr/>
        </p:nvCxnSpPr>
        <p:spPr>
          <a:xfrm>
            <a:off x="8719956" y="1665336"/>
            <a:ext cx="19064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2" name="Group 11">
            <a:extLst>
              <a:ext uri="{FF2B5EF4-FFF2-40B4-BE49-F238E27FC236}">
                <a16:creationId xmlns:a16="http://schemas.microsoft.com/office/drawing/2014/main" id="{4D1F5E63-DC33-F280-3D26-42E8BA4E5C0E}"/>
              </a:ext>
            </a:extLst>
          </p:cNvPr>
          <p:cNvGrpSpPr/>
          <p:nvPr/>
        </p:nvGrpSpPr>
        <p:grpSpPr>
          <a:xfrm>
            <a:off x="4222837" y="5577916"/>
            <a:ext cx="1597472" cy="1126266"/>
            <a:chOff x="5202382" y="1891154"/>
            <a:chExt cx="1597472" cy="1126266"/>
          </a:xfrm>
        </p:grpSpPr>
        <p:cxnSp>
          <p:nvCxnSpPr>
            <p:cNvPr id="13" name="Straight Connector 12">
              <a:extLst>
                <a:ext uri="{FF2B5EF4-FFF2-40B4-BE49-F238E27FC236}">
                  <a16:creationId xmlns:a16="http://schemas.microsoft.com/office/drawing/2014/main" id="{C467D416-B24D-6EE1-C05D-6371CD6598DA}"/>
                </a:ext>
              </a:extLst>
            </p:cNvPr>
            <p:cNvCxnSpPr>
              <a:cxnSpLocks/>
            </p:cNvCxnSpPr>
            <p:nvPr/>
          </p:nvCxnSpPr>
          <p:spPr>
            <a:xfrm>
              <a:off x="6494164" y="1968816"/>
              <a:ext cx="0" cy="68737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773E5D-EFD0-1320-175A-51AC3D5820E7}"/>
                </a:ext>
              </a:extLst>
            </p:cNvPr>
            <p:cNvCxnSpPr>
              <a:cxnSpLocks/>
            </p:cNvCxnSpPr>
            <p:nvPr/>
          </p:nvCxnSpPr>
          <p:spPr>
            <a:xfrm flipH="1">
              <a:off x="5202382" y="2653677"/>
              <a:ext cx="12942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94BC2C5B-F25B-82C2-3DF3-E2C03D1B00FA}"/>
                </a:ext>
              </a:extLst>
            </p:cNvPr>
            <p:cNvPicPr>
              <a:picLocks noChangeAspect="1"/>
            </p:cNvPicPr>
            <p:nvPr/>
          </p:nvPicPr>
          <p:blipFill>
            <a:blip r:embed="rId2">
              <a:duotone>
                <a:schemeClr val="accent4">
                  <a:shade val="45000"/>
                  <a:satMod val="135000"/>
                </a:schemeClr>
                <a:prstClr val="white"/>
              </a:duotone>
              <a:alphaModFix amt="11000"/>
            </a:blip>
            <a:stretch>
              <a:fillRect/>
            </a:stretch>
          </p:blipFill>
          <p:spPr>
            <a:xfrm>
              <a:off x="5719425" y="1891154"/>
              <a:ext cx="1080429" cy="1126266"/>
            </a:xfrm>
            <a:prstGeom prst="rect">
              <a:avLst/>
            </a:prstGeom>
            <a:noFill/>
          </p:spPr>
        </p:pic>
      </p:grpSp>
      <p:pic>
        <p:nvPicPr>
          <p:cNvPr id="16" name="Picture 15">
            <a:extLst>
              <a:ext uri="{FF2B5EF4-FFF2-40B4-BE49-F238E27FC236}">
                <a16:creationId xmlns:a16="http://schemas.microsoft.com/office/drawing/2014/main" id="{46E65769-1270-4716-F0A7-87EFF7B07AF9}"/>
              </a:ext>
            </a:extLst>
          </p:cNvPr>
          <p:cNvPicPr>
            <a:picLocks noChangeAspect="1"/>
          </p:cNvPicPr>
          <p:nvPr/>
        </p:nvPicPr>
        <p:blipFill>
          <a:blip r:embed="rId3"/>
          <a:stretch>
            <a:fillRect/>
          </a:stretch>
        </p:blipFill>
        <p:spPr>
          <a:xfrm>
            <a:off x="2201151" y="1784396"/>
            <a:ext cx="7789698" cy="3820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580020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B4B1E70C-B836-B0BE-EF46-06D0A6B473D8}"/>
              </a:ext>
            </a:extLst>
          </p:cNvPr>
          <p:cNvCxnSpPr>
            <a:cxnSpLocks/>
          </p:cNvCxnSpPr>
          <p:nvPr/>
        </p:nvCxnSpPr>
        <p:spPr>
          <a:xfrm>
            <a:off x="1726883" y="2600955"/>
            <a:ext cx="5301469" cy="1681"/>
          </a:xfrm>
          <a:prstGeom prst="straightConnector1">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sp>
        <p:nvSpPr>
          <p:cNvPr id="3" name="TextBox 2">
            <a:extLst>
              <a:ext uri="{FF2B5EF4-FFF2-40B4-BE49-F238E27FC236}">
                <a16:creationId xmlns:a16="http://schemas.microsoft.com/office/drawing/2014/main" id="{51628925-9F6F-AE58-7911-607C004E7FC1}"/>
              </a:ext>
            </a:extLst>
          </p:cNvPr>
          <p:cNvSpPr txBox="1"/>
          <p:nvPr/>
        </p:nvSpPr>
        <p:spPr>
          <a:xfrm>
            <a:off x="341631" y="182978"/>
            <a:ext cx="615801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Prompt Chunking </a:t>
            </a:r>
          </a:p>
        </p:txBody>
      </p:sp>
      <p:grpSp>
        <p:nvGrpSpPr>
          <p:cNvPr id="4" name="Group 3">
            <a:extLst>
              <a:ext uri="{FF2B5EF4-FFF2-40B4-BE49-F238E27FC236}">
                <a16:creationId xmlns:a16="http://schemas.microsoft.com/office/drawing/2014/main" id="{30FC7FFE-D509-CADD-FAB1-57D6B80365BF}"/>
              </a:ext>
            </a:extLst>
          </p:cNvPr>
          <p:cNvGrpSpPr/>
          <p:nvPr/>
        </p:nvGrpSpPr>
        <p:grpSpPr>
          <a:xfrm>
            <a:off x="0" y="1008189"/>
            <a:ext cx="6098965" cy="228600"/>
            <a:chOff x="0" y="4228754"/>
            <a:chExt cx="6098965" cy="228600"/>
          </a:xfrm>
        </p:grpSpPr>
        <p:cxnSp>
          <p:nvCxnSpPr>
            <p:cNvPr id="5" name="Straight Connector 4">
              <a:extLst>
                <a:ext uri="{FF2B5EF4-FFF2-40B4-BE49-F238E27FC236}">
                  <a16:creationId xmlns:a16="http://schemas.microsoft.com/office/drawing/2014/main" id="{40DCA8D3-D816-B8FF-3CE6-787776451FA8}"/>
                </a:ext>
              </a:extLst>
            </p:cNvPr>
            <p:cNvCxnSpPr>
              <a:cxnSpLocks/>
            </p:cNvCxnSpPr>
            <p:nvPr/>
          </p:nvCxnSpPr>
          <p:spPr>
            <a:xfrm>
              <a:off x="456591" y="4228754"/>
              <a:ext cx="5642374"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0428E3E-9D46-5F6D-D5AF-430E0FC24E90}"/>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7" name="Straight Connector 6">
            <a:extLst>
              <a:ext uri="{FF2B5EF4-FFF2-40B4-BE49-F238E27FC236}">
                <a16:creationId xmlns:a16="http://schemas.microsoft.com/office/drawing/2014/main" id="{E59FD957-5972-4D70-3EB6-ABE9DAE69FFC}"/>
              </a:ext>
            </a:extLst>
          </p:cNvPr>
          <p:cNvCxnSpPr>
            <a:cxnSpLocks/>
          </p:cNvCxnSpPr>
          <p:nvPr/>
        </p:nvCxnSpPr>
        <p:spPr>
          <a:xfrm>
            <a:off x="0" y="806861"/>
            <a:ext cx="649964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A43675-BE75-3BAE-93E5-FBA46B8347B1}"/>
              </a:ext>
            </a:extLst>
          </p:cNvPr>
          <p:cNvCxnSpPr>
            <a:cxnSpLocks/>
          </p:cNvCxnSpPr>
          <p:nvPr/>
        </p:nvCxnSpPr>
        <p:spPr>
          <a:xfrm>
            <a:off x="4222837" y="1008189"/>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 name="Straight Connector 8">
            <a:extLst>
              <a:ext uri="{FF2B5EF4-FFF2-40B4-BE49-F238E27FC236}">
                <a16:creationId xmlns:a16="http://schemas.microsoft.com/office/drawing/2014/main" id="{E8F79BA6-6F12-6A4D-938E-3C9CF5359E67}"/>
              </a:ext>
            </a:extLst>
          </p:cNvPr>
          <p:cNvCxnSpPr>
            <a:cxnSpLocks/>
          </p:cNvCxnSpPr>
          <p:nvPr/>
        </p:nvCxnSpPr>
        <p:spPr>
          <a:xfrm>
            <a:off x="0" y="806861"/>
            <a:ext cx="5102866"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pic>
        <p:nvPicPr>
          <p:cNvPr id="10" name="Picture 2">
            <a:extLst>
              <a:ext uri="{FF2B5EF4-FFF2-40B4-BE49-F238E27FC236}">
                <a16:creationId xmlns:a16="http://schemas.microsoft.com/office/drawing/2014/main" id="{1C1C7DD8-D3A2-D0FA-1B30-B970B60CC416}"/>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55104" y="2254234"/>
            <a:ext cx="602974" cy="6029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7F8C09FE-C27E-77D6-371F-2CE260B144F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228791" y="1749328"/>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53E78277-BD1B-8C67-FB4D-E971302250E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217213" y="2415610"/>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A5D71638-0455-FAC7-211C-BDBF2544AA7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217213" y="3066216"/>
            <a:ext cx="344556" cy="344556"/>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CE393528-7618-D9FA-81EC-14FFC41DB946}"/>
              </a:ext>
            </a:extLst>
          </p:cNvPr>
          <p:cNvSpPr txBox="1"/>
          <p:nvPr/>
        </p:nvSpPr>
        <p:spPr>
          <a:xfrm>
            <a:off x="39148" y="2904256"/>
            <a:ext cx="827651"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Large Text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Beyond Token Limit</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Left Bracket 14">
            <a:extLst>
              <a:ext uri="{FF2B5EF4-FFF2-40B4-BE49-F238E27FC236}">
                <a16:creationId xmlns:a16="http://schemas.microsoft.com/office/drawing/2014/main" id="{6FAF56CE-0960-AFAF-F586-93BD2F072DE4}"/>
              </a:ext>
            </a:extLst>
          </p:cNvPr>
          <p:cNvSpPr/>
          <p:nvPr/>
        </p:nvSpPr>
        <p:spPr>
          <a:xfrm>
            <a:off x="924777" y="1993333"/>
            <a:ext cx="234458" cy="1212507"/>
          </a:xfrm>
          <a:prstGeom prst="leftBracket">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40666E88-D8A8-B028-BBEC-D70DCCA22B4D}"/>
              </a:ext>
            </a:extLst>
          </p:cNvPr>
          <p:cNvCxnSpPr>
            <a:cxnSpLocks/>
          </p:cNvCxnSpPr>
          <p:nvPr/>
        </p:nvCxnSpPr>
        <p:spPr>
          <a:xfrm>
            <a:off x="805469" y="2602636"/>
            <a:ext cx="313298"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7" name="TextBox 16">
            <a:extLst>
              <a:ext uri="{FF2B5EF4-FFF2-40B4-BE49-F238E27FC236}">
                <a16:creationId xmlns:a16="http://schemas.microsoft.com/office/drawing/2014/main" id="{FE8F676A-6D04-622F-571F-3F745B440D24}"/>
              </a:ext>
            </a:extLst>
          </p:cNvPr>
          <p:cNvSpPr txBox="1"/>
          <p:nvPr/>
        </p:nvSpPr>
        <p:spPr>
          <a:xfrm>
            <a:off x="1055174" y="3511890"/>
            <a:ext cx="718930"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Chunks</a:t>
            </a:r>
            <a:endParaRPr kumimoji="0" lang="en-CA" sz="105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4226F6A5-99A9-08BA-3820-0FAFCACAEE52}"/>
              </a:ext>
            </a:extLst>
          </p:cNvPr>
          <p:cNvCxnSpPr/>
          <p:nvPr/>
        </p:nvCxnSpPr>
        <p:spPr>
          <a:xfrm>
            <a:off x="1726883" y="1920379"/>
            <a:ext cx="510209" cy="0"/>
          </a:xfrm>
          <a:prstGeom prst="straightConnector1">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sp>
        <p:nvSpPr>
          <p:cNvPr id="19" name="Rectangle 18">
            <a:extLst>
              <a:ext uri="{FF2B5EF4-FFF2-40B4-BE49-F238E27FC236}">
                <a16:creationId xmlns:a16="http://schemas.microsoft.com/office/drawing/2014/main" id="{765D55A5-C511-5DF1-191A-96964E4BEF6E}"/>
              </a:ext>
            </a:extLst>
          </p:cNvPr>
          <p:cNvSpPr/>
          <p:nvPr/>
        </p:nvSpPr>
        <p:spPr>
          <a:xfrm>
            <a:off x="6744003" y="1016104"/>
            <a:ext cx="5087490" cy="5650361"/>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6CCA7187-3253-F290-33CD-7BFB13A43DAB}"/>
              </a:ext>
            </a:extLst>
          </p:cNvPr>
          <p:cNvCxnSpPr/>
          <p:nvPr/>
        </p:nvCxnSpPr>
        <p:spPr>
          <a:xfrm>
            <a:off x="6723552" y="1016104"/>
            <a:ext cx="4281637"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96151C-7003-C657-05A8-9BDF9821DE62}"/>
              </a:ext>
            </a:extLst>
          </p:cNvPr>
          <p:cNvCxnSpPr>
            <a:cxnSpLocks/>
          </p:cNvCxnSpPr>
          <p:nvPr/>
        </p:nvCxnSpPr>
        <p:spPr>
          <a:xfrm>
            <a:off x="10470944" y="1018450"/>
            <a:ext cx="1340098"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22" name="TextBox 21">
            <a:extLst>
              <a:ext uri="{FF2B5EF4-FFF2-40B4-BE49-F238E27FC236}">
                <a16:creationId xmlns:a16="http://schemas.microsoft.com/office/drawing/2014/main" id="{3D70EEE3-E4E1-ABC1-D930-B6E8D92C426B}"/>
              </a:ext>
            </a:extLst>
          </p:cNvPr>
          <p:cNvSpPr txBox="1"/>
          <p:nvPr/>
        </p:nvSpPr>
        <p:spPr>
          <a:xfrm>
            <a:off x="7028352" y="1236789"/>
            <a:ext cx="4729530" cy="29238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Please summarize and extract topic: </a:t>
            </a: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Global warming refers to the gradual increase in the overall temperature of the Earth's atmosphere, primarily caused by the burning of fossil fuels such as coal, oil, and natural gas. This burning releases carbon dioxide and other greenhouse gases into the atmosphere, which trap heat and cause the Earth's temperature to rise.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p>
        </p:txBody>
      </p:sp>
      <p:sp>
        <p:nvSpPr>
          <p:cNvPr id="23" name="TextBox 22">
            <a:extLst>
              <a:ext uri="{FF2B5EF4-FFF2-40B4-BE49-F238E27FC236}">
                <a16:creationId xmlns:a16="http://schemas.microsoft.com/office/drawing/2014/main" id="{028F6CFB-CDB9-8E9D-7233-956876C3FB43}"/>
              </a:ext>
            </a:extLst>
          </p:cNvPr>
          <p:cNvSpPr txBox="1"/>
          <p:nvPr/>
        </p:nvSpPr>
        <p:spPr>
          <a:xfrm>
            <a:off x="7050584" y="4352276"/>
            <a:ext cx="4760458" cy="2123658"/>
          </a:xfrm>
          <a:prstGeom prst="rect">
            <a:avLst/>
          </a:prstGeom>
          <a:noFill/>
          <a:extLst>
            <a:ext uri="{909E8E84-426E-40DD-AFC4-6F175D3DCCD1}">
              <a14:hiddenFill xmlns:a14="http://schemas.microsoft.com/office/drawing/2010/main">
                <a:solidFill>
                  <a:srgbClr val="FFFFFF"/>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The text is discussing global warming, which is the gradual increase in the overall temperature of the Earth's atmosphere caused by the burning of fossil fuels. This burning releases greenhouse gases, such as carbon dioxide, into the atmosphere which trap heat and cause the temperature to rise. The text also highlights the urgency of the issue of climate change and the need for governments to take action to reduce carbon emissions and invest in renewable energy sources. Failure to address this issue will have negative consequences for future generations.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Topic: Climate change and Global warming.</a:t>
            </a:r>
          </a:p>
        </p:txBody>
      </p:sp>
      <p:sp>
        <p:nvSpPr>
          <p:cNvPr id="24" name="Rectangle 23">
            <a:extLst>
              <a:ext uri="{FF2B5EF4-FFF2-40B4-BE49-F238E27FC236}">
                <a16:creationId xmlns:a16="http://schemas.microsoft.com/office/drawing/2014/main" id="{530F13EA-7DB8-B9AE-1CDB-F3E514690F12}"/>
              </a:ext>
            </a:extLst>
          </p:cNvPr>
          <p:cNvSpPr/>
          <p:nvPr/>
        </p:nvSpPr>
        <p:spPr>
          <a:xfrm>
            <a:off x="6899109" y="2913987"/>
            <a:ext cx="4858773" cy="1277692"/>
          </a:xfrm>
          <a:prstGeom prst="rect">
            <a:avLst/>
          </a:prstGeom>
          <a:noFill/>
          <a:ln w="25400" cap="flat">
            <a:gradFill>
              <a:gsLst>
                <a:gs pos="0">
                  <a:srgbClr val="0078D4"/>
                </a:gs>
                <a:gs pos="47000">
                  <a:srgbClr val="8660C5"/>
                </a:gs>
                <a:gs pos="99000">
                  <a:srgbClr val="FF9349"/>
                </a:gs>
              </a:gsLst>
              <a:lin ang="1800000" scaled="0"/>
            </a:gradFill>
            <a:prstDash val="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AED44EF7-1766-A1E2-832B-8F650823D2A1}"/>
              </a:ext>
            </a:extLst>
          </p:cNvPr>
          <p:cNvSpPr/>
          <p:nvPr/>
        </p:nvSpPr>
        <p:spPr>
          <a:xfrm>
            <a:off x="6106886" y="3263437"/>
            <a:ext cx="731520" cy="2341400"/>
          </a:xfrm>
          <a:custGeom>
            <a:avLst/>
            <a:gdLst>
              <a:gd name="connsiteX0" fmla="*/ 0 w 731520"/>
              <a:gd name="connsiteY0" fmla="*/ 2177243 h 2341400"/>
              <a:gd name="connsiteX1" fmla="*/ 352697 w 731520"/>
              <a:gd name="connsiteY1" fmla="*/ 2157649 h 2341400"/>
              <a:gd name="connsiteX2" fmla="*/ 404948 w 731520"/>
              <a:gd name="connsiteY2" fmla="*/ 315786 h 2341400"/>
              <a:gd name="connsiteX3" fmla="*/ 731520 w 731520"/>
              <a:gd name="connsiteY3" fmla="*/ 15340 h 2341400"/>
            </a:gdLst>
            <a:ahLst/>
            <a:cxnLst>
              <a:cxn ang="0">
                <a:pos x="connsiteX0" y="connsiteY0"/>
              </a:cxn>
              <a:cxn ang="0">
                <a:pos x="connsiteX1" y="connsiteY1"/>
              </a:cxn>
              <a:cxn ang="0">
                <a:pos x="connsiteX2" y="connsiteY2"/>
              </a:cxn>
              <a:cxn ang="0">
                <a:pos x="connsiteX3" y="connsiteY3"/>
              </a:cxn>
            </a:cxnLst>
            <a:rect l="l" t="t" r="r" b="b"/>
            <a:pathLst>
              <a:path w="731520" h="2341400">
                <a:moveTo>
                  <a:pt x="0" y="2177243"/>
                </a:moveTo>
                <a:cubicBezTo>
                  <a:pt x="142603" y="2322567"/>
                  <a:pt x="285206" y="2467892"/>
                  <a:pt x="352697" y="2157649"/>
                </a:cubicBezTo>
                <a:cubicBezTo>
                  <a:pt x="420188" y="1847406"/>
                  <a:pt x="341811" y="672837"/>
                  <a:pt x="404948" y="315786"/>
                </a:cubicBezTo>
                <a:cubicBezTo>
                  <a:pt x="468085" y="-41265"/>
                  <a:pt x="599802" y="-12963"/>
                  <a:pt x="731520" y="15340"/>
                </a:cubicBezTo>
              </a:path>
            </a:pathLst>
          </a:cu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0D49EB97-792C-EEAB-EAC4-962F2645DCF5}"/>
              </a:ext>
            </a:extLst>
          </p:cNvPr>
          <p:cNvCxnSpPr/>
          <p:nvPr/>
        </p:nvCxnSpPr>
        <p:spPr>
          <a:xfrm>
            <a:off x="11757882" y="5153297"/>
            <a:ext cx="327032" cy="0"/>
          </a:xfrm>
          <a:prstGeom prst="straightConnector1">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cxnSp>
        <p:nvCxnSpPr>
          <p:cNvPr id="27" name="Straight Arrow Connector 26">
            <a:extLst>
              <a:ext uri="{FF2B5EF4-FFF2-40B4-BE49-F238E27FC236}">
                <a16:creationId xmlns:a16="http://schemas.microsoft.com/office/drawing/2014/main" id="{2C13ABEB-6C9A-CC62-8A08-4301B8D7D9C1}"/>
              </a:ext>
            </a:extLst>
          </p:cNvPr>
          <p:cNvCxnSpPr/>
          <p:nvPr/>
        </p:nvCxnSpPr>
        <p:spPr>
          <a:xfrm>
            <a:off x="10143309" y="6335486"/>
            <a:ext cx="1941605" cy="0"/>
          </a:xfrm>
          <a:prstGeom prst="straightConnector1">
            <a:avLst/>
          </a:prstGeom>
          <a:noFill/>
          <a:ln w="25400" cap="flat">
            <a:gradFill>
              <a:gsLst>
                <a:gs pos="0">
                  <a:srgbClr val="0078D4"/>
                </a:gs>
                <a:gs pos="47000">
                  <a:srgbClr val="8660C5"/>
                </a:gs>
                <a:gs pos="99000">
                  <a:srgbClr val="FF9349"/>
                </a:gs>
              </a:gsLst>
              <a:lin ang="1800000" scaled="0"/>
            </a:gradFill>
            <a:prstDash val="solid"/>
            <a:miter lim="800000"/>
            <a:headEnd/>
            <a:tailEnd type="triangle"/>
          </a:ln>
          <a:extLst>
            <a:ext uri="{909E8E84-426E-40DD-AFC4-6F175D3DCCD1}">
              <a14:hiddenFill xmlns:a14="http://schemas.microsoft.com/office/drawing/2010/main">
                <a:solidFill>
                  <a:srgbClr val="FFFFFF"/>
                </a:solidFill>
              </a14:hiddenFill>
            </a:ext>
          </a:extLst>
        </p:spPr>
      </p:cxnSp>
      <p:sp>
        <p:nvSpPr>
          <p:cNvPr id="28" name="TextBox 27">
            <a:extLst>
              <a:ext uri="{FF2B5EF4-FFF2-40B4-BE49-F238E27FC236}">
                <a16:creationId xmlns:a16="http://schemas.microsoft.com/office/drawing/2014/main" id="{5B185508-F57E-DE51-DE80-C0A90FAA630C}"/>
              </a:ext>
            </a:extLst>
          </p:cNvPr>
          <p:cNvSpPr txBox="1"/>
          <p:nvPr/>
        </p:nvSpPr>
        <p:spPr>
          <a:xfrm>
            <a:off x="11039778" y="6328154"/>
            <a:ext cx="123835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Continue to next prompt</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037AA2B7-060E-CBFE-C541-FB49B9C7E40B}"/>
              </a:ext>
            </a:extLst>
          </p:cNvPr>
          <p:cNvSpPr/>
          <p:nvPr/>
        </p:nvSpPr>
        <p:spPr>
          <a:xfrm>
            <a:off x="6899109" y="4332682"/>
            <a:ext cx="4911933" cy="1792679"/>
          </a:xfrm>
          <a:prstGeom prst="rect">
            <a:avLst/>
          </a:prstGeom>
          <a:noFill/>
          <a:ln w="25400" cap="flat">
            <a:gradFill>
              <a:gsLst>
                <a:gs pos="0">
                  <a:srgbClr val="0078D4"/>
                </a:gs>
                <a:gs pos="47000">
                  <a:srgbClr val="8660C5"/>
                </a:gs>
                <a:gs pos="99000">
                  <a:srgbClr val="FF9349"/>
                </a:gs>
              </a:gsLst>
              <a:lin ang="1800000" scaled="0"/>
            </a:gradFill>
            <a:prstDash val="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4B1CF7C-E4EB-46C1-D3DC-0F82D4B8814E}"/>
              </a:ext>
            </a:extLst>
          </p:cNvPr>
          <p:cNvSpPr/>
          <p:nvPr/>
        </p:nvSpPr>
        <p:spPr>
          <a:xfrm>
            <a:off x="7050584" y="6196215"/>
            <a:ext cx="2929439" cy="249990"/>
          </a:xfrm>
          <a:prstGeom prst="rect">
            <a:avLst/>
          </a:prstGeom>
          <a:noFill/>
          <a:ln w="25400" cap="flat">
            <a:gradFill>
              <a:gsLst>
                <a:gs pos="0">
                  <a:srgbClr val="0078D4"/>
                </a:gs>
                <a:gs pos="47000">
                  <a:srgbClr val="8660C5"/>
                </a:gs>
                <a:gs pos="99000">
                  <a:srgbClr val="FF9349"/>
                </a:gs>
              </a:gsLst>
              <a:lin ang="1800000" scaled="0"/>
            </a:gradFill>
            <a:prstDash val="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36E4DCF4-FA3F-B415-B0CD-AB1F1F1D2131}"/>
              </a:ext>
            </a:extLst>
          </p:cNvPr>
          <p:cNvSpPr/>
          <p:nvPr/>
        </p:nvSpPr>
        <p:spPr>
          <a:xfrm>
            <a:off x="2064572" y="1353872"/>
            <a:ext cx="4281637" cy="4697267"/>
          </a:xfrm>
          <a:prstGeom prst="rect">
            <a:avLst/>
          </a:prstGeom>
          <a:solidFill>
            <a:schemeClr val="bg1">
              <a:lumMod val="95000"/>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1B4383BA-C92D-F2AB-BE16-33BC4AA4A543}"/>
              </a:ext>
            </a:extLst>
          </p:cNvPr>
          <p:cNvCxnSpPr/>
          <p:nvPr/>
        </p:nvCxnSpPr>
        <p:spPr>
          <a:xfrm>
            <a:off x="2064572" y="1353872"/>
            <a:ext cx="4281637"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B018E26-19EE-EDEA-F020-2659BD56F36E}"/>
              </a:ext>
            </a:extLst>
          </p:cNvPr>
          <p:cNvCxnSpPr>
            <a:cxnSpLocks/>
          </p:cNvCxnSpPr>
          <p:nvPr/>
        </p:nvCxnSpPr>
        <p:spPr>
          <a:xfrm>
            <a:off x="5006111" y="1356218"/>
            <a:ext cx="1340098"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4" name="TextBox 33">
            <a:extLst>
              <a:ext uri="{FF2B5EF4-FFF2-40B4-BE49-F238E27FC236}">
                <a16:creationId xmlns:a16="http://schemas.microsoft.com/office/drawing/2014/main" id="{62D42A8B-4870-A8AC-034E-4513409D17A4}"/>
              </a:ext>
            </a:extLst>
          </p:cNvPr>
          <p:cNvSpPr txBox="1"/>
          <p:nvPr/>
        </p:nvSpPr>
        <p:spPr>
          <a:xfrm>
            <a:off x="2369372" y="1574557"/>
            <a:ext cx="3976837" cy="30777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Please summarize the following text:</a:t>
            </a:r>
            <a:r>
              <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rPr>
              <a:t> </a:t>
            </a:r>
            <a:r>
              <a:rPr kumimoji="0" lang="en-US" sz="1600" b="1"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'Climate change is a pressing issue that needs to be addressed immediately. The increasing levels of carbon dioxide in the atmosphere are causing the Earth's temperature to rise, which is leading to more frequent and severe natural disasters. Governments around the world need to take immediate action to reduce carbon emissions and invest in renewable energy sources. Failure to do so will have dire consequences for future generations'"</a:t>
            </a:r>
            <a:endParaRPr kumimoji="0" lang="en-US" sz="1600" b="1" i="0" u="none" strike="noStrike" kern="1200" cap="none" spc="0" normalizeH="0" baseline="0" noProof="0">
              <a:ln>
                <a:noFill/>
              </a:ln>
              <a:solidFill>
                <a:srgbClr val="ED7D31"/>
              </a:solidFill>
              <a:effectLst/>
              <a:uLnTx/>
              <a:uFillTx/>
              <a:latin typeface="-apple-system"/>
              <a:ea typeface="+mn-ea"/>
              <a:cs typeface="Segoe UI Light" panose="020B0502040204020203" pitchFamily="34" charset="0"/>
            </a:endParaRPr>
          </a:p>
        </p:txBody>
      </p:sp>
      <p:sp>
        <p:nvSpPr>
          <p:cNvPr id="35" name="TextBox 34">
            <a:extLst>
              <a:ext uri="{FF2B5EF4-FFF2-40B4-BE49-F238E27FC236}">
                <a16:creationId xmlns:a16="http://schemas.microsoft.com/office/drawing/2014/main" id="{5BF65C3D-87CD-DA16-303D-78D6428AE624}"/>
              </a:ext>
            </a:extLst>
          </p:cNvPr>
          <p:cNvSpPr txBox="1"/>
          <p:nvPr/>
        </p:nvSpPr>
        <p:spPr>
          <a:xfrm>
            <a:off x="2391604" y="4690044"/>
            <a:ext cx="3707361"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Climate change is a pressing issue that needs to be addressed immediately. Governments around the world need to take immediate action to reduce carbon emissions and invest in renewable energy sources. Failure to do so will have dire consequences for future generations</a:t>
            </a:r>
          </a:p>
        </p:txBody>
      </p:sp>
      <p:sp>
        <p:nvSpPr>
          <p:cNvPr id="36" name="Rectangle 35">
            <a:extLst>
              <a:ext uri="{FF2B5EF4-FFF2-40B4-BE49-F238E27FC236}">
                <a16:creationId xmlns:a16="http://schemas.microsoft.com/office/drawing/2014/main" id="{21E3A074-CBA1-62A3-4850-EFDC0E54296C}"/>
              </a:ext>
            </a:extLst>
          </p:cNvPr>
          <p:cNvSpPr/>
          <p:nvPr/>
        </p:nvSpPr>
        <p:spPr>
          <a:xfrm>
            <a:off x="2369372" y="1555200"/>
            <a:ext cx="3976837" cy="3134844"/>
          </a:xfrm>
          <a:prstGeom prst="rect">
            <a:avLst/>
          </a:prstGeom>
          <a:noFill/>
          <a:ln w="25400" cap="flat">
            <a:gradFill>
              <a:gsLst>
                <a:gs pos="0">
                  <a:srgbClr val="0078D4"/>
                </a:gs>
                <a:gs pos="47000">
                  <a:srgbClr val="8660C5"/>
                </a:gs>
                <a:gs pos="99000">
                  <a:srgbClr val="FF9349"/>
                </a:gs>
              </a:gsLst>
              <a:lin ang="1800000" scaled="0"/>
            </a:gradFill>
            <a:prstDash val="dash"/>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2008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16">
            <a:extLst>
              <a:ext uri="{FF2B5EF4-FFF2-40B4-BE49-F238E27FC236}">
                <a16:creationId xmlns:a16="http://schemas.microsoft.com/office/drawing/2014/main" id="{CBE053BE-AC88-9DC7-00D5-2131649E39E4}"/>
              </a:ext>
              <a:ext uri="{C183D7F6-B498-43B3-948B-1728B52AA6E4}">
                <adec:decorative xmlns:adec="http://schemas.microsoft.com/office/drawing/2017/decorative" val="1"/>
              </a:ext>
            </a:extLst>
          </p:cNvPr>
          <p:cNvSpPr/>
          <p:nvPr/>
        </p:nvSpPr>
        <p:spPr bwMode="auto">
          <a:xfrm>
            <a:off x="0" y="0"/>
            <a:ext cx="12191999" cy="6858000"/>
          </a:xfrm>
          <a:prstGeom prst="roundRect">
            <a:avLst>
              <a:gd name="adj" fmla="val 2584"/>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ounded Rectangle 17">
            <a:extLst>
              <a:ext uri="{FF2B5EF4-FFF2-40B4-BE49-F238E27FC236}">
                <a16:creationId xmlns:a16="http://schemas.microsoft.com/office/drawing/2014/main" id="{0564B9EE-F5CA-2EC4-71E1-A6A024668BF9}"/>
              </a:ext>
              <a:ext uri="{C183D7F6-B498-43B3-948B-1728B52AA6E4}">
                <adec:decorative xmlns:adec="http://schemas.microsoft.com/office/drawing/2017/decorative" val="1"/>
              </a:ext>
            </a:extLst>
          </p:cNvPr>
          <p:cNvSpPr/>
          <p:nvPr/>
        </p:nvSpPr>
        <p:spPr bwMode="auto">
          <a:xfrm flipH="1">
            <a:off x="0" y="0"/>
            <a:ext cx="12191999" cy="6858000"/>
          </a:xfrm>
          <a:prstGeom prst="rect">
            <a:avLst/>
          </a:prstGeom>
          <a:gradFill flip="none" rotWithShape="1">
            <a:gsLst>
              <a:gs pos="0">
                <a:schemeClr val="bg1">
                  <a:alpha val="53000"/>
                </a:schemeClr>
              </a:gs>
              <a:gs pos="39000">
                <a:schemeClr val="bg1"/>
              </a:gs>
              <a:gs pos="87000">
                <a:schemeClr val="bg1"/>
              </a:gs>
              <a:gs pos="100000">
                <a:schemeClr val="bg1"/>
              </a:gs>
            </a:gsLst>
            <a:path path="circle">
              <a:fillToRect r="100000" b="100000"/>
            </a:path>
            <a:tileRect l="-100000" t="-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CF59E2F4-9BBF-8391-421D-0DFF7C0B96CC}"/>
              </a:ext>
              <a:ext uri="{C183D7F6-B498-43B3-948B-1728B52AA6E4}">
                <adec:decorative xmlns:adec="http://schemas.microsoft.com/office/drawing/2017/decorative" val="1"/>
              </a:ext>
            </a:extLst>
          </p:cNvPr>
          <p:cNvSpPr txBox="1"/>
          <p:nvPr/>
        </p:nvSpPr>
        <p:spPr>
          <a:xfrm>
            <a:off x="8128000" y="1436689"/>
            <a:ext cx="3482978" cy="225354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20" name="TextBox 19">
            <a:extLst>
              <a:ext uri="{FF2B5EF4-FFF2-40B4-BE49-F238E27FC236}">
                <a16:creationId xmlns:a16="http://schemas.microsoft.com/office/drawing/2014/main" id="{BD8D20C4-4740-DB49-B65D-022D03239237}"/>
              </a:ext>
              <a:ext uri="{C183D7F6-B498-43B3-948B-1728B52AA6E4}">
                <adec:decorative xmlns:adec="http://schemas.microsoft.com/office/drawing/2017/decorative" val="1"/>
              </a:ext>
            </a:extLst>
          </p:cNvPr>
          <p:cNvSpPr txBox="1"/>
          <p:nvPr/>
        </p:nvSpPr>
        <p:spPr>
          <a:xfrm>
            <a:off x="8128000" y="4016844"/>
            <a:ext cx="3482978" cy="225354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BF1BC2F7-6AB7-36A1-1927-7AB8C067E59A}"/>
              </a:ext>
              <a:ext uri="{C183D7F6-B498-43B3-948B-1728B52AA6E4}">
                <adec:decorative xmlns:adec="http://schemas.microsoft.com/office/drawing/2017/decorative" val="1"/>
              </a:ext>
            </a:extLst>
          </p:cNvPr>
          <p:cNvSpPr txBox="1"/>
          <p:nvPr/>
        </p:nvSpPr>
        <p:spPr>
          <a:xfrm>
            <a:off x="588263" y="1436689"/>
            <a:ext cx="3482978" cy="225354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8E887E96-AD9B-63B4-5EC0-EB1234421310}"/>
              </a:ext>
            </a:extLst>
          </p:cNvPr>
          <p:cNvSpPr>
            <a:spLocks noGrp="1"/>
          </p:cNvSpPr>
          <p:nvPr>
            <p:ph type="title"/>
          </p:nvPr>
        </p:nvSpPr>
        <p:spPr/>
        <p:txBody>
          <a:bodyPr/>
          <a:lstStyle/>
          <a:p>
            <a:r>
              <a:rPr lang="en-US"/>
              <a:t>Generative AI Glossary</a:t>
            </a:r>
          </a:p>
        </p:txBody>
      </p:sp>
      <p:sp>
        <p:nvSpPr>
          <p:cNvPr id="3" name="Text Placeholder 5, chunk 1">
            <a:extLst>
              <a:ext uri="{FF2B5EF4-FFF2-40B4-BE49-F238E27FC236}">
                <a16:creationId xmlns:a16="http://schemas.microsoft.com/office/drawing/2014/main" id="{4593B8A5-2289-3A6B-C735-D03C4EF3DBB1}"/>
              </a:ext>
            </a:extLst>
          </p:cNvPr>
          <p:cNvSpPr txBox="1"/>
          <p:nvPr/>
        </p:nvSpPr>
        <p:spPr>
          <a:xfrm>
            <a:off x="1003300" y="1706685"/>
            <a:ext cx="2842986" cy="1748171"/>
          </a:xfrm>
          <a:prstGeom prst="rect">
            <a:avLst/>
          </a:prstGeom>
        </p:spPr>
        <p:txBody>
          <a:bodyPr vert="horz" wrap="square" lIns="0" tIns="0" rIns="0" bIns="0" numCol="1" rtlCol="0" anchor="t">
            <a:spAutoFit/>
          </a:bodyPr>
          <a:lstStyle>
            <a:lvl1pPr marL="228600" marR="0" indent="-228600" defTabSz="932742" fontAlgn="auto">
              <a:lnSpc>
                <a:spcPct val="100000"/>
              </a:lnSpc>
              <a:spcBef>
                <a:spcPct val="20000"/>
              </a:spcBef>
              <a:spcAft>
                <a:spcPts val="0"/>
              </a:spcAft>
              <a:buClrTx/>
              <a:buSzPct val="90000"/>
              <a:buFont typeface="Wingdings" panose="05000000000000000000" pitchFamily="2" charset="2"/>
              <a:buChar char=""/>
              <a:tabLst/>
              <a:defRPr sz="2400" spc="0" baseline="0">
                <a:solidFill>
                  <a:srgbClr val="8DC8E8"/>
                </a:solidFill>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8DC8E8"/>
                </a:solidFill>
                <a:effectLst/>
                <a:uLnTx/>
                <a:uFillTx/>
                <a:latin typeface="Segoe UI Semibold"/>
                <a:ea typeface="+mn-ea"/>
                <a:cs typeface="Segoe UI" panose="020B0502040204020203" pitchFamily="34" charset="0"/>
              </a:rPr>
              <a:t>Large language model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Deep learning algorithm that can recognize, summarize, translate, predict, and generate </a:t>
            </a:r>
            <a:b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text and other content</a:t>
            </a:r>
          </a:p>
        </p:txBody>
      </p:sp>
      <p:sp>
        <p:nvSpPr>
          <p:cNvPr id="6" name="TextBox 5">
            <a:extLst>
              <a:ext uri="{FF2B5EF4-FFF2-40B4-BE49-F238E27FC236}">
                <a16:creationId xmlns:a16="http://schemas.microsoft.com/office/drawing/2014/main" id="{21196557-5F85-72F3-7D52-1252BDDDB300}"/>
              </a:ext>
              <a:ext uri="{C183D7F6-B498-43B3-948B-1728B52AA6E4}">
                <adec:decorative xmlns:adec="http://schemas.microsoft.com/office/drawing/2017/decorative" val="1"/>
              </a:ext>
            </a:extLst>
          </p:cNvPr>
          <p:cNvSpPr txBox="1"/>
          <p:nvPr/>
        </p:nvSpPr>
        <p:spPr>
          <a:xfrm>
            <a:off x="4354511" y="1436689"/>
            <a:ext cx="3482978" cy="225354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4" name="Text Placeholder 5, chunk 2">
            <a:extLst>
              <a:ext uri="{FF2B5EF4-FFF2-40B4-BE49-F238E27FC236}">
                <a16:creationId xmlns:a16="http://schemas.microsoft.com/office/drawing/2014/main" id="{1374C675-B56B-8D77-D294-1CA341D87D2A}"/>
              </a:ext>
            </a:extLst>
          </p:cNvPr>
          <p:cNvSpPr txBox="1"/>
          <p:nvPr/>
        </p:nvSpPr>
        <p:spPr>
          <a:xfrm>
            <a:off x="4762500" y="1732247"/>
            <a:ext cx="2578100" cy="917174"/>
          </a:xfrm>
          <a:prstGeom prst="rect">
            <a:avLst/>
          </a:prstGeom>
        </p:spPr>
        <p:txBody>
          <a:bodyPr vert="horz" wrap="square" lIns="0" tIns="0" rIns="0" bIns="0" numCol="1" rtlCol="0" anchor="t">
            <a:spAutoFit/>
          </a:bodyPr>
          <a:lstStyle>
            <a:lvl1pPr marL="228600" marR="0" indent="-228600" defTabSz="932742" fontAlgn="auto">
              <a:lnSpc>
                <a:spcPct val="100000"/>
              </a:lnSpc>
              <a:spcBef>
                <a:spcPct val="20000"/>
              </a:spcBef>
              <a:spcAft>
                <a:spcPts val="0"/>
              </a:spcAft>
              <a:buClrTx/>
              <a:buSzPct val="90000"/>
              <a:buFont typeface="Wingdings" panose="05000000000000000000" pitchFamily="2" charset="2"/>
              <a:buChar char=""/>
              <a:tabLst/>
              <a:defRPr sz="2400" spc="0" baseline="0">
                <a:solidFill>
                  <a:srgbClr val="8DC8E8"/>
                </a:solidFill>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8DC8E8"/>
                </a:solidFill>
                <a:effectLst/>
                <a:uLnTx/>
                <a:uFillTx/>
                <a:latin typeface="Segoe UI Semibold"/>
                <a:ea typeface="+mn-ea"/>
                <a:cs typeface="Segoe UI" panose="020B0502040204020203" pitchFamily="34" charset="0"/>
              </a:rPr>
              <a:t>Prompt</a:t>
            </a:r>
            <a:r>
              <a:rPr kumimoji="0" lang="en-US" sz="2000" b="0" i="0" u="none" strike="noStrike" kern="1200" cap="none" spc="0" normalizeH="0" baseline="0" noProof="0">
                <a:ln>
                  <a:noFill/>
                </a:ln>
                <a:solidFill>
                  <a:srgbClr val="463668"/>
                </a:solidFill>
                <a:effectLst/>
                <a:uLnTx/>
                <a:uFillTx/>
                <a:latin typeface="Segoe UI Semibold"/>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What you instruct the LLM to do</a:t>
            </a:r>
          </a:p>
        </p:txBody>
      </p:sp>
      <p:sp>
        <p:nvSpPr>
          <p:cNvPr id="5" name="Text Placeholder 5, chunk 3">
            <a:extLst>
              <a:ext uri="{FF2B5EF4-FFF2-40B4-BE49-F238E27FC236}">
                <a16:creationId xmlns:a16="http://schemas.microsoft.com/office/drawing/2014/main" id="{8921842B-FBCF-DB84-F569-BDD392E6B42B}"/>
              </a:ext>
            </a:extLst>
          </p:cNvPr>
          <p:cNvSpPr txBox="1"/>
          <p:nvPr/>
        </p:nvSpPr>
        <p:spPr>
          <a:xfrm>
            <a:off x="8521700" y="1714386"/>
            <a:ext cx="2667000" cy="1194173"/>
          </a:xfrm>
          <a:prstGeom prst="rect">
            <a:avLst/>
          </a:prstGeom>
        </p:spPr>
        <p:txBody>
          <a:bodyPr vert="horz" wrap="square" lIns="0" tIns="0" rIns="0" bIns="0" numCol="1" rtlCol="0" anchor="t">
            <a:spAutoFit/>
          </a:bodyPr>
          <a:lstStyle>
            <a:lvl1pPr marL="228600" marR="0" indent="-228600" defTabSz="932742" fontAlgn="auto">
              <a:lnSpc>
                <a:spcPct val="100000"/>
              </a:lnSpc>
              <a:spcBef>
                <a:spcPct val="20000"/>
              </a:spcBef>
              <a:spcAft>
                <a:spcPts val="0"/>
              </a:spcAft>
              <a:buClrTx/>
              <a:buSzPct val="90000"/>
              <a:buFont typeface="Wingdings" panose="05000000000000000000" pitchFamily="2" charset="2"/>
              <a:buChar char=""/>
              <a:tabLst/>
              <a:defRPr sz="2400" spc="0" baseline="0">
                <a:solidFill>
                  <a:srgbClr val="8DC8E8"/>
                </a:solidFill>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8DC8E8"/>
                </a:solidFill>
                <a:effectLst/>
                <a:uLnTx/>
                <a:uFillTx/>
                <a:latin typeface="Segoe UI Semibold"/>
                <a:ea typeface="+mn-ea"/>
                <a:cs typeface="Segoe UI" panose="020B0502040204020203" pitchFamily="34" charset="0"/>
              </a:rPr>
              <a:t>Prompt engineering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Using prompts to get </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the AI model to do </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what you want</a:t>
            </a:r>
          </a:p>
        </p:txBody>
      </p:sp>
      <p:sp>
        <p:nvSpPr>
          <p:cNvPr id="17" name="TextBox 16">
            <a:extLst>
              <a:ext uri="{FF2B5EF4-FFF2-40B4-BE49-F238E27FC236}">
                <a16:creationId xmlns:a16="http://schemas.microsoft.com/office/drawing/2014/main" id="{4A5AE785-21C0-AC6C-6D9B-33D11361C8CF}"/>
              </a:ext>
              <a:ext uri="{C183D7F6-B498-43B3-948B-1728B52AA6E4}">
                <adec:decorative xmlns:adec="http://schemas.microsoft.com/office/drawing/2017/decorative" val="1"/>
              </a:ext>
            </a:extLst>
          </p:cNvPr>
          <p:cNvSpPr txBox="1"/>
          <p:nvPr/>
        </p:nvSpPr>
        <p:spPr>
          <a:xfrm>
            <a:off x="588263" y="4016844"/>
            <a:ext cx="3482978" cy="225354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18" name="TextBox 17">
            <a:extLst>
              <a:ext uri="{FF2B5EF4-FFF2-40B4-BE49-F238E27FC236}">
                <a16:creationId xmlns:a16="http://schemas.microsoft.com/office/drawing/2014/main" id="{956ED023-3A4A-61B5-79A9-80A8BCCC552D}"/>
              </a:ext>
              <a:ext uri="{C183D7F6-B498-43B3-948B-1728B52AA6E4}">
                <adec:decorative xmlns:adec="http://schemas.microsoft.com/office/drawing/2017/decorative" val="1"/>
              </a:ext>
            </a:extLst>
          </p:cNvPr>
          <p:cNvSpPr txBox="1"/>
          <p:nvPr/>
        </p:nvSpPr>
        <p:spPr>
          <a:xfrm>
            <a:off x="4354511" y="4016844"/>
            <a:ext cx="3482978" cy="2253540"/>
          </a:xfrm>
          <a:prstGeom prst="roundRect">
            <a:avLst>
              <a:gd name="adj" fmla="val 4004"/>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defPPr>
              <a:defRPr lang="en-NL"/>
            </a:defPPr>
            <a:lvl1pPr algn="ctr" fontAlgn="base">
              <a:lnSpc>
                <a:spcPct val="95000"/>
              </a:lnSpc>
              <a:spcBef>
                <a:spcPct val="0"/>
              </a:spcBef>
              <a:spcAft>
                <a:spcPct val="0"/>
              </a:spcAft>
              <a:defRPr sz="1600">
                <a:solidFill>
                  <a:srgbClr val="8DC8E8"/>
                </a:solidFill>
                <a:latin typeface="Segoe UI Semibold"/>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7" name="Text Placeholder 5, chunk 4">
            <a:extLst>
              <a:ext uri="{FF2B5EF4-FFF2-40B4-BE49-F238E27FC236}">
                <a16:creationId xmlns:a16="http://schemas.microsoft.com/office/drawing/2014/main" id="{BC73F0E9-BE77-5CA0-A52C-D605F1BDC494}"/>
              </a:ext>
            </a:extLst>
          </p:cNvPr>
          <p:cNvSpPr txBox="1"/>
          <p:nvPr/>
        </p:nvSpPr>
        <p:spPr>
          <a:xfrm>
            <a:off x="1001485" y="4383235"/>
            <a:ext cx="2844801" cy="1471172"/>
          </a:xfrm>
          <a:prstGeom prst="rect">
            <a:avLst/>
          </a:prstGeom>
        </p:spPr>
        <p:txBody>
          <a:bodyPr vert="horz" wrap="square" lIns="0" tIns="0" rIns="0" bIns="0" numCol="1" rtlCol="0" anchor="t">
            <a:spAutoFit/>
          </a:bodyPr>
          <a:lstStyle>
            <a:lvl1pPr marL="228600" marR="0" indent="-228600" defTabSz="932742" fontAlgn="auto">
              <a:lnSpc>
                <a:spcPct val="100000"/>
              </a:lnSpc>
              <a:spcBef>
                <a:spcPct val="20000"/>
              </a:spcBef>
              <a:spcAft>
                <a:spcPts val="0"/>
              </a:spcAft>
              <a:buClrTx/>
              <a:buSzPct val="90000"/>
              <a:buFont typeface="Wingdings" panose="05000000000000000000" pitchFamily="2" charset="2"/>
              <a:buChar char=""/>
              <a:tabLst/>
              <a:defRPr sz="2400" spc="0" baseline="0">
                <a:solidFill>
                  <a:srgbClr val="8DC8E8"/>
                </a:solidFill>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8DC8E8"/>
                </a:solidFill>
                <a:effectLst/>
                <a:uLnTx/>
                <a:uFillTx/>
                <a:latin typeface="Segoe UI Semibold"/>
                <a:ea typeface="+mn-ea"/>
                <a:cs typeface="Segoe UI" panose="020B0502040204020203" pitchFamily="34" charset="0"/>
              </a:rPr>
              <a:t>Token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“Pieces of words,” about 4 chars in English. Different LLMs support different input and output tokens.</a:t>
            </a:r>
          </a:p>
        </p:txBody>
      </p:sp>
      <p:sp>
        <p:nvSpPr>
          <p:cNvPr id="8" name="Text Placeholder 5, chunk 5">
            <a:extLst>
              <a:ext uri="{FF2B5EF4-FFF2-40B4-BE49-F238E27FC236}">
                <a16:creationId xmlns:a16="http://schemas.microsoft.com/office/drawing/2014/main" id="{1D22F5F5-1EE7-384A-508D-6684ECF0B4C0}"/>
              </a:ext>
            </a:extLst>
          </p:cNvPr>
          <p:cNvSpPr txBox="1"/>
          <p:nvPr/>
        </p:nvSpPr>
        <p:spPr>
          <a:xfrm>
            <a:off x="4762500" y="4383235"/>
            <a:ext cx="2578100" cy="1471172"/>
          </a:xfrm>
          <a:prstGeom prst="rect">
            <a:avLst/>
          </a:prstGeom>
        </p:spPr>
        <p:txBody>
          <a:bodyPr vert="horz" wrap="square" lIns="0" tIns="0" rIns="0" bIns="0" numCol="1" rtlCol="0" anchor="t">
            <a:spAutoFit/>
          </a:bodyPr>
          <a:lstStyle>
            <a:lvl1pPr marL="228600" marR="0" indent="-228600" defTabSz="932742" fontAlgn="auto">
              <a:lnSpc>
                <a:spcPct val="100000"/>
              </a:lnSpc>
              <a:spcBef>
                <a:spcPct val="20000"/>
              </a:spcBef>
              <a:spcAft>
                <a:spcPts val="0"/>
              </a:spcAft>
              <a:buClrTx/>
              <a:buSzPct val="90000"/>
              <a:buFont typeface="Wingdings" panose="05000000000000000000" pitchFamily="2" charset="2"/>
              <a:buChar char=""/>
              <a:tabLst/>
              <a:defRPr sz="2400" spc="0" baseline="0">
                <a:solidFill>
                  <a:srgbClr val="8DC8E8"/>
                </a:solidFill>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8DC8E8"/>
                </a:solidFill>
                <a:effectLst/>
                <a:uLnTx/>
                <a:uFillTx/>
                <a:latin typeface="Segoe UI Semibold"/>
                <a:ea typeface="+mn-ea"/>
                <a:cs typeface="Segoe UI" panose="020B0502040204020203" pitchFamily="34" charset="0"/>
              </a:rPr>
              <a:t>Grounding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Using LLMs with relevant information since the LLM output may not  be </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faithful to the input</a:t>
            </a:r>
          </a:p>
        </p:txBody>
      </p:sp>
      <p:sp>
        <p:nvSpPr>
          <p:cNvPr id="9" name="Text Placeholder 5, chunk 6">
            <a:extLst>
              <a:ext uri="{FF2B5EF4-FFF2-40B4-BE49-F238E27FC236}">
                <a16:creationId xmlns:a16="http://schemas.microsoft.com/office/drawing/2014/main" id="{D64756B2-EB3A-59C7-BB13-5D8003703E99}"/>
              </a:ext>
            </a:extLst>
          </p:cNvPr>
          <p:cNvSpPr txBox="1"/>
          <p:nvPr/>
        </p:nvSpPr>
        <p:spPr>
          <a:xfrm>
            <a:off x="8521700" y="4365374"/>
            <a:ext cx="2667000" cy="1194173"/>
          </a:xfrm>
          <a:prstGeom prst="rect">
            <a:avLst/>
          </a:prstGeom>
        </p:spPr>
        <p:txBody>
          <a:bodyPr vert="horz" wrap="square" lIns="0" tIns="0" rIns="0" bIns="0" numCol="1" rtlCol="0" anchor="t">
            <a:spAutoFit/>
          </a:bodyPr>
          <a:lstStyle>
            <a:lvl1pPr marL="228600" marR="0" indent="-228600" defTabSz="932742" fontAlgn="auto">
              <a:lnSpc>
                <a:spcPct val="100000"/>
              </a:lnSpc>
              <a:spcBef>
                <a:spcPct val="20000"/>
              </a:spcBef>
              <a:spcAft>
                <a:spcPts val="0"/>
              </a:spcAft>
              <a:buClrTx/>
              <a:buSzPct val="90000"/>
              <a:buFont typeface="Wingdings" panose="05000000000000000000" pitchFamily="2" charset="2"/>
              <a:buChar char=""/>
              <a:tabLst/>
              <a:defRPr sz="2400" spc="0" baseline="0">
                <a:solidFill>
                  <a:srgbClr val="8DC8E8"/>
                </a:solidFill>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8DC8E8"/>
                </a:solidFill>
                <a:effectLst/>
                <a:uLnTx/>
                <a:uFillTx/>
                <a:latin typeface="Segoe UI Semibold"/>
                <a:ea typeface="+mn-ea"/>
                <a:cs typeface="Segoe UI" panose="020B0502040204020203" pitchFamily="34" charset="0"/>
              </a:rPr>
              <a:t>Temperature</a:t>
            </a:r>
            <a:r>
              <a:rPr kumimoji="0" lang="en-US" sz="2000" b="0" i="0" u="none" strike="noStrike" kern="1200" cap="none" spc="0" normalizeH="0" baseline="0" noProof="0">
                <a:ln>
                  <a:noFill/>
                </a:ln>
                <a:solidFill>
                  <a:srgbClr val="463668"/>
                </a:solidFill>
                <a:effectLst/>
                <a:uLnTx/>
                <a:uFillTx/>
                <a:latin typeface="Segoe UI Semibold"/>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GPT setting to determine “creativity” and </a:t>
            </a:r>
            <a:b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“off-script” (0 to 1)</a:t>
            </a:r>
            <a:endParaRPr kumimoji="0" lang="en-US" sz="1800" b="0" i="0" u="none" strike="noStrike" kern="1200" cap="none" spc="0" normalizeH="0" baseline="0" noProof="0" err="1">
              <a:ln>
                <a:noFill/>
              </a:ln>
              <a:solidFill>
                <a:srgbClr val="8DC8E8"/>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518980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41D51E-18D3-E129-E730-A85CA76AA3E9}"/>
              </a:ext>
            </a:extLst>
          </p:cNvPr>
          <p:cNvSpPr txBox="1"/>
          <p:nvPr/>
        </p:nvSpPr>
        <p:spPr>
          <a:xfrm>
            <a:off x="53330" y="110127"/>
            <a:ext cx="1274872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Use quotes to generate a single sentence</a:t>
            </a:r>
          </a:p>
        </p:txBody>
      </p:sp>
      <p:grpSp>
        <p:nvGrpSpPr>
          <p:cNvPr id="3" name="Group 2">
            <a:extLst>
              <a:ext uri="{FF2B5EF4-FFF2-40B4-BE49-F238E27FC236}">
                <a16:creationId xmlns:a16="http://schemas.microsoft.com/office/drawing/2014/main" id="{119F2BE0-6D39-316E-B3A0-920A77BB9CC3}"/>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D221E0E7-450A-76A3-DFA6-C2E3DA216804}"/>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D353550-4DD1-8215-931C-7635F54B8020}"/>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4ED2D8B3-F0BF-771C-765F-FDD255FBBD81}"/>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71F72BE-079A-3D3A-1D08-F0D0D7442927}"/>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C959B22A-B57E-CED4-5427-C93C51DC8F3C}"/>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4EAF2951-6A4B-9FE3-8A26-3D911EBE67E0}"/>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If the desired model response is only a single simple sentence or string use stop sequences</a:t>
            </a:r>
          </a:p>
        </p:txBody>
      </p:sp>
      <p:sp>
        <p:nvSpPr>
          <p:cNvPr id="10" name="Rounded Rectangle 6">
            <a:extLst>
              <a:ext uri="{FF2B5EF4-FFF2-40B4-BE49-F238E27FC236}">
                <a16:creationId xmlns:a16="http://schemas.microsoft.com/office/drawing/2014/main" id="{C5036A3B-82F5-B7B7-AF23-DFD7E70DC065}"/>
              </a:ext>
            </a:extLst>
          </p:cNvPr>
          <p:cNvSpPr/>
          <p:nvPr/>
        </p:nvSpPr>
        <p:spPr>
          <a:xfrm>
            <a:off x="1500441" y="1351670"/>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TextBox 10">
            <a:extLst>
              <a:ext uri="{FF2B5EF4-FFF2-40B4-BE49-F238E27FC236}">
                <a16:creationId xmlns:a16="http://schemas.microsoft.com/office/drawing/2014/main" id="{2A4C614C-A6FD-5E91-B753-95AE37032BE6}"/>
              </a:ext>
            </a:extLst>
          </p:cNvPr>
          <p:cNvSpPr txBox="1"/>
          <p:nvPr/>
        </p:nvSpPr>
        <p:spPr>
          <a:xfrm>
            <a:off x="1725967" y="948690"/>
            <a:ext cx="5322106" cy="563231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Please rewrite the following sentence in a more concise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SENTENCE: Lucy is a mother of two, who lives in Chicago with her husband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and two children, and practices law at Junior &amp; Co.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New sentence: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Lucy, a mother of two living in Chicago with her husband and children, practices law at Junior &amp; Co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2" name="Rounded Rectangle 2">
            <a:extLst>
              <a:ext uri="{FF2B5EF4-FFF2-40B4-BE49-F238E27FC236}">
                <a16:creationId xmlns:a16="http://schemas.microsoft.com/office/drawing/2014/main" id="{E88D172C-DA4F-BC68-DAF8-5425F47AB40E}"/>
              </a:ext>
            </a:extLst>
          </p:cNvPr>
          <p:cNvSpPr/>
          <p:nvPr/>
        </p:nvSpPr>
        <p:spPr>
          <a:xfrm>
            <a:off x="1725966" y="4814824"/>
            <a:ext cx="1774471" cy="328676"/>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3" name="Rounded Rectangle 5">
            <a:extLst>
              <a:ext uri="{FF2B5EF4-FFF2-40B4-BE49-F238E27FC236}">
                <a16:creationId xmlns:a16="http://schemas.microsoft.com/office/drawing/2014/main" id="{B6840C34-D5E7-0942-6C04-6CADE29E3B30}"/>
              </a:ext>
            </a:extLst>
          </p:cNvPr>
          <p:cNvSpPr/>
          <p:nvPr/>
        </p:nvSpPr>
        <p:spPr>
          <a:xfrm>
            <a:off x="3651033" y="4884126"/>
            <a:ext cx="1582598" cy="190071"/>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Stop Sequence</a:t>
            </a:r>
          </a:p>
        </p:txBody>
      </p:sp>
    </p:spTree>
    <p:extLst>
      <p:ext uri="{BB962C8B-B14F-4D97-AF65-F5344CB8AC3E}">
        <p14:creationId xmlns:p14="http://schemas.microsoft.com/office/powerpoint/2010/main" val="31944975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AF39C-6C85-2D74-18D5-D861C6F8E73C}"/>
              </a:ext>
            </a:extLst>
          </p:cNvPr>
          <p:cNvSpPr txBox="1"/>
          <p:nvPr/>
        </p:nvSpPr>
        <p:spPr>
          <a:xfrm>
            <a:off x="53330" y="110127"/>
            <a:ext cx="1274872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Specifying output structure</a:t>
            </a:r>
          </a:p>
        </p:txBody>
      </p:sp>
      <p:grpSp>
        <p:nvGrpSpPr>
          <p:cNvPr id="3" name="Group 2">
            <a:extLst>
              <a:ext uri="{FF2B5EF4-FFF2-40B4-BE49-F238E27FC236}">
                <a16:creationId xmlns:a16="http://schemas.microsoft.com/office/drawing/2014/main" id="{D2727B4E-CE09-70C3-71ED-B6BF59F1E03F}"/>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4F1D3820-C576-0074-FEB5-AB459479588C}"/>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7C82140-2940-A0F6-FEC3-7E679FD16307}"/>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95F272C4-341C-BD66-567C-267FE4E8C382}"/>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2BD0A0C-5734-6446-9192-FDF1E1B769ED}"/>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698569DC-A88F-14B2-E6E8-25303DCF94CD}"/>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922E3476-9406-98D2-E050-AD9053774F27}"/>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Reduce the prevalence of made-up response by specifying the structure of the output</a:t>
            </a:r>
          </a:p>
        </p:txBody>
      </p:sp>
      <p:sp>
        <p:nvSpPr>
          <p:cNvPr id="10" name="Rounded Rectangle 6">
            <a:extLst>
              <a:ext uri="{FF2B5EF4-FFF2-40B4-BE49-F238E27FC236}">
                <a16:creationId xmlns:a16="http://schemas.microsoft.com/office/drawing/2014/main" id="{A296BB96-86B5-452A-1DDB-D8A411E2EB5A}"/>
              </a:ext>
            </a:extLst>
          </p:cNvPr>
          <p:cNvSpPr/>
          <p:nvPr/>
        </p:nvSpPr>
        <p:spPr>
          <a:xfrm>
            <a:off x="462751"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Rounded Rectangle 5">
            <a:extLst>
              <a:ext uri="{FF2B5EF4-FFF2-40B4-BE49-F238E27FC236}">
                <a16:creationId xmlns:a16="http://schemas.microsoft.com/office/drawing/2014/main" id="{46178CCE-964F-A346-B735-0E9461DB8CE7}"/>
              </a:ext>
            </a:extLst>
          </p:cNvPr>
          <p:cNvSpPr/>
          <p:nvPr/>
        </p:nvSpPr>
        <p:spPr>
          <a:xfrm>
            <a:off x="2012740" y="6426338"/>
            <a:ext cx="2447654" cy="343610"/>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Citations</a:t>
            </a:r>
          </a:p>
        </p:txBody>
      </p:sp>
      <p:sp>
        <p:nvSpPr>
          <p:cNvPr id="12" name="TextBox 11">
            <a:extLst>
              <a:ext uri="{FF2B5EF4-FFF2-40B4-BE49-F238E27FC236}">
                <a16:creationId xmlns:a16="http://schemas.microsoft.com/office/drawing/2014/main" id="{7B46A404-4C49-EBD9-15AC-4C3506E4309E}"/>
              </a:ext>
            </a:extLst>
          </p:cNvPr>
          <p:cNvSpPr txBox="1"/>
          <p:nvPr/>
        </p:nvSpPr>
        <p:spPr>
          <a:xfrm>
            <a:off x="595204" y="1399358"/>
            <a:ext cx="5246929" cy="51398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List down the different behaviors exhibited by the Customer Support agent in the following conversation.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hi thank you for calling </a:t>
            </a:r>
            <a:r>
              <a:rPr kumimoji="0" lang="en-US" sz="110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contoso</a:t>
            </a: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pharmacy who am i speaking with today i understand your frustration </a:t>
            </a:r>
            <a:r>
              <a:rPr kumimoji="0" lang="en-US" sz="110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mary</a:t>
            </a: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um can you tell me what exactly you're trying to accomplish OK uh certainly happy to check that for you one moment please i see here that you were on a generic form of </a:t>
            </a:r>
            <a:r>
              <a:rPr kumimoji="0" lang="en-US" sz="110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lipitor</a:t>
            </a: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is that right OK uh so i see that your doctor stopped prescribing these drugs in twenty </a:t>
            </a:r>
            <a:r>
              <a:rPr kumimoji="0" lang="en-US" sz="110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twenty</a:t>
            </a: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one actually OK uh yeah </a:t>
            </a:r>
            <a:r>
              <a:rPr kumimoji="0" lang="en-US" sz="110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i'd</a:t>
            </a: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be happy to check that for you uh because sometimes there's a gap in the system and it just doesn't get reported so let me take a look here just a moment so </a:t>
            </a:r>
            <a:r>
              <a:rPr kumimoji="0" lang="en-US" sz="110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i'm</a:t>
            </a: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seeing here that your doctor had these drugs prescribed to you from twenty twelve through twenty </a:t>
            </a:r>
            <a:r>
              <a:rPr kumimoji="0" lang="en-US" sz="110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twenty</a:t>
            </a: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one OK um yeah according to the latest records uh provided by doctor's office you're now on a different drug metformin would you like us to go ahead and fill that prescription for you for pick up a bit of form in five hundred milligrams uh you're very welcome </a:t>
            </a:r>
            <a:r>
              <a:rPr kumimoji="0" lang="en-US" sz="110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mary</a:t>
            </a: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please let us know if there's anything else we can do for you today.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How was the response of the Customer Support agent.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Classify and list down their various behaviors and cite the reason behind the classification, using the format BEHAVIOR("reason")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1. Empathetic("understands the customer's frustration")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2. Patient("happy to check that for you one moment please")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3. Knowledgeable("sometimes there's a gap in the system and it just doesn't get reported")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4. Helpful("happy to check that for you")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5. Accommodating("would you like us to go ahead and fill that prescription for you")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6. Courteous("you're very welcome </a:t>
            </a:r>
            <a:r>
              <a:rPr kumimoji="0" lang="en-US" sz="1100" b="0" i="0" u="none" strike="noStrike" kern="1200" cap="none" spc="0" normalizeH="0" baseline="0" noProof="0" err="1">
                <a:ln>
                  <a:noFill/>
                </a:ln>
                <a:solidFill>
                  <a:prstClr val="white"/>
                </a:solidFill>
                <a:effectLst/>
                <a:highlight>
                  <a:srgbClr val="3F2413"/>
                </a:highlight>
                <a:uLnTx/>
                <a:uFillTx/>
                <a:latin typeface="Segoe Pro" panose="020B0502040504020203" pitchFamily="34" charset="0"/>
                <a:ea typeface="+mn-ea"/>
                <a:cs typeface="+mn-cs"/>
              </a:rPr>
              <a:t>mary</a:t>
            </a: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a:t>
            </a:r>
          </a:p>
        </p:txBody>
      </p:sp>
      <p:sp>
        <p:nvSpPr>
          <p:cNvPr id="13" name="Rounded Rectangle 6">
            <a:extLst>
              <a:ext uri="{FF2B5EF4-FFF2-40B4-BE49-F238E27FC236}">
                <a16:creationId xmlns:a16="http://schemas.microsoft.com/office/drawing/2014/main" id="{73967DC2-AB0B-1287-D210-A3F99215A44D}"/>
              </a:ext>
            </a:extLst>
          </p:cNvPr>
          <p:cNvSpPr/>
          <p:nvPr/>
        </p:nvSpPr>
        <p:spPr>
          <a:xfrm>
            <a:off x="6271075"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4" name="Rounded Rectangle 5">
            <a:extLst>
              <a:ext uri="{FF2B5EF4-FFF2-40B4-BE49-F238E27FC236}">
                <a16:creationId xmlns:a16="http://schemas.microsoft.com/office/drawing/2014/main" id="{AC214496-F43E-B5F0-89A0-71EC125FCDD2}"/>
              </a:ext>
            </a:extLst>
          </p:cNvPr>
          <p:cNvSpPr/>
          <p:nvPr/>
        </p:nvSpPr>
        <p:spPr>
          <a:xfrm>
            <a:off x="8011532" y="6426338"/>
            <a:ext cx="2293448" cy="343610"/>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Define Structure</a:t>
            </a:r>
          </a:p>
        </p:txBody>
      </p:sp>
      <p:sp>
        <p:nvSpPr>
          <p:cNvPr id="15" name="TextBox 14">
            <a:extLst>
              <a:ext uri="{FF2B5EF4-FFF2-40B4-BE49-F238E27FC236}">
                <a16:creationId xmlns:a16="http://schemas.microsoft.com/office/drawing/2014/main" id="{7DA3EE98-DA32-EE77-E71F-31A47049FBB1}"/>
              </a:ext>
            </a:extLst>
          </p:cNvPr>
          <p:cNvSpPr txBox="1"/>
          <p:nvPr/>
        </p:nvSpPr>
        <p:spPr>
          <a:xfrm>
            <a:off x="6354775" y="1325994"/>
            <a:ext cx="5463932" cy="51013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Cluster the following news headlines into topic categories based on patterns seen within the text. Also mention reasoning behind how these categories were defined. {"TOPIC_NAME": "Artificial Intelligence and Machine Learning", "HEADLINES": ["From books to presentations in 10s with AR + ML",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response to fit a defined 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Output format: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"TOPIC_NAME":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"HEADLINES":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"REASONI": ""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Input news headlines: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1. "From books to presentations in 10s with AR + ML"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2. "Demo from 1993 of 32-year-old Yann </a:t>
            </a:r>
            <a:r>
              <a:rPr kumimoji="0" lang="en-US" sz="1050" b="0" i="0" u="none" strike="noStrike" kern="1200" cap="none" spc="0" normalizeH="0" baseline="0" noProof="0" err="1">
                <a:ln>
                  <a:noFill/>
                </a:ln>
                <a:solidFill>
                  <a:prstClr val="white"/>
                </a:solidFill>
                <a:effectLst/>
                <a:uLnTx/>
                <a:uFillTx/>
                <a:latin typeface="Segoe Pro" panose="020B0502040504020203" pitchFamily="34" charset="0"/>
                <a:ea typeface="+mn-ea"/>
                <a:cs typeface="+mn-cs"/>
              </a:rPr>
              <a:t>LeCun</a:t>
            </a: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 showing off the World's first Convolutional Network for Text Recognition"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3. "First Order Motion Model applied to animate paintings"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4. "Robinhood and other brokers literally blocking purchase of $GME, $NOK, $BB, $AMC; allow sells"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5. "United Airlines stock down over 5% premarket trading" 6. "Bitcoin was nearly $20,000 a year ago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"Demo from 1993 of 32-year-old Yann </a:t>
            </a:r>
            <a:r>
              <a:rPr kumimoji="0" lang="en-US" sz="1050" b="0" i="0" u="none" strike="noStrike" kern="1200" cap="none" spc="0" normalizeH="0" baseline="0" noProof="0" err="1">
                <a:ln>
                  <a:noFill/>
                </a:ln>
                <a:solidFill>
                  <a:prstClr val="white"/>
                </a:solidFill>
                <a:effectLst/>
                <a:highlight>
                  <a:srgbClr val="3F2413"/>
                </a:highlight>
                <a:uLnTx/>
                <a:uFillTx/>
                <a:latin typeface="Segoe Pro" panose="020B0502040504020203" pitchFamily="34" charset="0"/>
                <a:ea typeface="+mn-ea"/>
                <a:cs typeface="+mn-cs"/>
              </a:rPr>
              <a:t>LeCun</a:t>
            </a: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 showing off the World's first Convolutional Network for Text Recognition", "First Order Motion Model applied to animate paintings"], "REASONING": "These headlines all contain references to Artificial Intelligence and Machine Learning, such as AR, ML, Convolutional Network, and First Order Motion Model."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{"TOPIC_NAME": "Stock Market", "HEADLINES": ["Robinhood and other brokers literally blocking purchase of $GME, $NOK, $BB, $AMC; allow sells", "United Airlines stock down over 5% premarket trading", "Bitcoin was nearly $20,000 a year ago today"], "REASONING": "These headlines all contain references to the stock market, such as Robinhood, United Airlines, and Bitcoin." }</a:t>
            </a:r>
            <a:endParaRPr kumimoji="0" lang="en-CA"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6" name="Rounded Rectangle 2">
            <a:extLst>
              <a:ext uri="{FF2B5EF4-FFF2-40B4-BE49-F238E27FC236}">
                <a16:creationId xmlns:a16="http://schemas.microsoft.com/office/drawing/2014/main" id="{DF2F883A-BFD6-BCA9-98CA-25D7704DCF8D}"/>
              </a:ext>
            </a:extLst>
          </p:cNvPr>
          <p:cNvSpPr/>
          <p:nvPr/>
        </p:nvSpPr>
        <p:spPr>
          <a:xfrm>
            <a:off x="1474550" y="4610823"/>
            <a:ext cx="2362848" cy="202620"/>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
        <p:nvSpPr>
          <p:cNvPr id="17" name="Rounded Rectangle 2">
            <a:extLst>
              <a:ext uri="{FF2B5EF4-FFF2-40B4-BE49-F238E27FC236}">
                <a16:creationId xmlns:a16="http://schemas.microsoft.com/office/drawing/2014/main" id="{6149147A-339D-BA93-1B30-EFDED235B4C6}"/>
              </a:ext>
            </a:extLst>
          </p:cNvPr>
          <p:cNvSpPr/>
          <p:nvPr/>
        </p:nvSpPr>
        <p:spPr>
          <a:xfrm>
            <a:off x="6313470" y="2039420"/>
            <a:ext cx="5415779" cy="2440113"/>
          </a:xfrm>
          <a:prstGeom prst="roundRect">
            <a:avLst>
              <a:gd name="adj" fmla="val 17247"/>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p:txBody>
      </p:sp>
    </p:spTree>
    <p:extLst>
      <p:ext uri="{BB962C8B-B14F-4D97-AF65-F5344CB8AC3E}">
        <p14:creationId xmlns:p14="http://schemas.microsoft.com/office/powerpoint/2010/main" val="14190831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2D5E61-0A08-EC82-0904-24EB62EFF85E}"/>
              </a:ext>
            </a:extLst>
          </p:cNvPr>
          <p:cNvSpPr txBox="1"/>
          <p:nvPr/>
        </p:nvSpPr>
        <p:spPr>
          <a:xfrm>
            <a:off x="53330" y="110127"/>
            <a:ext cx="1274872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Adjusting 'Temperature' and ‘</a:t>
            </a:r>
            <a:r>
              <a:rPr kumimoji="0" lang="en-US" sz="2800" b="1" i="0" u="none" strike="noStrike" kern="1200" cap="none" spc="0" normalizeH="0" baseline="0" noProof="0" err="1">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Top_P</a:t>
            </a:r>
            <a:r>
              <a:rPr kumimoji="0" lang="en-US" sz="2800" b="1" i="0" u="none" strike="noStrike" kern="1200" cap="none" spc="0" normalizeH="0" baseline="0" noProof="0">
                <a:ln>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mn-cs"/>
              </a:rPr>
              <a:t>’ parameters</a:t>
            </a:r>
          </a:p>
        </p:txBody>
      </p:sp>
      <p:grpSp>
        <p:nvGrpSpPr>
          <p:cNvPr id="3" name="Group 2">
            <a:extLst>
              <a:ext uri="{FF2B5EF4-FFF2-40B4-BE49-F238E27FC236}">
                <a16:creationId xmlns:a16="http://schemas.microsoft.com/office/drawing/2014/main" id="{14560895-CAD6-12CD-F4E1-E368285A04A4}"/>
              </a:ext>
            </a:extLst>
          </p:cNvPr>
          <p:cNvGrpSpPr/>
          <p:nvPr/>
        </p:nvGrpSpPr>
        <p:grpSpPr>
          <a:xfrm>
            <a:off x="6159" y="1177203"/>
            <a:ext cx="6958291" cy="228600"/>
            <a:chOff x="0" y="4228754"/>
            <a:chExt cx="6958291" cy="228600"/>
          </a:xfrm>
        </p:grpSpPr>
        <p:cxnSp>
          <p:nvCxnSpPr>
            <p:cNvPr id="4" name="Straight Connector 3">
              <a:extLst>
                <a:ext uri="{FF2B5EF4-FFF2-40B4-BE49-F238E27FC236}">
                  <a16:creationId xmlns:a16="http://schemas.microsoft.com/office/drawing/2014/main" id="{D2333073-E7D5-27F9-6CEB-0006B31CE2BD}"/>
                </a:ext>
              </a:extLst>
            </p:cNvPr>
            <p:cNvCxnSpPr/>
            <p:nvPr/>
          </p:nvCxnSpPr>
          <p:spPr>
            <a:xfrm>
              <a:off x="456591" y="4228754"/>
              <a:ext cx="6501700"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5AF0319-42E6-9664-339F-AC42CA57D9EF}"/>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FD6997D6-320F-1197-634F-05C97EED6B21}"/>
              </a:ext>
            </a:extLst>
          </p:cNvPr>
          <p:cNvCxnSpPr>
            <a:cxnSpLocks/>
          </p:cNvCxnSpPr>
          <p:nvPr/>
        </p:nvCxnSpPr>
        <p:spPr>
          <a:xfrm>
            <a:off x="-7227" y="1002736"/>
            <a:ext cx="6958291"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3D1CB15-E535-F0DC-4F49-E1524309A001}"/>
              </a:ext>
            </a:extLst>
          </p:cNvPr>
          <p:cNvCxnSpPr>
            <a:cxnSpLocks/>
          </p:cNvCxnSpPr>
          <p:nvPr/>
        </p:nvCxnSpPr>
        <p:spPr>
          <a:xfrm>
            <a:off x="4722781" y="1177203"/>
            <a:ext cx="2238704"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 name="Straight Connector 7">
            <a:extLst>
              <a:ext uri="{FF2B5EF4-FFF2-40B4-BE49-F238E27FC236}">
                <a16:creationId xmlns:a16="http://schemas.microsoft.com/office/drawing/2014/main" id="{F0A5A4A6-3959-8484-EA68-038F6E069F9E}"/>
              </a:ext>
            </a:extLst>
          </p:cNvPr>
          <p:cNvCxnSpPr>
            <a:cxnSpLocks/>
          </p:cNvCxnSpPr>
          <p:nvPr/>
        </p:nvCxnSpPr>
        <p:spPr>
          <a:xfrm>
            <a:off x="-7227" y="1002736"/>
            <a:ext cx="5663381" cy="0"/>
          </a:xfrm>
          <a:prstGeom prst="line">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 name="TextBox 8">
            <a:extLst>
              <a:ext uri="{FF2B5EF4-FFF2-40B4-BE49-F238E27FC236}">
                <a16:creationId xmlns:a16="http://schemas.microsoft.com/office/drawing/2014/main" id="{AF0F72B2-C3B9-9F48-4BB8-7284D50A2555}"/>
              </a:ext>
            </a:extLst>
          </p:cNvPr>
          <p:cNvSpPr txBox="1"/>
          <p:nvPr/>
        </p:nvSpPr>
        <p:spPr>
          <a:xfrm>
            <a:off x="92622" y="570879"/>
            <a:ext cx="806639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apple-system"/>
                <a:ea typeface="+mn-ea"/>
                <a:cs typeface="Segoe UI Light" panose="020B0502040204020203" pitchFamily="34" charset="0"/>
              </a:rPr>
              <a:t>- Changing the temperature parameter allows models to have differing risk levels</a:t>
            </a:r>
          </a:p>
        </p:txBody>
      </p:sp>
      <p:sp>
        <p:nvSpPr>
          <p:cNvPr id="10" name="Rounded Rectangle 6">
            <a:extLst>
              <a:ext uri="{FF2B5EF4-FFF2-40B4-BE49-F238E27FC236}">
                <a16:creationId xmlns:a16="http://schemas.microsoft.com/office/drawing/2014/main" id="{5ECF3441-2CEA-2750-C0EE-455082242329}"/>
              </a:ext>
            </a:extLst>
          </p:cNvPr>
          <p:cNvSpPr/>
          <p:nvPr/>
        </p:nvSpPr>
        <p:spPr>
          <a:xfrm>
            <a:off x="462751"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1" name="Rounded Rectangle 5">
            <a:extLst>
              <a:ext uri="{FF2B5EF4-FFF2-40B4-BE49-F238E27FC236}">
                <a16:creationId xmlns:a16="http://schemas.microsoft.com/office/drawing/2014/main" id="{275F39E5-A7EA-1C51-DB88-C323F79D62AE}"/>
              </a:ext>
            </a:extLst>
          </p:cNvPr>
          <p:cNvSpPr/>
          <p:nvPr/>
        </p:nvSpPr>
        <p:spPr>
          <a:xfrm>
            <a:off x="2012740" y="6426338"/>
            <a:ext cx="2447654" cy="343610"/>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Temperature = 0.1</a:t>
            </a:r>
          </a:p>
        </p:txBody>
      </p:sp>
      <p:sp>
        <p:nvSpPr>
          <p:cNvPr id="12" name="TextBox 11">
            <a:extLst>
              <a:ext uri="{FF2B5EF4-FFF2-40B4-BE49-F238E27FC236}">
                <a16:creationId xmlns:a16="http://schemas.microsoft.com/office/drawing/2014/main" id="{02488844-6961-C29F-D3B7-E6250B7B7B9B}"/>
              </a:ext>
            </a:extLst>
          </p:cNvPr>
          <p:cNvSpPr txBox="1"/>
          <p:nvPr/>
        </p:nvSpPr>
        <p:spPr>
          <a:xfrm>
            <a:off x="590297" y="1405803"/>
            <a:ext cx="5246929" cy="46628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Write a product launch email for new AI-powered headphones that are priced at $79.99 and available at Best Buy, Target and Amazon.com. The target audience is tech-savvy music lovers and the tone is friendly and exciting.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1. What should be the subject line of the email?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2. What should be the body of the email?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Subject Line: Introducing the AI-Powered Headphones You've Been Waiting For!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Dear Tech-Savvy Music Lovers,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-We are thrilled to announce the launch of our new AI-powered headphones! These headphones are designed to provide you with the ultimate listening experience, with features like noise cancellation, adjustable sound settings, and more. Our AI-powered headphones are now available at Best Buy, Target, and Amazon.com for just $79.99. With this unbeatable price, you can enjoy the highest quality sound without breaking the bank.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Our AI-powered headphones are perfect for anyone who loves music. Whether you're a professional musician or just a casual listener, you’ll appreciate the superior sound quality and convenience of these headphones.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We know you'll love our AI-powered headphones, so don't wait - get yours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Sincerely,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[Your Company Name]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
        <p:nvSpPr>
          <p:cNvPr id="13" name="Rounded Rectangle 6">
            <a:extLst>
              <a:ext uri="{FF2B5EF4-FFF2-40B4-BE49-F238E27FC236}">
                <a16:creationId xmlns:a16="http://schemas.microsoft.com/office/drawing/2014/main" id="{5EDD73C8-7BE0-2894-B78F-6320E9E07427}"/>
              </a:ext>
            </a:extLst>
          </p:cNvPr>
          <p:cNvSpPr/>
          <p:nvPr/>
        </p:nvSpPr>
        <p:spPr>
          <a:xfrm>
            <a:off x="6271075" y="1325994"/>
            <a:ext cx="5547632" cy="5049122"/>
          </a:xfrm>
          <a:prstGeom prst="roundRect">
            <a:avLst>
              <a:gd name="adj" fmla="val 1552"/>
            </a:avLst>
          </a:prstGeom>
          <a:noFill/>
          <a:ln w="25400" cap="flat">
            <a:gradFill>
              <a:gsLst>
                <a:gs pos="0">
                  <a:srgbClr val="0078D4"/>
                </a:gs>
                <a:gs pos="47000">
                  <a:srgbClr val="8660C5"/>
                </a:gs>
                <a:gs pos="99000">
                  <a:srgbClr val="FF9349"/>
                </a:gs>
              </a:gsLst>
              <a:lin ang="1800000" scaled="0"/>
            </a:gradFill>
            <a:prstDash val="solid"/>
            <a:miter lim="800000"/>
            <a:headEnd/>
            <a:tailEnd/>
          </a:ln>
          <a:extLst>
            <a:ext uri="{909E8E84-426E-40DD-AFC4-6F175D3DCCD1}">
              <a14:hiddenFill xmlns:a14="http://schemas.microsoft.com/office/drawing/2010/main">
                <a:solidFill>
                  <a:srgbClr val="FFFFFF"/>
                </a:solidFill>
              </a14:hiddenFill>
            </a:ext>
          </a:extLst>
        </p:spPr>
        <p:txBody>
          <a:bodyPr lIns="274320" tIns="182880" rIns="274320" bIns="18288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highlight>
                <a:srgbClr val="062847"/>
              </a:highlight>
              <a:uLnTx/>
              <a:uFillTx/>
              <a:latin typeface="Segoe Pro" panose="020B0502040504020203" pitchFamily="34" charset="0"/>
              <a:ea typeface="+mn-ea"/>
              <a:cs typeface="+mn-cs"/>
            </a:endParaRPr>
          </a:p>
        </p:txBody>
      </p:sp>
      <p:sp>
        <p:nvSpPr>
          <p:cNvPr id="14" name="Rounded Rectangle 5">
            <a:extLst>
              <a:ext uri="{FF2B5EF4-FFF2-40B4-BE49-F238E27FC236}">
                <a16:creationId xmlns:a16="http://schemas.microsoft.com/office/drawing/2014/main" id="{7E75BFFD-F206-12F0-4184-72D1DB72DE50}"/>
              </a:ext>
            </a:extLst>
          </p:cNvPr>
          <p:cNvSpPr/>
          <p:nvPr/>
        </p:nvSpPr>
        <p:spPr>
          <a:xfrm>
            <a:off x="8011532" y="6426338"/>
            <a:ext cx="2293448" cy="343610"/>
          </a:xfrm>
          <a:prstGeom prst="roundRect">
            <a:avLst>
              <a:gd name="adj" fmla="val 12173"/>
            </a:avLst>
          </a:prstGeom>
          <a:gradFill>
            <a:gsLst>
              <a:gs pos="0">
                <a:srgbClr val="0078D4"/>
              </a:gs>
              <a:gs pos="47000">
                <a:srgbClr val="8660C5"/>
              </a:gs>
              <a:gs pos="99000">
                <a:srgbClr val="FF9349"/>
              </a:gs>
            </a:gsLst>
            <a:lin ang="1800000" scaled="0"/>
          </a:gradFill>
          <a:ln w="25400" cap="flat">
            <a:gradFill>
              <a:gsLst>
                <a:gs pos="0">
                  <a:srgbClr val="0078D4"/>
                </a:gs>
                <a:gs pos="47000">
                  <a:srgbClr val="8660C5"/>
                </a:gs>
                <a:gs pos="99000">
                  <a:srgbClr val="FF9349"/>
                </a:gs>
              </a:gsLst>
              <a:lin ang="1800000" scaled="0"/>
            </a:gradFill>
            <a:prstDash val="solid"/>
            <a:miter lim="800000"/>
            <a:headEnd/>
            <a:tailEnd/>
          </a:ln>
        </p:spPr>
        <p:txBody>
          <a:bodyPr lIns="274320" tIns="182880" rIns="274320" bIns="18288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Temperature = 0.9</a:t>
            </a:r>
          </a:p>
        </p:txBody>
      </p:sp>
      <p:sp>
        <p:nvSpPr>
          <p:cNvPr id="15" name="TextBox 14">
            <a:extLst>
              <a:ext uri="{FF2B5EF4-FFF2-40B4-BE49-F238E27FC236}">
                <a16:creationId xmlns:a16="http://schemas.microsoft.com/office/drawing/2014/main" id="{21D7DB37-1EC2-B686-A502-F3CE73F501BB}"/>
              </a:ext>
            </a:extLst>
          </p:cNvPr>
          <p:cNvSpPr txBox="1"/>
          <p:nvPr/>
        </p:nvSpPr>
        <p:spPr>
          <a:xfrm>
            <a:off x="6354775" y="1325994"/>
            <a:ext cx="5463932" cy="49398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Write a product launch email for new AI-powered headphones that are priced at $79.99 and available at Best Buy, Target and Amazon.com. The target audience is tech-savvy music lovers and the tone is friendly and exciting.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1. What should be the subject line of the email?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rPr>
              <a:t>2. What should be the body of the email?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Subject Line: Upgrade your Music Listening Experience with AI-powered Headphones Greetings Tech-savvy Music Lovers!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We have some exciting news to share with you – the newest AI-powered headphones are here! Our newest headphones feature advanced AI technology to give you the best sound that you’ve ever heard. They come with a crystal-clear sound, deep bass response and are designed to make your music listening experience enjoyable, no matter what type of music you listen to.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What’s more, they are now available at Best Buy, Target and Amazon.com for just $79.99, so you can enjoy the highest sound quality without breaking the bank.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But that’s not all! Our headphones are also packed with several other amazing features such as noise-cancellation technology and a hands-free microphone for calls, making them truly unbeatable.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So why wait? Upgrade your music listening experience and enjoy the best sound your ears have ever heard. Our AI-powered headphones are now available at Best Buy, Target and Amazon.com, so get yours today!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We hope you will enjoy these headphones as much as we do.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rPr>
              <a:t>Happy Listening! The AI-powered Headphones Team</a:t>
            </a:r>
            <a:endParaRPr kumimoji="0" lang="en-CA" sz="1050" b="0" i="0" u="none" strike="noStrike" kern="1200" cap="none" spc="0" normalizeH="0" baseline="0" noProof="0">
              <a:ln>
                <a:noFill/>
              </a:ln>
              <a:solidFill>
                <a:prstClr val="white"/>
              </a:solidFill>
              <a:effectLst/>
              <a:highlight>
                <a:srgbClr val="3F2413"/>
              </a:highlight>
              <a:uLnTx/>
              <a:uFillTx/>
              <a:latin typeface="Segoe Pro" panose="020B0502040504020203" pitchFamily="34" charset="0"/>
              <a:ea typeface="+mn-ea"/>
              <a:cs typeface="+mn-cs"/>
            </a:endParaRPr>
          </a:p>
        </p:txBody>
      </p:sp>
    </p:spTree>
    <p:extLst>
      <p:ext uri="{BB962C8B-B14F-4D97-AF65-F5344CB8AC3E}">
        <p14:creationId xmlns:p14="http://schemas.microsoft.com/office/powerpoint/2010/main" val="161968174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A719C-A80A-DC08-9208-62E26E932E75}"/>
              </a:ext>
            </a:extLst>
          </p:cNvPr>
          <p:cNvSpPr>
            <a:spLocks noGrp="1"/>
          </p:cNvSpPr>
          <p:nvPr>
            <p:ph type="title"/>
          </p:nvPr>
        </p:nvSpPr>
        <p:spPr/>
        <p:txBody>
          <a:bodyPr/>
          <a:lstStyle/>
          <a:p>
            <a:r>
              <a:rPr lang="en-US" dirty="0">
                <a:solidFill>
                  <a:schemeClr val="tx1"/>
                </a:solidFill>
              </a:rPr>
              <a:t>Sample Development Cycle</a:t>
            </a:r>
            <a:endParaRPr lang="en-US" dirty="0"/>
          </a:p>
        </p:txBody>
      </p:sp>
      <p:sp>
        <p:nvSpPr>
          <p:cNvPr id="4" name="Content Placeholder 3">
            <a:extLst>
              <a:ext uri="{FF2B5EF4-FFF2-40B4-BE49-F238E27FC236}">
                <a16:creationId xmlns:a16="http://schemas.microsoft.com/office/drawing/2014/main" id="{7E99D7EF-0BAC-84B9-F988-9A3A3E9B7A29}"/>
              </a:ext>
            </a:extLst>
          </p:cNvPr>
          <p:cNvSpPr>
            <a:spLocks noGrp="1"/>
          </p:cNvSpPr>
          <p:nvPr>
            <p:ph type="body" sz="quarter" idx="10"/>
          </p:nvPr>
        </p:nvSpPr>
        <p:spPr/>
        <p:txBody>
          <a:bodyPr/>
          <a:lstStyle/>
          <a:p>
            <a:pPr marL="0" indent="0">
              <a:buNone/>
            </a:pPr>
            <a:r>
              <a:rPr lang="en-US" dirty="0"/>
              <a:t>more than “writing a prompt”</a:t>
            </a:r>
          </a:p>
          <a:p>
            <a:endParaRPr lang="en-US" dirty="0"/>
          </a:p>
        </p:txBody>
      </p:sp>
      <p:pic>
        <p:nvPicPr>
          <p:cNvPr id="3" name="Picture 2">
            <a:extLst>
              <a:ext uri="{FF2B5EF4-FFF2-40B4-BE49-F238E27FC236}">
                <a16:creationId xmlns:a16="http://schemas.microsoft.com/office/drawing/2014/main" id="{90674926-05D5-CDE6-BD2B-13CEF55949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991" y="1954796"/>
            <a:ext cx="10170878" cy="4579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376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F03D2-7702-B53B-CCE4-D4C892F004F8}"/>
              </a:ext>
            </a:extLst>
          </p:cNvPr>
          <p:cNvSpPr>
            <a:spLocks noGrp="1"/>
          </p:cNvSpPr>
          <p:nvPr>
            <p:ph type="title"/>
          </p:nvPr>
        </p:nvSpPr>
        <p:spPr>
          <a:xfrm>
            <a:off x="588263" y="457200"/>
            <a:ext cx="11018520" cy="553998"/>
          </a:xfrm>
        </p:spPr>
        <p:txBody>
          <a:bodyPr wrap="square" anchor="t">
            <a:normAutofit/>
          </a:bodyPr>
          <a:lstStyle/>
          <a:p>
            <a:r>
              <a:rPr lang="en-US" dirty="0"/>
              <a:t>Prompt Engineering Cycle</a:t>
            </a:r>
          </a:p>
        </p:txBody>
      </p:sp>
      <p:pic>
        <p:nvPicPr>
          <p:cNvPr id="5" name="Picture 4" descr="A diagram of a process&#10;&#10;Description automatically generated">
            <a:extLst>
              <a:ext uri="{FF2B5EF4-FFF2-40B4-BE49-F238E27FC236}">
                <a16:creationId xmlns:a16="http://schemas.microsoft.com/office/drawing/2014/main" id="{0707574A-D79E-0355-D0A5-2A7C6C67EE57}"/>
              </a:ext>
            </a:extLst>
          </p:cNvPr>
          <p:cNvPicPr>
            <a:picLocks noChangeAspect="1"/>
          </p:cNvPicPr>
          <p:nvPr/>
        </p:nvPicPr>
        <p:blipFill>
          <a:blip r:embed="rId2"/>
          <a:stretch>
            <a:fillRect/>
          </a:stretch>
        </p:blipFill>
        <p:spPr>
          <a:xfrm>
            <a:off x="1084356" y="1435100"/>
            <a:ext cx="10018526" cy="4833938"/>
          </a:xfrm>
          <a:prstGeom prst="rect">
            <a:avLst/>
          </a:prstGeom>
          <a:noFill/>
        </p:spPr>
      </p:pic>
    </p:spTree>
    <p:extLst>
      <p:ext uri="{BB962C8B-B14F-4D97-AF65-F5344CB8AC3E}">
        <p14:creationId xmlns:p14="http://schemas.microsoft.com/office/powerpoint/2010/main" val="116347810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91CE4A-71AB-A99C-36F6-7115DA4DC2F1}"/>
              </a:ext>
            </a:extLst>
          </p:cNvPr>
          <p:cNvSpPr>
            <a:spLocks noGrp="1"/>
          </p:cNvSpPr>
          <p:nvPr>
            <p:ph type="body" sz="quarter" idx="11"/>
          </p:nvPr>
        </p:nvSpPr>
        <p:spPr/>
        <p:txBody>
          <a:bodyPr/>
          <a:lstStyle/>
          <a:p>
            <a:endParaRPr lang="en-US" sz="4400" spc="0" dirty="0">
              <a:ln>
                <a:noFill/>
              </a:ln>
              <a:solidFill>
                <a:schemeClr val="bg1"/>
              </a:solidFill>
              <a:cs typeface="Aharoni" panose="02010803020104030203" pitchFamily="2" charset="-79"/>
            </a:endParaRPr>
          </a:p>
          <a:p>
            <a:r>
              <a:rPr lang="en-US" sz="4400" spc="0" dirty="0">
                <a:ln>
                  <a:noFill/>
                </a:ln>
                <a:solidFill>
                  <a:schemeClr val="bg1"/>
                </a:solidFill>
                <a:cs typeface="Aharoni" panose="02010803020104030203" pitchFamily="2" charset="-79"/>
              </a:rPr>
              <a:t>Vector and Embeddings</a:t>
            </a:r>
            <a:endParaRPr lang="en-US" dirty="0"/>
          </a:p>
        </p:txBody>
      </p:sp>
    </p:spTree>
    <p:extLst>
      <p:ext uri="{BB962C8B-B14F-4D97-AF65-F5344CB8AC3E}">
        <p14:creationId xmlns:p14="http://schemas.microsoft.com/office/powerpoint/2010/main" val="14154975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42967-BADD-9574-7CDA-DADC84A9909B}"/>
              </a:ext>
            </a:extLst>
          </p:cNvPr>
          <p:cNvSpPr>
            <a:spLocks noGrp="1"/>
          </p:cNvSpPr>
          <p:nvPr>
            <p:ph type="title"/>
          </p:nvPr>
        </p:nvSpPr>
        <p:spPr/>
        <p:txBody>
          <a:bodyPr/>
          <a:lstStyle/>
          <a:p>
            <a:r>
              <a:rPr lang="en-US" dirty="0"/>
              <a:t>What is vector?</a:t>
            </a:r>
          </a:p>
        </p:txBody>
      </p:sp>
      <p:sp>
        <p:nvSpPr>
          <p:cNvPr id="3" name="Content Placeholder 2">
            <a:extLst>
              <a:ext uri="{FF2B5EF4-FFF2-40B4-BE49-F238E27FC236}">
                <a16:creationId xmlns:a16="http://schemas.microsoft.com/office/drawing/2014/main" id="{AF1DAAA9-CF85-8D0D-2889-CF6CA7225BF3}"/>
              </a:ext>
            </a:extLst>
          </p:cNvPr>
          <p:cNvSpPr>
            <a:spLocks noGrp="1"/>
          </p:cNvSpPr>
          <p:nvPr>
            <p:ph sz="quarter" idx="10"/>
          </p:nvPr>
        </p:nvSpPr>
        <p:spPr/>
        <p:txBody>
          <a:bodyPr/>
          <a:lstStyle/>
          <a:p>
            <a:pPr marL="457200" indent="-457200">
              <a:buFont typeface="Arial" panose="020B0604020202020204" pitchFamily="34" charset="0"/>
              <a:buChar char="•"/>
            </a:pPr>
            <a:r>
              <a:rPr lang="en-US" dirty="0"/>
              <a:t>Vector: a one-dimensional array of numbers that can represent various data types, such as a point in space.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Vector </a:t>
            </a:r>
            <a:r>
              <a:rPr lang="en-US" b="1" dirty="0"/>
              <a:t>Similarity</a:t>
            </a:r>
            <a:r>
              <a:rPr lang="en-US" dirty="0"/>
              <a:t>: A measure of how close two vectors are in their vector space (cosine, Euclidean, dot product, etc.)</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Vector </a:t>
            </a:r>
            <a:r>
              <a:rPr lang="en-US" b="1" dirty="0"/>
              <a:t>Search</a:t>
            </a:r>
            <a:r>
              <a:rPr lang="en-US" dirty="0"/>
              <a:t>: Vector search is the process of finding and retrieving the most similar vectors in a database to a given vector.</a:t>
            </a:r>
          </a:p>
          <a:p>
            <a:pPr marL="457200" indent="-457200">
              <a:buFont typeface="Arial" panose="020B0604020202020204" pitchFamily="34" charset="0"/>
              <a:buChar char="•"/>
            </a:pPr>
            <a:endParaRPr lang="en-US" dirty="0"/>
          </a:p>
          <a:p>
            <a:r>
              <a:rPr lang="en-US" dirty="0"/>
              <a:t>so why it is relevant to me?</a:t>
            </a:r>
          </a:p>
          <a:p>
            <a:endParaRPr lang="en-US" dirty="0"/>
          </a:p>
        </p:txBody>
      </p:sp>
    </p:spTree>
    <p:extLst>
      <p:ext uri="{BB962C8B-B14F-4D97-AF65-F5344CB8AC3E}">
        <p14:creationId xmlns:p14="http://schemas.microsoft.com/office/powerpoint/2010/main" val="39169724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00DB5-84E0-304E-28A8-6ACFA0D23F00}"/>
              </a:ext>
            </a:extLst>
          </p:cNvPr>
          <p:cNvSpPr>
            <a:spLocks noGrp="1"/>
          </p:cNvSpPr>
          <p:nvPr>
            <p:ph type="title"/>
          </p:nvPr>
        </p:nvSpPr>
        <p:spPr>
          <a:xfrm>
            <a:off x="588263" y="457200"/>
            <a:ext cx="11018520" cy="1107996"/>
          </a:xfrm>
        </p:spPr>
        <p:txBody>
          <a:bodyPr/>
          <a:lstStyle/>
          <a:p>
            <a:r>
              <a:rPr lang="en-US" dirty="0"/>
              <a:t>What are Vector Embeddings?</a:t>
            </a:r>
            <a:br>
              <a:rPr lang="en-US" dirty="0"/>
            </a:br>
            <a:endParaRPr lang="en-US" dirty="0"/>
          </a:p>
        </p:txBody>
      </p:sp>
      <p:sp>
        <p:nvSpPr>
          <p:cNvPr id="3" name="Content Placeholder 2">
            <a:extLst>
              <a:ext uri="{FF2B5EF4-FFF2-40B4-BE49-F238E27FC236}">
                <a16:creationId xmlns:a16="http://schemas.microsoft.com/office/drawing/2014/main" id="{47830702-9777-F8D4-3943-A714E8E30925}"/>
              </a:ext>
            </a:extLst>
          </p:cNvPr>
          <p:cNvSpPr>
            <a:spLocks noGrp="1"/>
          </p:cNvSpPr>
          <p:nvPr>
            <p:ph sz="quarter" idx="10"/>
          </p:nvPr>
        </p:nvSpPr>
        <p:spPr>
          <a:xfrm>
            <a:off x="481072" y="3785754"/>
            <a:ext cx="11018838" cy="3447098"/>
          </a:xfrm>
        </p:spPr>
        <p:txBody>
          <a:bodyPr/>
          <a:lstStyle/>
          <a:p>
            <a:r>
              <a:rPr lang="en-US" dirty="0"/>
              <a:t>conversion of words or phrases into numerical vectors</a:t>
            </a:r>
          </a:p>
          <a:p>
            <a:r>
              <a:rPr lang="en-US" dirty="0"/>
              <a:t>Vectors are compact, semantically-rich representations of any data</a:t>
            </a:r>
          </a:p>
          <a:p>
            <a:r>
              <a:rPr lang="en-US" dirty="0"/>
              <a:t>Vectors that are “close” are semantically similar</a:t>
            </a:r>
          </a:p>
          <a:p>
            <a:r>
              <a:rPr lang="en-US" dirty="0"/>
              <a:t>Closeness is measured by distance (cosine, dot product, Euclidean, etc.)</a:t>
            </a:r>
          </a:p>
          <a:p>
            <a:r>
              <a:rPr lang="en-US" dirty="0"/>
              <a:t>Easy to generate embeddings via APIs</a:t>
            </a:r>
          </a:p>
          <a:p>
            <a:endParaRPr lang="en-US" dirty="0"/>
          </a:p>
        </p:txBody>
      </p:sp>
      <p:pic>
        <p:nvPicPr>
          <p:cNvPr id="7" name="Graphic 6" descr="Music notes with solid fill">
            <a:extLst>
              <a:ext uri="{FF2B5EF4-FFF2-40B4-BE49-F238E27FC236}">
                <a16:creationId xmlns:a16="http://schemas.microsoft.com/office/drawing/2014/main" id="{553765EC-98AF-1C44-7C60-98B38DF70E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44535" y="2452557"/>
            <a:ext cx="552258" cy="552258"/>
          </a:xfrm>
          <a:prstGeom prst="rect">
            <a:avLst/>
          </a:prstGeom>
        </p:spPr>
      </p:pic>
      <p:pic>
        <p:nvPicPr>
          <p:cNvPr id="8" name="Graphic 7" descr="Document with solid fill">
            <a:extLst>
              <a:ext uri="{FF2B5EF4-FFF2-40B4-BE49-F238E27FC236}">
                <a16:creationId xmlns:a16="http://schemas.microsoft.com/office/drawing/2014/main" id="{7B6CCE7C-99C4-923D-75C0-702BD9180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4535" y="1115143"/>
            <a:ext cx="552258" cy="552258"/>
          </a:xfrm>
          <a:prstGeom prst="rect">
            <a:avLst/>
          </a:prstGeom>
        </p:spPr>
      </p:pic>
      <p:pic>
        <p:nvPicPr>
          <p:cNvPr id="9" name="Graphic 8" descr="Images with solid fill">
            <a:extLst>
              <a:ext uri="{FF2B5EF4-FFF2-40B4-BE49-F238E27FC236}">
                <a16:creationId xmlns:a16="http://schemas.microsoft.com/office/drawing/2014/main" id="{9D5F327B-3A6C-5301-CFE2-B95E903B1C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44535" y="1783850"/>
            <a:ext cx="552258" cy="552258"/>
          </a:xfrm>
          <a:prstGeom prst="rect">
            <a:avLst/>
          </a:prstGeom>
        </p:spPr>
      </p:pic>
      <p:pic>
        <p:nvPicPr>
          <p:cNvPr id="10" name="Graphic 9" descr="Statistics outline">
            <a:extLst>
              <a:ext uri="{FF2B5EF4-FFF2-40B4-BE49-F238E27FC236}">
                <a16:creationId xmlns:a16="http://schemas.microsoft.com/office/drawing/2014/main" id="{6661A984-0050-918A-885F-BE0212387DE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9011" y="3150442"/>
            <a:ext cx="552258" cy="552258"/>
          </a:xfrm>
          <a:prstGeom prst="rect">
            <a:avLst/>
          </a:prstGeom>
        </p:spPr>
      </p:pic>
      <p:cxnSp>
        <p:nvCxnSpPr>
          <p:cNvPr id="11" name="Straight Arrow Connector 10">
            <a:extLst>
              <a:ext uri="{FF2B5EF4-FFF2-40B4-BE49-F238E27FC236}">
                <a16:creationId xmlns:a16="http://schemas.microsoft.com/office/drawing/2014/main" id="{45820D87-29E0-C173-CBA5-ABC3261A0067}"/>
              </a:ext>
            </a:extLst>
          </p:cNvPr>
          <p:cNvCxnSpPr>
            <a:cxnSpLocks/>
            <a:endCxn id="14" idx="1"/>
          </p:cNvCxnSpPr>
          <p:nvPr/>
        </p:nvCxnSpPr>
        <p:spPr>
          <a:xfrm>
            <a:off x="3730346" y="1660115"/>
            <a:ext cx="4231951" cy="728762"/>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Left Brace 11">
            <a:extLst>
              <a:ext uri="{FF2B5EF4-FFF2-40B4-BE49-F238E27FC236}">
                <a16:creationId xmlns:a16="http://schemas.microsoft.com/office/drawing/2014/main" id="{9FEBF1ED-28E6-E85D-CC09-63E7867D68A8}"/>
              </a:ext>
            </a:extLst>
          </p:cNvPr>
          <p:cNvSpPr/>
          <p:nvPr/>
        </p:nvSpPr>
        <p:spPr>
          <a:xfrm>
            <a:off x="7930873" y="1442535"/>
            <a:ext cx="183356" cy="1805014"/>
          </a:xfrm>
          <a:prstGeom prst="leftBrac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 name="Left Brace 12">
            <a:extLst>
              <a:ext uri="{FF2B5EF4-FFF2-40B4-BE49-F238E27FC236}">
                <a16:creationId xmlns:a16="http://schemas.microsoft.com/office/drawing/2014/main" id="{66272332-759D-BDF3-E5AD-348881C1AF0E}"/>
              </a:ext>
            </a:extLst>
          </p:cNvPr>
          <p:cNvSpPr/>
          <p:nvPr/>
        </p:nvSpPr>
        <p:spPr>
          <a:xfrm rot="10800000">
            <a:off x="8860025" y="1465577"/>
            <a:ext cx="183356" cy="1805014"/>
          </a:xfrm>
          <a:prstGeom prst="leftBrac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 name="TextBox 13">
            <a:extLst>
              <a:ext uri="{FF2B5EF4-FFF2-40B4-BE49-F238E27FC236}">
                <a16:creationId xmlns:a16="http://schemas.microsoft.com/office/drawing/2014/main" id="{F6F658AE-2B6D-3219-1D02-1C3B609EA5BC}"/>
              </a:ext>
            </a:extLst>
          </p:cNvPr>
          <p:cNvSpPr txBox="1"/>
          <p:nvPr/>
        </p:nvSpPr>
        <p:spPr>
          <a:xfrm>
            <a:off x="7962297" y="1383986"/>
            <a:ext cx="1049661" cy="200978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7.1213</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1.8654</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1.1947</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-9.2471</a:t>
            </a:r>
          </a:p>
        </p:txBody>
      </p:sp>
      <p:cxnSp>
        <p:nvCxnSpPr>
          <p:cNvPr id="15" name="Straight Arrow Connector 14">
            <a:extLst>
              <a:ext uri="{FF2B5EF4-FFF2-40B4-BE49-F238E27FC236}">
                <a16:creationId xmlns:a16="http://schemas.microsoft.com/office/drawing/2014/main" id="{64C2A38A-B053-4AD1-DAE6-003A9FDFA198}"/>
              </a:ext>
            </a:extLst>
          </p:cNvPr>
          <p:cNvCxnSpPr>
            <a:cxnSpLocks/>
            <a:endCxn id="14" idx="1"/>
          </p:cNvCxnSpPr>
          <p:nvPr/>
        </p:nvCxnSpPr>
        <p:spPr>
          <a:xfrm>
            <a:off x="3698923" y="2097605"/>
            <a:ext cx="4263374" cy="291272"/>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73444AC-16B5-602D-9EC2-3080302D99C1}"/>
              </a:ext>
            </a:extLst>
          </p:cNvPr>
          <p:cNvCxnSpPr>
            <a:cxnSpLocks/>
            <a:endCxn id="14" idx="1"/>
          </p:cNvCxnSpPr>
          <p:nvPr/>
        </p:nvCxnSpPr>
        <p:spPr>
          <a:xfrm flipV="1">
            <a:off x="3730346" y="2388877"/>
            <a:ext cx="4231951" cy="283700"/>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9A416BD-86C1-2215-CB0C-EB5ED48F509A}"/>
              </a:ext>
            </a:extLst>
          </p:cNvPr>
          <p:cNvCxnSpPr>
            <a:cxnSpLocks/>
          </p:cNvCxnSpPr>
          <p:nvPr/>
        </p:nvCxnSpPr>
        <p:spPr>
          <a:xfrm flipV="1">
            <a:off x="3698923" y="2452557"/>
            <a:ext cx="4231950" cy="872469"/>
          </a:xfrm>
          <a:prstGeom prst="straightConnector1">
            <a:avLst/>
          </a:prstGeom>
          <a:ln w="1905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33288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CA2E-C2E7-7821-0849-E2C018A1E4AB}"/>
              </a:ext>
            </a:extLst>
          </p:cNvPr>
          <p:cNvSpPr>
            <a:spLocks noGrp="1"/>
          </p:cNvSpPr>
          <p:nvPr>
            <p:ph type="title"/>
          </p:nvPr>
        </p:nvSpPr>
        <p:spPr>
          <a:xfrm>
            <a:off x="588263" y="457200"/>
            <a:ext cx="11018520" cy="800219"/>
          </a:xfrm>
        </p:spPr>
        <p:txBody>
          <a:bodyPr/>
          <a:lstStyle/>
          <a:p>
            <a:r>
              <a:rPr lang="en-US" sz="3200">
                <a:solidFill>
                  <a:srgbClr val="FFFFFF"/>
                </a:solidFill>
                <a:latin typeface="Segoe UI Semibold"/>
                <a:cs typeface="Segoe UI"/>
              </a:rPr>
              <a:t>Let’s review the basics!</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Traditional information retrieval</a:t>
            </a:r>
            <a:endParaRPr lang="en-US"/>
          </a:p>
        </p:txBody>
      </p:sp>
      <p:sp>
        <p:nvSpPr>
          <p:cNvPr id="3" name="Content Placeholder 2">
            <a:extLst>
              <a:ext uri="{FF2B5EF4-FFF2-40B4-BE49-F238E27FC236}">
                <a16:creationId xmlns:a16="http://schemas.microsoft.com/office/drawing/2014/main" id="{4F48272F-DF28-D558-AEFF-D417333B42D4}"/>
              </a:ext>
            </a:extLst>
          </p:cNvPr>
          <p:cNvSpPr>
            <a:spLocks noGrp="1"/>
          </p:cNvSpPr>
          <p:nvPr>
            <p:ph sz="quarter" idx="10"/>
          </p:nvPr>
        </p:nvSpPr>
        <p:spPr>
          <a:xfrm>
            <a:off x="573467" y="1714142"/>
            <a:ext cx="11018519" cy="2523768"/>
          </a:xfrm>
        </p:spPr>
        <p:txBody>
          <a:bodyPr vert="horz" wrap="square" lIns="0" tIns="0" rIns="0" bIns="0" rtlCol="0" anchor="t">
            <a:spAutoFit/>
          </a:bodyPr>
          <a:lstStyle/>
          <a:p>
            <a:pPr lvl="1"/>
            <a:r>
              <a:rPr lang="en-US" b="1"/>
              <a:t>Query: </a:t>
            </a:r>
            <a:r>
              <a:rPr lang="en-US"/>
              <a:t>Formal statement representing your information need (e.g., search string)</a:t>
            </a:r>
          </a:p>
          <a:p>
            <a:pPr lvl="1"/>
            <a:endParaRPr lang="en-US"/>
          </a:p>
          <a:p>
            <a:pPr lvl="1"/>
            <a:r>
              <a:rPr lang="en-US" b="1"/>
              <a:t>Object: </a:t>
            </a:r>
            <a:r>
              <a:rPr lang="en-US"/>
              <a:t>Entity within your content collection (e.g., document, image, audio)</a:t>
            </a:r>
            <a:endParaRPr lang="en-US">
              <a:cs typeface="Segoe UI"/>
            </a:endParaRPr>
          </a:p>
          <a:p>
            <a:pPr lvl="1"/>
            <a:endParaRPr lang="en-US"/>
          </a:p>
          <a:p>
            <a:pPr lvl="1"/>
            <a:r>
              <a:rPr lang="en-US" b="1"/>
              <a:t>Relevance: </a:t>
            </a:r>
            <a:r>
              <a:rPr lang="en-US"/>
              <a:t>Quantitative measure of how well an object satisfies the intent of the query</a:t>
            </a:r>
            <a:endParaRPr lang="en-US">
              <a:cs typeface="Segoe UI"/>
            </a:endParaRPr>
          </a:p>
          <a:p>
            <a:pPr lvl="1"/>
            <a:endParaRPr lang="en-US"/>
          </a:p>
          <a:p>
            <a:pPr lvl="1"/>
            <a:r>
              <a:rPr lang="en-US" b="1"/>
              <a:t>Ranking: </a:t>
            </a:r>
            <a:r>
              <a:rPr lang="en-US"/>
              <a:t>Ordered list of relevant results based on their desirability or relevance score</a:t>
            </a:r>
            <a:endParaRPr lang="en-US">
              <a:cs typeface="Segoe UI"/>
            </a:endParaRPr>
          </a:p>
        </p:txBody>
      </p:sp>
    </p:spTree>
    <p:extLst>
      <p:ext uri="{BB962C8B-B14F-4D97-AF65-F5344CB8AC3E}">
        <p14:creationId xmlns:p14="http://schemas.microsoft.com/office/powerpoint/2010/main" val="33449540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CA2E-C2E7-7821-0849-E2C018A1E4AB}"/>
              </a:ext>
            </a:extLst>
          </p:cNvPr>
          <p:cNvSpPr>
            <a:spLocks noGrp="1"/>
          </p:cNvSpPr>
          <p:nvPr>
            <p:ph type="title"/>
          </p:nvPr>
        </p:nvSpPr>
        <p:spPr>
          <a:xfrm>
            <a:off x="588263" y="457200"/>
            <a:ext cx="11018520" cy="800219"/>
          </a:xfrm>
        </p:spPr>
        <p:txBody>
          <a:bodyPr/>
          <a:lstStyle/>
          <a:p>
            <a:r>
              <a:rPr lang="en-US" sz="3200" dirty="0">
                <a:solidFill>
                  <a:srgbClr val="FFFFFF"/>
                </a:solidFill>
                <a:latin typeface="Segoe UI Semibold"/>
                <a:cs typeface="Segoe UI"/>
              </a:rPr>
              <a:t>Let’s review the basics!</a:t>
            </a:r>
            <a:b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dirty="0">
                <a:ln w="3175">
                  <a:noFill/>
                </a:ln>
                <a:solidFill>
                  <a:srgbClr val="50E6FF"/>
                </a:solidFill>
                <a:effectLst/>
                <a:uLnTx/>
                <a:uFillTx/>
                <a:latin typeface="Segoe UI Semibold"/>
                <a:ea typeface="+mn-ea"/>
                <a:cs typeface="Segoe UI"/>
              </a:rPr>
              <a:t>Search via Inverted </a:t>
            </a:r>
            <a:r>
              <a:rPr lang="en-US" sz="2000" dirty="0">
                <a:solidFill>
                  <a:srgbClr val="50E6FF"/>
                </a:solidFill>
                <a:latin typeface="Segoe UI Semibold"/>
                <a:cs typeface="Segoe UI"/>
              </a:rPr>
              <a:t>I</a:t>
            </a:r>
            <a:r>
              <a:rPr kumimoji="0" lang="en-US" sz="2000" b="0" i="0" u="none" strike="noStrike" kern="1200" cap="none" spc="-50" normalizeH="0" baseline="0" noProof="0" dirty="0" err="1">
                <a:ln w="3175">
                  <a:noFill/>
                </a:ln>
                <a:solidFill>
                  <a:srgbClr val="50E6FF"/>
                </a:solidFill>
                <a:effectLst/>
                <a:uLnTx/>
                <a:uFillTx/>
                <a:latin typeface="Segoe UI Semibold"/>
                <a:ea typeface="+mn-ea"/>
                <a:cs typeface="Segoe UI"/>
              </a:rPr>
              <a:t>ndexes</a:t>
            </a:r>
            <a:endParaRPr lang="en-US" dirty="0"/>
          </a:p>
        </p:txBody>
      </p:sp>
      <p:sp>
        <p:nvSpPr>
          <p:cNvPr id="6" name="TextBox 5">
            <a:extLst>
              <a:ext uri="{FF2B5EF4-FFF2-40B4-BE49-F238E27FC236}">
                <a16:creationId xmlns:a16="http://schemas.microsoft.com/office/drawing/2014/main" id="{51495A83-E550-3B6D-4CFC-7D86C86A9F96}"/>
              </a:ext>
            </a:extLst>
          </p:cNvPr>
          <p:cNvSpPr txBox="1"/>
          <p:nvPr/>
        </p:nvSpPr>
        <p:spPr>
          <a:xfrm>
            <a:off x="588263" y="1571625"/>
            <a:ext cx="3048000" cy="681038"/>
          </a:xfrm>
          <a:prstGeom prst="round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US" sz="2000"/>
              <a:t>Document 1:</a:t>
            </a:r>
          </a:p>
          <a:p>
            <a:pPr algn="ctr"/>
            <a:r>
              <a:rPr lang="en-US" sz="2000"/>
              <a:t>“apple orange banana”</a:t>
            </a:r>
          </a:p>
        </p:txBody>
      </p:sp>
      <p:sp>
        <p:nvSpPr>
          <p:cNvPr id="7" name="TextBox 6">
            <a:extLst>
              <a:ext uri="{FF2B5EF4-FFF2-40B4-BE49-F238E27FC236}">
                <a16:creationId xmlns:a16="http://schemas.microsoft.com/office/drawing/2014/main" id="{E7E6D782-B8E4-3CF7-B710-CBE7DDD292DF}"/>
              </a:ext>
            </a:extLst>
          </p:cNvPr>
          <p:cNvSpPr txBox="1"/>
          <p:nvPr/>
        </p:nvSpPr>
        <p:spPr>
          <a:xfrm>
            <a:off x="588263" y="2842022"/>
            <a:ext cx="3048000" cy="681038"/>
          </a:xfrm>
          <a:prstGeom prst="round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US" sz="2000"/>
              <a:t>Document 2:</a:t>
            </a:r>
          </a:p>
          <a:p>
            <a:pPr algn="ctr"/>
            <a:r>
              <a:rPr lang="en-US" sz="2000"/>
              <a:t>“orange apple grape”</a:t>
            </a:r>
          </a:p>
        </p:txBody>
      </p:sp>
      <p:sp>
        <p:nvSpPr>
          <p:cNvPr id="8" name="TextBox 7">
            <a:extLst>
              <a:ext uri="{FF2B5EF4-FFF2-40B4-BE49-F238E27FC236}">
                <a16:creationId xmlns:a16="http://schemas.microsoft.com/office/drawing/2014/main" id="{ED56B6C6-0D1B-DE88-D832-DA34EEC6F3C6}"/>
              </a:ext>
            </a:extLst>
          </p:cNvPr>
          <p:cNvSpPr txBox="1"/>
          <p:nvPr/>
        </p:nvSpPr>
        <p:spPr>
          <a:xfrm>
            <a:off x="588263" y="4112419"/>
            <a:ext cx="3048000" cy="681038"/>
          </a:xfrm>
          <a:prstGeom prst="round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r>
              <a:rPr lang="en-US" sz="2000"/>
              <a:t>Document 3:</a:t>
            </a:r>
          </a:p>
          <a:p>
            <a:pPr algn="ctr"/>
            <a:r>
              <a:rPr lang="en-US" sz="2000"/>
              <a:t>“banana grape apple”</a:t>
            </a:r>
          </a:p>
        </p:txBody>
      </p:sp>
      <p:graphicFrame>
        <p:nvGraphicFramePr>
          <p:cNvPr id="9" name="Table 9">
            <a:extLst>
              <a:ext uri="{FF2B5EF4-FFF2-40B4-BE49-F238E27FC236}">
                <a16:creationId xmlns:a16="http://schemas.microsoft.com/office/drawing/2014/main" id="{4626BEF2-1249-047B-2AFA-78BC6FC9CFBC}"/>
              </a:ext>
            </a:extLst>
          </p:cNvPr>
          <p:cNvGraphicFramePr>
            <a:graphicFrameLocks noGrp="1"/>
          </p:cNvGraphicFramePr>
          <p:nvPr/>
        </p:nvGraphicFramePr>
        <p:xfrm>
          <a:off x="4152900" y="2252663"/>
          <a:ext cx="7297038" cy="1854200"/>
        </p:xfrm>
        <a:graphic>
          <a:graphicData uri="http://schemas.openxmlformats.org/drawingml/2006/table">
            <a:tbl>
              <a:tblPr firstRow="1" bandRow="1">
                <a:tableStyleId>{5C22544A-7EE6-4342-B048-85BDC9FD1C3A}</a:tableStyleId>
              </a:tblPr>
              <a:tblGrid>
                <a:gridCol w="2432346">
                  <a:extLst>
                    <a:ext uri="{9D8B030D-6E8A-4147-A177-3AD203B41FA5}">
                      <a16:colId xmlns:a16="http://schemas.microsoft.com/office/drawing/2014/main" val="266075839"/>
                    </a:ext>
                  </a:extLst>
                </a:gridCol>
                <a:gridCol w="2432346">
                  <a:extLst>
                    <a:ext uri="{9D8B030D-6E8A-4147-A177-3AD203B41FA5}">
                      <a16:colId xmlns:a16="http://schemas.microsoft.com/office/drawing/2014/main" val="2560889086"/>
                    </a:ext>
                  </a:extLst>
                </a:gridCol>
                <a:gridCol w="2432346">
                  <a:extLst>
                    <a:ext uri="{9D8B030D-6E8A-4147-A177-3AD203B41FA5}">
                      <a16:colId xmlns:a16="http://schemas.microsoft.com/office/drawing/2014/main" val="1007768163"/>
                    </a:ext>
                  </a:extLst>
                </a:gridCol>
              </a:tblGrid>
              <a:tr h="370840">
                <a:tc>
                  <a:txBody>
                    <a:bodyPr/>
                    <a:lstStyle/>
                    <a:p>
                      <a:r>
                        <a:rPr lang="en-US" dirty="0">
                          <a:solidFill>
                            <a:schemeClr val="bg1"/>
                          </a:solidFill>
                        </a:rPr>
                        <a:t>Term </a:t>
                      </a:r>
                    </a:p>
                  </a:txBody>
                  <a:tcPr/>
                </a:tc>
                <a:tc>
                  <a:txBody>
                    <a:bodyPr/>
                    <a:lstStyle/>
                    <a:p>
                      <a:r>
                        <a:rPr lang="en-US" dirty="0">
                          <a:solidFill>
                            <a:schemeClr val="bg1"/>
                          </a:solidFill>
                        </a:rPr>
                        <a:t>Freq </a:t>
                      </a:r>
                    </a:p>
                  </a:txBody>
                  <a:tcPr/>
                </a:tc>
                <a:tc>
                  <a:txBody>
                    <a:bodyPr/>
                    <a:lstStyle/>
                    <a:p>
                      <a:r>
                        <a:rPr lang="en-US" dirty="0">
                          <a:solidFill>
                            <a:schemeClr val="bg1"/>
                          </a:solidFill>
                        </a:rPr>
                        <a:t>Documents </a:t>
                      </a:r>
                    </a:p>
                  </a:txBody>
                  <a:tcPr/>
                </a:tc>
                <a:extLst>
                  <a:ext uri="{0D108BD9-81ED-4DB2-BD59-A6C34878D82A}">
                    <a16:rowId xmlns:a16="http://schemas.microsoft.com/office/drawing/2014/main" val="211057080"/>
                  </a:ext>
                </a:extLst>
              </a:tr>
              <a:tr h="370840">
                <a:tc>
                  <a:txBody>
                    <a:bodyPr/>
                    <a:lstStyle/>
                    <a:p>
                      <a:r>
                        <a:rPr lang="en-US"/>
                        <a:t>apple</a:t>
                      </a:r>
                    </a:p>
                  </a:txBody>
                  <a:tcPr/>
                </a:tc>
                <a:tc>
                  <a:txBody>
                    <a:bodyPr/>
                    <a:lstStyle/>
                    <a:p>
                      <a:r>
                        <a:rPr lang="en-US"/>
                        <a:t>3</a:t>
                      </a:r>
                    </a:p>
                  </a:txBody>
                  <a:tcPr/>
                </a:tc>
                <a:tc>
                  <a:txBody>
                    <a:bodyPr/>
                    <a:lstStyle/>
                    <a:p>
                      <a:r>
                        <a:rPr lang="en-US"/>
                        <a:t>1, 2, 3</a:t>
                      </a:r>
                    </a:p>
                  </a:txBody>
                  <a:tcPr/>
                </a:tc>
                <a:extLst>
                  <a:ext uri="{0D108BD9-81ED-4DB2-BD59-A6C34878D82A}">
                    <a16:rowId xmlns:a16="http://schemas.microsoft.com/office/drawing/2014/main" val="143603087"/>
                  </a:ext>
                </a:extLst>
              </a:tr>
              <a:tr h="370840">
                <a:tc>
                  <a:txBody>
                    <a:bodyPr/>
                    <a:lstStyle/>
                    <a:p>
                      <a:r>
                        <a:rPr lang="en-US"/>
                        <a:t>orange</a:t>
                      </a:r>
                    </a:p>
                  </a:txBody>
                  <a:tcPr/>
                </a:tc>
                <a:tc>
                  <a:txBody>
                    <a:bodyPr/>
                    <a:lstStyle/>
                    <a:p>
                      <a:r>
                        <a:rPr lang="en-US"/>
                        <a:t>2</a:t>
                      </a:r>
                    </a:p>
                  </a:txBody>
                  <a:tcPr/>
                </a:tc>
                <a:tc>
                  <a:txBody>
                    <a:bodyPr/>
                    <a:lstStyle/>
                    <a:p>
                      <a:r>
                        <a:rPr lang="en-US"/>
                        <a:t>1, 2</a:t>
                      </a:r>
                    </a:p>
                  </a:txBody>
                  <a:tcPr/>
                </a:tc>
                <a:extLst>
                  <a:ext uri="{0D108BD9-81ED-4DB2-BD59-A6C34878D82A}">
                    <a16:rowId xmlns:a16="http://schemas.microsoft.com/office/drawing/2014/main" val="484865448"/>
                  </a:ext>
                </a:extLst>
              </a:tr>
              <a:tr h="370840">
                <a:tc>
                  <a:txBody>
                    <a:bodyPr/>
                    <a:lstStyle/>
                    <a:p>
                      <a:r>
                        <a:rPr lang="en-US"/>
                        <a:t>banana</a:t>
                      </a:r>
                    </a:p>
                  </a:txBody>
                  <a:tcPr/>
                </a:tc>
                <a:tc>
                  <a:txBody>
                    <a:bodyPr/>
                    <a:lstStyle/>
                    <a:p>
                      <a:r>
                        <a:rPr lang="en-US"/>
                        <a:t>2</a:t>
                      </a:r>
                    </a:p>
                  </a:txBody>
                  <a:tcPr/>
                </a:tc>
                <a:tc>
                  <a:txBody>
                    <a:bodyPr/>
                    <a:lstStyle/>
                    <a:p>
                      <a:r>
                        <a:rPr lang="en-US"/>
                        <a:t>1, 3</a:t>
                      </a:r>
                    </a:p>
                  </a:txBody>
                  <a:tcPr/>
                </a:tc>
                <a:extLst>
                  <a:ext uri="{0D108BD9-81ED-4DB2-BD59-A6C34878D82A}">
                    <a16:rowId xmlns:a16="http://schemas.microsoft.com/office/drawing/2014/main" val="3680048285"/>
                  </a:ext>
                </a:extLst>
              </a:tr>
              <a:tr h="370840">
                <a:tc>
                  <a:txBody>
                    <a:bodyPr/>
                    <a:lstStyle/>
                    <a:p>
                      <a:r>
                        <a:rPr lang="en-US"/>
                        <a:t>grape</a:t>
                      </a:r>
                    </a:p>
                  </a:txBody>
                  <a:tcPr/>
                </a:tc>
                <a:tc>
                  <a:txBody>
                    <a:bodyPr/>
                    <a:lstStyle/>
                    <a:p>
                      <a:r>
                        <a:rPr lang="en-US"/>
                        <a:t>2</a:t>
                      </a:r>
                    </a:p>
                  </a:txBody>
                  <a:tcPr/>
                </a:tc>
                <a:tc>
                  <a:txBody>
                    <a:bodyPr/>
                    <a:lstStyle/>
                    <a:p>
                      <a:r>
                        <a:rPr lang="en-US" dirty="0"/>
                        <a:t>2, 3</a:t>
                      </a:r>
                    </a:p>
                  </a:txBody>
                  <a:tcPr/>
                </a:tc>
                <a:extLst>
                  <a:ext uri="{0D108BD9-81ED-4DB2-BD59-A6C34878D82A}">
                    <a16:rowId xmlns:a16="http://schemas.microsoft.com/office/drawing/2014/main" val="425718598"/>
                  </a:ext>
                </a:extLst>
              </a:tr>
            </a:tbl>
          </a:graphicData>
        </a:graphic>
      </p:graphicFrame>
      <p:sp>
        <p:nvSpPr>
          <p:cNvPr id="20" name="Rectangle 19">
            <a:extLst>
              <a:ext uri="{FF2B5EF4-FFF2-40B4-BE49-F238E27FC236}">
                <a16:creationId xmlns:a16="http://schemas.microsoft.com/office/drawing/2014/main" id="{7CCCB85D-C845-159D-07F1-2B63683B9A86}"/>
              </a:ext>
              <a:ext uri="{C183D7F6-B498-43B3-948B-1728B52AA6E4}">
                <adec:decorative xmlns:adec="http://schemas.microsoft.com/office/drawing/2017/decorative" val="1"/>
              </a:ext>
            </a:extLst>
          </p:cNvPr>
          <p:cNvSpPr/>
          <p:nvPr/>
        </p:nvSpPr>
        <p:spPr bwMode="auto">
          <a:xfrm flipV="1">
            <a:off x="4152899" y="4168772"/>
            <a:ext cx="4850605" cy="16192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59268E69-CD05-EBDD-FBC8-9AC4D066CE52}"/>
              </a:ext>
              <a:ext uri="{C183D7F6-B498-43B3-948B-1728B52AA6E4}">
                <adec:decorative xmlns:adec="http://schemas.microsoft.com/office/drawing/2017/decorative" val="1"/>
              </a:ext>
            </a:extLst>
          </p:cNvPr>
          <p:cNvSpPr/>
          <p:nvPr/>
        </p:nvSpPr>
        <p:spPr bwMode="auto">
          <a:xfrm>
            <a:off x="4117975" y="4127499"/>
            <a:ext cx="4903088" cy="8890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81CF886F-54F7-1C8B-FD89-239ABA21A3BB}"/>
              </a:ext>
              <a:ext uri="{C183D7F6-B498-43B3-948B-1728B52AA6E4}">
                <adec:decorative xmlns:adec="http://schemas.microsoft.com/office/drawing/2017/decorative" val="1"/>
              </a:ext>
            </a:extLst>
          </p:cNvPr>
          <p:cNvCxnSpPr>
            <a:cxnSpLocks/>
          </p:cNvCxnSpPr>
          <p:nvPr/>
        </p:nvCxnSpPr>
        <p:spPr>
          <a:xfrm>
            <a:off x="6581775" y="4328319"/>
            <a:ext cx="0" cy="952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12E47A-A1DB-E9ED-188F-DF4F063E62A7}"/>
              </a:ext>
            </a:extLst>
          </p:cNvPr>
          <p:cNvSpPr txBox="1"/>
          <p:nvPr/>
        </p:nvSpPr>
        <p:spPr>
          <a:xfrm>
            <a:off x="5367338" y="4397911"/>
            <a:ext cx="2428874" cy="184666"/>
          </a:xfrm>
          <a:prstGeom prst="rect">
            <a:avLst/>
          </a:prstGeom>
          <a:noFill/>
        </p:spPr>
        <p:txBody>
          <a:bodyPr wrap="square" lIns="0" tIns="0" rIns="0" bIns="0" rtlCol="0">
            <a:spAutoFit/>
          </a:bodyPr>
          <a:lstStyle/>
          <a:p>
            <a:pPr algn="ctr"/>
            <a:r>
              <a:rPr lang="en-US" sz="1200"/>
              <a:t>Dictionary</a:t>
            </a:r>
          </a:p>
        </p:txBody>
      </p:sp>
      <p:sp>
        <p:nvSpPr>
          <p:cNvPr id="28" name="Rectangle 27">
            <a:extLst>
              <a:ext uri="{FF2B5EF4-FFF2-40B4-BE49-F238E27FC236}">
                <a16:creationId xmlns:a16="http://schemas.microsoft.com/office/drawing/2014/main" id="{7831DDB9-5F86-8083-4079-F6FE62F2C5BA}"/>
              </a:ext>
              <a:ext uri="{C183D7F6-B498-43B3-948B-1728B52AA6E4}">
                <adec:decorative xmlns:adec="http://schemas.microsoft.com/office/drawing/2017/decorative" val="1"/>
              </a:ext>
            </a:extLst>
          </p:cNvPr>
          <p:cNvSpPr/>
          <p:nvPr/>
        </p:nvSpPr>
        <p:spPr bwMode="auto">
          <a:xfrm flipV="1">
            <a:off x="9055987" y="4168774"/>
            <a:ext cx="2393951" cy="16192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F8743D3D-A81F-E968-CB2A-6C661FD07130}"/>
              </a:ext>
              <a:ext uri="{C183D7F6-B498-43B3-948B-1728B52AA6E4}">
                <adec:decorative xmlns:adec="http://schemas.microsoft.com/office/drawing/2017/decorative" val="1"/>
              </a:ext>
            </a:extLst>
          </p:cNvPr>
          <p:cNvSpPr/>
          <p:nvPr/>
        </p:nvSpPr>
        <p:spPr bwMode="auto">
          <a:xfrm>
            <a:off x="8986138" y="4127499"/>
            <a:ext cx="2581275" cy="8890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A1C835B1-3BC0-314F-0621-1AE6BD3FD3A8}"/>
              </a:ext>
              <a:ext uri="{C183D7F6-B498-43B3-948B-1728B52AA6E4}">
                <adec:decorative xmlns:adec="http://schemas.microsoft.com/office/drawing/2017/decorative" val="1"/>
              </a:ext>
            </a:extLst>
          </p:cNvPr>
          <p:cNvCxnSpPr>
            <a:cxnSpLocks/>
            <a:stCxn id="28" idx="0"/>
          </p:cNvCxnSpPr>
          <p:nvPr/>
        </p:nvCxnSpPr>
        <p:spPr>
          <a:xfrm flipH="1">
            <a:off x="10235501" y="4330699"/>
            <a:ext cx="17462" cy="9525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E710AD4-A802-7F13-9666-801CABF2B904}"/>
              </a:ext>
            </a:extLst>
          </p:cNvPr>
          <p:cNvSpPr txBox="1"/>
          <p:nvPr/>
        </p:nvSpPr>
        <p:spPr>
          <a:xfrm>
            <a:off x="9021064" y="4447917"/>
            <a:ext cx="2428874" cy="184666"/>
          </a:xfrm>
          <a:prstGeom prst="rect">
            <a:avLst/>
          </a:prstGeom>
          <a:noFill/>
        </p:spPr>
        <p:txBody>
          <a:bodyPr wrap="square" lIns="0" tIns="0" rIns="0" bIns="0" rtlCol="0">
            <a:spAutoFit/>
          </a:bodyPr>
          <a:lstStyle/>
          <a:p>
            <a:pPr algn="ctr"/>
            <a:r>
              <a:rPr lang="en-US" sz="1200"/>
              <a:t>Postings Lists</a:t>
            </a:r>
          </a:p>
        </p:txBody>
      </p:sp>
    </p:spTree>
    <p:extLst>
      <p:ext uri="{BB962C8B-B14F-4D97-AF65-F5344CB8AC3E}">
        <p14:creationId xmlns:p14="http://schemas.microsoft.com/office/powerpoint/2010/main" val="798539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063AAD08-C8C8-85DE-AD64-ECB18D8BF5E1}"/>
              </a:ext>
            </a:extLst>
          </p:cNvPr>
          <p:cNvSpPr txBox="1">
            <a:spLocks/>
          </p:cNvSpPr>
          <p:nvPr/>
        </p:nvSpPr>
        <p:spPr>
          <a:xfrm>
            <a:off x="819293" y="415358"/>
            <a:ext cx="12191999" cy="646331"/>
          </a:xfrm>
          <a:prstGeom prst="rect">
            <a:avLst/>
          </a:prstGeom>
        </p:spPr>
        <p:txBody>
          <a:bodyPr/>
          <a:lstStyle>
            <a:lvl1pPr marL="0" marR="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sz="4000" b="1" i="0" kern="1200" spc="0" baseline="0">
                <a:solidFill>
                  <a:schemeClr val="bg1"/>
                </a:solidFill>
                <a:latin typeface="Segoe UI Variable Display Semibold" pitchFamily="2" charset="0"/>
                <a:ea typeface="+mn-ea"/>
                <a:cs typeface="Segoe UI Semibold 8"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US" sz="4000" b="1" i="0" u="none" strike="noStrike" kern="1200" cap="none" spc="0" normalizeH="0" baseline="0" noProof="0">
                <a:ln>
                  <a:noFill/>
                </a:ln>
                <a:solidFill>
                  <a:srgbClr val="0078D3"/>
                </a:solidFill>
                <a:effectLst/>
                <a:uLnTx/>
                <a:uFillTx/>
                <a:latin typeface="Segoe UI" panose="020B0502040204020203" pitchFamily="34" charset="0"/>
                <a:ea typeface="+mn-ea"/>
                <a:cs typeface="Segoe UI" panose="020B0502040204020203" pitchFamily="34" charset="0"/>
              </a:rPr>
              <a:t>Definitions</a:t>
            </a:r>
            <a:endParaRPr kumimoji="0" lang="en-US" sz="4000" b="1" i="0" u="none" strike="noStrike" kern="1200" cap="none" spc="0" normalizeH="0" baseline="0" noProof="0">
              <a:ln>
                <a:noFill/>
              </a:ln>
              <a:solidFill>
                <a:srgbClr val="0078D3"/>
              </a:solidFill>
              <a:effectLst/>
              <a:uLnTx/>
              <a:uFillTx/>
              <a:latin typeface="Segoe UI Variable Display Semibold" pitchFamily="2" charset="0"/>
              <a:ea typeface="+mn-ea"/>
              <a:cs typeface="Segoe UI Semibold 8" panose="020B0502040204020203" pitchFamily="34" charset="0"/>
            </a:endParaRPr>
          </a:p>
        </p:txBody>
      </p:sp>
      <p:sp>
        <p:nvSpPr>
          <p:cNvPr id="7" name="TextBox 6">
            <a:extLst>
              <a:ext uri="{FF2B5EF4-FFF2-40B4-BE49-F238E27FC236}">
                <a16:creationId xmlns:a16="http://schemas.microsoft.com/office/drawing/2014/main" id="{EDAB41AB-BFE2-3EBA-E53E-68F0D520D990}"/>
              </a:ext>
            </a:extLst>
          </p:cNvPr>
          <p:cNvSpPr txBox="1"/>
          <p:nvPr/>
        </p:nvSpPr>
        <p:spPr>
          <a:xfrm>
            <a:off x="871610" y="1481855"/>
            <a:ext cx="1044878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panose="020B0502040204020203" pitchFamily="34" charset="0"/>
                <a:ea typeface="+mn-ea"/>
                <a:cs typeface="+mn-cs"/>
                <a:hlinkClick r:id="rId3"/>
              </a:rPr>
              <a:t>Prompt Engineering</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hlinkClick r:id="rId3"/>
              </a:rPr>
              <a:t>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is a technique that involves designing prompts for natural language processing models. This process improves accuracy and relevancy in responses, optimizing the performance of the model.</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5D79927F-7383-C184-6917-281891A691E1}"/>
              </a:ext>
            </a:extLst>
          </p:cNvPr>
          <p:cNvSpPr txBox="1"/>
          <p:nvPr/>
        </p:nvSpPr>
        <p:spPr>
          <a:xfrm>
            <a:off x="871610" y="3068938"/>
            <a:ext cx="10448780"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hlinkClick r:id="rId4"/>
              </a:rPr>
              <a:t>Retrieval Augmented Generation (RAG)</a:t>
            </a:r>
            <a:r>
              <a:rPr kumimoji="0" lang="en-US" sz="2000" b="1"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Segoe UI"/>
                <a:ea typeface="+mn-ea"/>
                <a:cs typeface="+mn-cs"/>
              </a:rPr>
              <a:t>improves LLM performance by retrieving data from external sources and incorporating it into a prompt</a:t>
            </a:r>
            <a:r>
              <a:rPr kumimoji="0" lang="en-US" sz="2000" b="0" i="0" u="none" strike="noStrike" kern="1200" cap="none" spc="0" normalizeH="0" baseline="0" noProof="0">
                <a:ln>
                  <a:noFill/>
                </a:ln>
                <a:solidFill>
                  <a:srgbClr val="FFFFFF"/>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 RAG allows businesses to achieve customized solutions while maintaining data relevance and optimizing costs.</a:t>
            </a:r>
          </a:p>
        </p:txBody>
      </p:sp>
      <p:sp>
        <p:nvSpPr>
          <p:cNvPr id="10" name="TextBox 9">
            <a:extLst>
              <a:ext uri="{FF2B5EF4-FFF2-40B4-BE49-F238E27FC236}">
                <a16:creationId xmlns:a16="http://schemas.microsoft.com/office/drawing/2014/main" id="{8D051F0C-18D1-DEFD-1AB7-D11188188D95}"/>
              </a:ext>
            </a:extLst>
          </p:cNvPr>
          <p:cNvSpPr txBox="1"/>
          <p:nvPr/>
        </p:nvSpPr>
        <p:spPr>
          <a:xfrm>
            <a:off x="871610" y="4668259"/>
            <a:ext cx="1044878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hlinkClick r:id="rId5"/>
              </a:rPr>
              <a:t>Fine-tuning</a:t>
            </a:r>
            <a:r>
              <a:rPr kumimoji="0" lang="en-US" sz="2000" b="1"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000000"/>
                </a:solidFill>
                <a:effectLst/>
                <a:uLnTx/>
                <a:uFillTx/>
                <a:latin typeface="Segoe UI"/>
                <a:ea typeface="+mn-ea"/>
                <a:cs typeface="+mn-cs"/>
              </a:rPr>
              <a:t>adapts an existing LLM using example data, resulting in a new "custom" LLM that has been optimized for the provided examples.</a:t>
            </a:r>
          </a:p>
        </p:txBody>
      </p:sp>
    </p:spTree>
    <p:extLst>
      <p:ext uri="{BB962C8B-B14F-4D97-AF65-F5344CB8AC3E}">
        <p14:creationId xmlns:p14="http://schemas.microsoft.com/office/powerpoint/2010/main" val="6059769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CA2E-C2E7-7821-0849-E2C018A1E4AB}"/>
              </a:ext>
            </a:extLst>
          </p:cNvPr>
          <p:cNvSpPr>
            <a:spLocks noGrp="1"/>
          </p:cNvSpPr>
          <p:nvPr>
            <p:ph type="title"/>
          </p:nvPr>
        </p:nvSpPr>
        <p:spPr>
          <a:xfrm>
            <a:off x="588263" y="457200"/>
            <a:ext cx="11018520" cy="800219"/>
          </a:xfrm>
        </p:spPr>
        <p:txBody>
          <a:bodyPr/>
          <a:lstStyle/>
          <a:p>
            <a:r>
              <a:rPr lang="en-US" sz="3200">
                <a:solidFill>
                  <a:srgbClr val="FFFFFF"/>
                </a:solidFill>
                <a:latin typeface="Segoe UI Semibold"/>
                <a:cs typeface="Segoe UI"/>
              </a:rPr>
              <a:t>Let’s review the basics!</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Ranking &amp; Relevance in Traditional Search </a:t>
            </a:r>
            <a:endParaRPr lang="en-US"/>
          </a:p>
        </p:txBody>
      </p:sp>
      <p:sp>
        <p:nvSpPr>
          <p:cNvPr id="3" name="Content Placeholder 2">
            <a:extLst>
              <a:ext uri="{FF2B5EF4-FFF2-40B4-BE49-F238E27FC236}">
                <a16:creationId xmlns:a16="http://schemas.microsoft.com/office/drawing/2014/main" id="{4F48272F-DF28-D558-AEFF-D417333B42D4}"/>
              </a:ext>
            </a:extLst>
          </p:cNvPr>
          <p:cNvSpPr>
            <a:spLocks noGrp="1"/>
          </p:cNvSpPr>
          <p:nvPr>
            <p:ph sz="quarter" idx="10"/>
          </p:nvPr>
        </p:nvSpPr>
        <p:spPr>
          <a:xfrm>
            <a:off x="584199" y="1435100"/>
            <a:ext cx="5308601" cy="5410712"/>
          </a:xfrm>
        </p:spPr>
        <p:txBody>
          <a:bodyPr/>
          <a:lstStyle/>
          <a:p>
            <a:pPr lvl="1"/>
            <a:r>
              <a:rPr lang="en-US" sz="2400" b="1"/>
              <a:t>Relevance</a:t>
            </a:r>
            <a:r>
              <a:rPr lang="en-US" sz="2400"/>
              <a:t> via Boolean Search: Retrieve documents containing specific terms (e.g., "apples" AND "oranges")</a:t>
            </a:r>
          </a:p>
          <a:p>
            <a:pPr lvl="1"/>
            <a:r>
              <a:rPr lang="en-US" sz="2400" b="1"/>
              <a:t>Ranking</a:t>
            </a:r>
            <a:r>
              <a:rPr lang="en-US" sz="2400"/>
              <a:t> via BM25: A ranking algorithm influenced by 3 key factors:</a:t>
            </a:r>
          </a:p>
          <a:p>
            <a:pPr lvl="2"/>
            <a:r>
              <a:rPr lang="en-US" sz="1800" b="1"/>
              <a:t>Term Frequency (TF): </a:t>
            </a:r>
            <a:r>
              <a:rPr lang="en-US" sz="1800"/>
              <a:t>More occurrences of the search term indicate higher relevance</a:t>
            </a:r>
          </a:p>
          <a:p>
            <a:pPr lvl="2"/>
            <a:r>
              <a:rPr lang="en-US" sz="1800" b="1"/>
              <a:t>Inverse Document Frequency (IDF): </a:t>
            </a:r>
            <a:r>
              <a:rPr lang="en-US" sz="1800"/>
              <a:t>The rarer a term across documents, the more important it is</a:t>
            </a:r>
          </a:p>
          <a:p>
            <a:pPr lvl="2"/>
            <a:r>
              <a:rPr lang="en-US" sz="1800" b="1"/>
              <a:t>Field Length: </a:t>
            </a:r>
            <a:r>
              <a:rPr lang="en-US" sz="1800"/>
              <a:t>Terms found in shorter fields (fewer words) are more likely to be relevant than terms in longer fields (more words)</a:t>
            </a:r>
            <a:endParaRPr lang="en-US" sz="1800" b="1"/>
          </a:p>
          <a:p>
            <a:pPr lvl="1"/>
            <a:endParaRPr lang="en-US" i="1"/>
          </a:p>
        </p:txBody>
      </p:sp>
      <p:pic>
        <p:nvPicPr>
          <p:cNvPr id="2050" name="Picture 2" descr="machine learning - How do scoring and indexing work together in ...">
            <a:extLst>
              <a:ext uri="{FF2B5EF4-FFF2-40B4-BE49-F238E27FC236}">
                <a16:creationId xmlns:a16="http://schemas.microsoft.com/office/drawing/2014/main" id="{70ADF9CF-91D9-5980-C089-9DB50A175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6827" y="3001759"/>
            <a:ext cx="5527675" cy="849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320DDD-4DB9-DB6B-85A1-A02FBC96E248}"/>
              </a:ext>
            </a:extLst>
          </p:cNvPr>
          <p:cNvSpPr txBox="1"/>
          <p:nvPr/>
        </p:nvSpPr>
        <p:spPr>
          <a:xfrm>
            <a:off x="7000874" y="3981450"/>
            <a:ext cx="380047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cs typeface="Segoe UI"/>
              </a:rPr>
              <a:t>BM25 formula</a:t>
            </a:r>
            <a:endParaRPr lang="en-US" sz="2000" err="1">
              <a:cs typeface="Segoe UI"/>
            </a:endParaRPr>
          </a:p>
        </p:txBody>
      </p:sp>
    </p:spTree>
    <p:extLst>
      <p:ext uri="{BB962C8B-B14F-4D97-AF65-F5344CB8AC3E}">
        <p14:creationId xmlns:p14="http://schemas.microsoft.com/office/powerpoint/2010/main" val="40922795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CA2E-C2E7-7821-0849-E2C018A1E4AB}"/>
              </a:ext>
            </a:extLst>
          </p:cNvPr>
          <p:cNvSpPr>
            <a:spLocks noGrp="1"/>
          </p:cNvSpPr>
          <p:nvPr>
            <p:ph type="title"/>
          </p:nvPr>
        </p:nvSpPr>
        <p:spPr/>
        <p:txBody>
          <a:bodyPr/>
          <a:lstStyle/>
          <a:p>
            <a:r>
              <a:rPr lang="en-US" sz="3200">
                <a:solidFill>
                  <a:srgbClr val="FFFFFF"/>
                </a:solidFill>
                <a:latin typeface="Segoe UI Semibold"/>
                <a:cs typeface="Segoe UI"/>
              </a:rPr>
              <a:t>Combining Discrete and Semantic Representations for Optimal Recall</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L</a:t>
            </a:r>
            <a:r>
              <a:rPr lang="en-US" sz="2000" err="1">
                <a:solidFill>
                  <a:srgbClr val="50E6FF"/>
                </a:solidFill>
                <a:latin typeface="Segoe UI Semibold"/>
                <a:cs typeface="Segoe UI"/>
              </a:rPr>
              <a:t>everaging</a:t>
            </a:r>
            <a:r>
              <a:rPr lang="en-US" sz="2000">
                <a:solidFill>
                  <a:srgbClr val="50E6FF"/>
                </a:solidFill>
                <a:latin typeface="Segoe UI Semibold"/>
                <a:cs typeface="Segoe UI"/>
              </a:rPr>
              <a:t> the Strengths of Lexical and Semantic Approaches in Retrieval</a:t>
            </a:r>
            <a:endParaRPr lang="en-US"/>
          </a:p>
        </p:txBody>
      </p:sp>
      <p:sp>
        <p:nvSpPr>
          <p:cNvPr id="10" name="Text Placeholder 2">
            <a:extLst>
              <a:ext uri="{FF2B5EF4-FFF2-40B4-BE49-F238E27FC236}">
                <a16:creationId xmlns:a16="http://schemas.microsoft.com/office/drawing/2014/main" id="{509D21D4-7098-6E10-2C0E-E9A7E8F86067}"/>
              </a:ext>
            </a:extLst>
          </p:cNvPr>
          <p:cNvSpPr txBox="1">
            <a:spLocks/>
          </p:cNvSpPr>
          <p:nvPr/>
        </p:nvSpPr>
        <p:spPr>
          <a:xfrm>
            <a:off x="584200" y="1941111"/>
            <a:ext cx="5219700"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200" b="1" i="0" u="none" strike="noStrike" kern="1200" cap="none" spc="0" normalizeH="0" baseline="0" noProof="0">
                <a:ln>
                  <a:noFill/>
                </a:ln>
                <a:solidFill>
                  <a:srgbClr val="FFFFFF"/>
                </a:solidFill>
                <a:effectLst/>
                <a:uLnTx/>
                <a:uFillTx/>
                <a:latin typeface="Segoe UI"/>
                <a:ea typeface="+mn-ea"/>
                <a:cs typeface="Segoe UI"/>
              </a:rPr>
              <a:t>Discrete (Lexical) Representations</a:t>
            </a:r>
          </a:p>
        </p:txBody>
      </p:sp>
      <p:sp>
        <p:nvSpPr>
          <p:cNvPr id="11" name="Text Placeholder 3">
            <a:extLst>
              <a:ext uri="{FF2B5EF4-FFF2-40B4-BE49-F238E27FC236}">
                <a16:creationId xmlns:a16="http://schemas.microsoft.com/office/drawing/2014/main" id="{8FAE14D2-01C2-98F8-9905-38BFDEA1D2EE}"/>
              </a:ext>
            </a:extLst>
          </p:cNvPr>
          <p:cNvSpPr txBox="1">
            <a:spLocks/>
          </p:cNvSpPr>
          <p:nvPr/>
        </p:nvSpPr>
        <p:spPr>
          <a:xfrm>
            <a:off x="584200" y="2588811"/>
            <a:ext cx="5219700" cy="215443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Advantages: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Exact matching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Precise control and easy </a:t>
            </a:r>
            <a:r>
              <a:rPr kumimoji="0" lang="en-US" sz="1600" b="0" i="0" u="none" strike="noStrike" kern="1200" cap="none" spc="0" normalizeH="0" baseline="0" noProof="0" err="1">
                <a:ln>
                  <a:noFill/>
                </a:ln>
                <a:solidFill>
                  <a:srgbClr val="FFFFFF"/>
                </a:solidFill>
                <a:effectLst/>
                <a:uLnTx/>
                <a:uFillTx/>
                <a:latin typeface="Segoe UI"/>
                <a:ea typeface="+mn-ea"/>
                <a:cs typeface="+mn-cs"/>
              </a:rPr>
              <a:t>explainability</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Limitations:</a:t>
            </a:r>
            <a:endParaRPr kumimoji="0" lang="en-US" sz="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Struggle to capture nuances in language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Limited understanding of conceptual similarity</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 Placeholder 4">
            <a:extLst>
              <a:ext uri="{FF2B5EF4-FFF2-40B4-BE49-F238E27FC236}">
                <a16:creationId xmlns:a16="http://schemas.microsoft.com/office/drawing/2014/main" id="{C27F1C7F-0972-2187-1F16-E64A21E51C22}"/>
              </a:ext>
            </a:extLst>
          </p:cNvPr>
          <p:cNvSpPr txBox="1">
            <a:spLocks/>
          </p:cNvSpPr>
          <p:nvPr/>
        </p:nvSpPr>
        <p:spPr>
          <a:xfrm>
            <a:off x="6397625" y="1941111"/>
            <a:ext cx="5219700"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200" b="1" i="0" u="none" strike="noStrike" kern="1200" cap="none" spc="0" normalizeH="0" baseline="0" noProof="0">
                <a:ln>
                  <a:noFill/>
                </a:ln>
                <a:solidFill>
                  <a:srgbClr val="FFFFFF"/>
                </a:solidFill>
                <a:effectLst/>
                <a:uLnTx/>
                <a:uFillTx/>
                <a:latin typeface="Segoe UI"/>
                <a:ea typeface="+mn-ea"/>
                <a:cs typeface="Segoe UI"/>
              </a:rPr>
              <a:t>Dense (Vector) Representations</a:t>
            </a:r>
          </a:p>
        </p:txBody>
      </p:sp>
      <p:sp>
        <p:nvSpPr>
          <p:cNvPr id="13" name="Text Placeholder 5">
            <a:extLst>
              <a:ext uri="{FF2B5EF4-FFF2-40B4-BE49-F238E27FC236}">
                <a16:creationId xmlns:a16="http://schemas.microsoft.com/office/drawing/2014/main" id="{6B9F4CE0-8EAD-9173-396D-13AD01F70B75}"/>
              </a:ext>
            </a:extLst>
          </p:cNvPr>
          <p:cNvSpPr txBox="1">
            <a:spLocks/>
          </p:cNvSpPr>
          <p:nvPr/>
        </p:nvSpPr>
        <p:spPr>
          <a:xfrm>
            <a:off x="6397625" y="2588811"/>
            <a:ext cx="5219700" cy="215443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Advantages: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Capture conceptual similarity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Better understanding of language nuances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Limitations:</a:t>
            </a:r>
            <a:endParaRPr kumimoji="0" lang="en-US" sz="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Not built to match exact terms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Reduced </a:t>
            </a:r>
            <a:r>
              <a:rPr kumimoji="0" lang="en-US" sz="1600" b="0" i="0" u="none" strike="noStrike" kern="1200" cap="none" spc="0" normalizeH="0" baseline="0" noProof="0" err="1">
                <a:ln>
                  <a:noFill/>
                </a:ln>
                <a:solidFill>
                  <a:srgbClr val="FFFFFF"/>
                </a:solidFill>
                <a:effectLst/>
                <a:uLnTx/>
                <a:uFillTx/>
                <a:latin typeface="Segoe UI"/>
                <a:ea typeface="+mn-ea"/>
                <a:cs typeface="+mn-cs"/>
              </a:rPr>
              <a:t>explainability</a:t>
            </a:r>
            <a:r>
              <a:rPr kumimoji="0" lang="en-US" sz="1600" b="0" i="0" u="none" strike="noStrike" kern="1200" cap="none" spc="0" normalizeH="0" baseline="0" noProof="0">
                <a:ln>
                  <a:noFill/>
                </a:ln>
                <a:solidFill>
                  <a:srgbClr val="FFFFFF"/>
                </a:solidFill>
                <a:effectLst/>
                <a:uLnTx/>
                <a:uFillTx/>
                <a:latin typeface="Segoe UI"/>
                <a:ea typeface="+mn-ea"/>
                <a:cs typeface="+mn-cs"/>
              </a:rPr>
              <a:t> compared to discrete </a:t>
            </a:r>
          </a:p>
        </p:txBody>
      </p:sp>
      <p:sp>
        <p:nvSpPr>
          <p:cNvPr id="14" name="TextBox 13">
            <a:extLst>
              <a:ext uri="{FF2B5EF4-FFF2-40B4-BE49-F238E27FC236}">
                <a16:creationId xmlns:a16="http://schemas.microsoft.com/office/drawing/2014/main" id="{AF40EFFA-303F-8DD2-5C19-2D924535552E}"/>
              </a:ext>
            </a:extLst>
          </p:cNvPr>
          <p:cNvSpPr txBox="1"/>
          <p:nvPr/>
        </p:nvSpPr>
        <p:spPr>
          <a:xfrm>
            <a:off x="584200" y="5785247"/>
            <a:ext cx="1111567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Bottom Line: </a:t>
            </a:r>
            <a:r>
              <a:rPr kumimoji="0" lang="en-US" sz="2000" b="0" i="0" u="none" strike="noStrike" kern="1200" cap="none" spc="0" normalizeH="0" baseline="0" noProof="0">
                <a:ln>
                  <a:noFill/>
                </a:ln>
                <a:solidFill>
                  <a:srgbClr val="FFFFFF"/>
                </a:solidFill>
                <a:effectLst/>
                <a:uLnTx/>
                <a:uFillTx/>
                <a:latin typeface="Segoe UI"/>
                <a:ea typeface="+mn-ea"/>
                <a:cs typeface="+mn-cs"/>
              </a:rPr>
              <a:t>Achieve optimal recall by leveraging the strengths of both discrete and semantic representations for a comprehensive understanding of language</a:t>
            </a:r>
          </a:p>
        </p:txBody>
      </p:sp>
    </p:spTree>
    <p:extLst>
      <p:ext uri="{BB962C8B-B14F-4D97-AF65-F5344CB8AC3E}">
        <p14:creationId xmlns:p14="http://schemas.microsoft.com/office/powerpoint/2010/main" val="364448074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A1F8C3F-F8D5-A3FC-89BC-7779F3274012}"/>
              </a:ext>
              <a:ext uri="{C183D7F6-B498-43B3-948B-1728B52AA6E4}">
                <adec:decorative xmlns:adec="http://schemas.microsoft.com/office/drawing/2017/decorative" val="1"/>
              </a:ext>
            </a:extLst>
          </p:cNvPr>
          <p:cNvGrpSpPr/>
          <p:nvPr/>
        </p:nvGrpSpPr>
        <p:grpSpPr>
          <a:xfrm>
            <a:off x="4145714" y="780796"/>
            <a:ext cx="7716087" cy="5053547"/>
            <a:chOff x="2088314" y="895096"/>
            <a:chExt cx="7716087" cy="5053547"/>
          </a:xfrm>
        </p:grpSpPr>
        <p:sp>
          <p:nvSpPr>
            <p:cNvPr id="2" name="TextBox 1">
              <a:extLst>
                <a:ext uri="{FF2B5EF4-FFF2-40B4-BE49-F238E27FC236}">
                  <a16:creationId xmlns:a16="http://schemas.microsoft.com/office/drawing/2014/main" id="{555F7615-4782-101D-4298-CC65E54A69E8}"/>
                </a:ext>
              </a:extLst>
            </p:cNvPr>
            <p:cNvSpPr txBox="1"/>
            <p:nvPr/>
          </p:nvSpPr>
          <p:spPr>
            <a:xfrm>
              <a:off x="2857501" y="2082800"/>
              <a:ext cx="261620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50E6FF"/>
                  </a:solidFill>
                  <a:effectLst/>
                  <a:uLnTx/>
                  <a:uFillTx/>
                  <a:latin typeface="Segoe UI"/>
                  <a:ea typeface="+mn-ea"/>
                  <a:cs typeface="+mn-cs"/>
                </a:rPr>
                <a:t>Search</a:t>
              </a:r>
            </a:p>
          </p:txBody>
        </p:sp>
        <p:sp>
          <p:nvSpPr>
            <p:cNvPr id="3" name="TextBox 2">
              <a:extLst>
                <a:ext uri="{FF2B5EF4-FFF2-40B4-BE49-F238E27FC236}">
                  <a16:creationId xmlns:a16="http://schemas.microsoft.com/office/drawing/2014/main" id="{7E93AE12-9DE5-173F-4760-8688C0A84AE1}"/>
                </a:ext>
              </a:extLst>
            </p:cNvPr>
            <p:cNvSpPr txBox="1"/>
            <p:nvPr/>
          </p:nvSpPr>
          <p:spPr>
            <a:xfrm>
              <a:off x="6781801" y="4191000"/>
              <a:ext cx="261620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50E6FF"/>
                  </a:solidFill>
                  <a:effectLst/>
                  <a:uLnTx/>
                  <a:uFillTx/>
                  <a:latin typeface="Segoe UI"/>
                  <a:ea typeface="+mn-ea"/>
                  <a:cs typeface="+mn-cs"/>
                </a:rPr>
                <a:t>AI</a:t>
              </a:r>
            </a:p>
          </p:txBody>
        </p:sp>
        <p:sp>
          <p:nvSpPr>
            <p:cNvPr id="7" name="Arrow: Circular 6">
              <a:extLst>
                <a:ext uri="{FF2B5EF4-FFF2-40B4-BE49-F238E27FC236}">
                  <a16:creationId xmlns:a16="http://schemas.microsoft.com/office/drawing/2014/main" id="{3F8F2A45-E134-9110-C82B-6258FF0DD1BF}"/>
                </a:ext>
              </a:extLst>
            </p:cNvPr>
            <p:cNvSpPr/>
            <p:nvPr/>
          </p:nvSpPr>
          <p:spPr bwMode="auto">
            <a:xfrm rot="11146078">
              <a:off x="3187701" y="895096"/>
              <a:ext cx="4572000" cy="4572000"/>
            </a:xfrm>
            <a:prstGeom prst="circularArrow">
              <a:avLst>
                <a:gd name="adj1" fmla="val 12500"/>
                <a:gd name="adj2" fmla="val 1142319"/>
                <a:gd name="adj3" fmla="val 20457681"/>
                <a:gd name="adj4" fmla="val 14054523"/>
                <a:gd name="adj5" fmla="val 125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Arrow: Circular 7">
              <a:extLst>
                <a:ext uri="{FF2B5EF4-FFF2-40B4-BE49-F238E27FC236}">
                  <a16:creationId xmlns:a16="http://schemas.microsoft.com/office/drawing/2014/main" id="{1CE19E93-461A-9F83-F517-5D61AA105C76}"/>
                </a:ext>
              </a:extLst>
            </p:cNvPr>
            <p:cNvSpPr/>
            <p:nvPr/>
          </p:nvSpPr>
          <p:spPr bwMode="auto">
            <a:xfrm rot="613322">
              <a:off x="3036474" y="1376643"/>
              <a:ext cx="4572000" cy="4572000"/>
            </a:xfrm>
            <a:prstGeom prst="circularArrow">
              <a:avLst>
                <a:gd name="adj1" fmla="val 12500"/>
                <a:gd name="adj2" fmla="val 1142319"/>
                <a:gd name="adj3" fmla="val 20457681"/>
                <a:gd name="adj4" fmla="val 14054523"/>
                <a:gd name="adj5" fmla="val 125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C49F51A6-E304-A87D-9484-3761AC0C678B}"/>
                </a:ext>
              </a:extLst>
            </p:cNvPr>
            <p:cNvSpPr txBox="1"/>
            <p:nvPr/>
          </p:nvSpPr>
          <p:spPr>
            <a:xfrm>
              <a:off x="7188201" y="1358900"/>
              <a:ext cx="2616200"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Better information in the context</a:t>
              </a:r>
            </a:p>
          </p:txBody>
        </p:sp>
        <p:sp>
          <p:nvSpPr>
            <p:cNvPr id="10" name="TextBox 9">
              <a:extLst>
                <a:ext uri="{FF2B5EF4-FFF2-40B4-BE49-F238E27FC236}">
                  <a16:creationId xmlns:a16="http://schemas.microsoft.com/office/drawing/2014/main" id="{5269FCC2-A08C-3022-218C-E5E04ED936E7}"/>
                </a:ext>
              </a:extLst>
            </p:cNvPr>
            <p:cNvSpPr txBox="1"/>
            <p:nvPr/>
          </p:nvSpPr>
          <p:spPr>
            <a:xfrm>
              <a:off x="2088314" y="4736011"/>
              <a:ext cx="2616200"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Better representations of data (embeddings)</a:t>
              </a:r>
            </a:p>
          </p:txBody>
        </p:sp>
      </p:grpSp>
      <p:sp>
        <p:nvSpPr>
          <p:cNvPr id="12" name="Title 1">
            <a:extLst>
              <a:ext uri="{FF2B5EF4-FFF2-40B4-BE49-F238E27FC236}">
                <a16:creationId xmlns:a16="http://schemas.microsoft.com/office/drawing/2014/main" id="{859CB4B9-D480-BF5B-1067-40896D1700E2}"/>
              </a:ext>
            </a:extLst>
          </p:cNvPr>
          <p:cNvSpPr txBox="1">
            <a:spLocks/>
          </p:cNvSpPr>
          <p:nvPr/>
        </p:nvSpPr>
        <p:spPr>
          <a:xfrm>
            <a:off x="128408" y="238686"/>
            <a:ext cx="3228339" cy="5965054"/>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50" normalizeH="0" baseline="0" noProof="0">
                <a:ln w="3175">
                  <a:noFill/>
                </a:ln>
                <a:solidFill>
                  <a:srgbClr val="50E6FF"/>
                </a:solidFill>
                <a:effectLst/>
                <a:uLnTx/>
                <a:uFillTx/>
                <a:latin typeface="Segoe UI Semibold"/>
                <a:ea typeface="+mn-ea"/>
                <a:cs typeface="Segoe UI"/>
              </a:rPr>
              <a:t>Search </a:t>
            </a:r>
            <a:r>
              <a:rPr kumimoji="0" lang="en-US" sz="4400" b="1" i="0" u="none" strike="noStrike" kern="1200" cap="none" spc="-50" normalizeH="0" baseline="0" noProof="0">
                <a:ln w="3175">
                  <a:noFill/>
                </a:ln>
                <a:solidFill>
                  <a:srgbClr val="FFFFFF"/>
                </a:solidFill>
                <a:effectLst/>
                <a:uLnTx/>
                <a:uFillTx/>
                <a:latin typeface="Segoe UI Semibold"/>
                <a:ea typeface="+mn-ea"/>
                <a:cs typeface="Segoe UI"/>
              </a:rPr>
              <a:t>+ </a:t>
            </a:r>
            <a:r>
              <a:rPr kumimoji="0" lang="en-US" sz="4400" b="1" i="0" u="none" strike="noStrike" kern="1200" cap="none" spc="-50" normalizeH="0" baseline="0" noProof="0">
                <a:ln w="3175">
                  <a:noFill/>
                </a:ln>
                <a:solidFill>
                  <a:srgbClr val="50E6FF"/>
                </a:solidFill>
                <a:effectLst/>
                <a:uLnTx/>
                <a:uFillTx/>
                <a:latin typeface="Segoe UI Semibold"/>
                <a:ea typeface="+mn-ea"/>
                <a:cs typeface="Segoe UI"/>
              </a:rPr>
              <a:t>AI </a:t>
            </a:r>
            <a:endParaRPr kumimoji="0" lang="en-US" sz="3600" b="1" i="0" u="none" strike="noStrike" kern="1200" cap="none" spc="-50" normalizeH="0" baseline="0" noProof="0">
              <a:ln w="3175">
                <a:noFill/>
              </a:ln>
              <a:solidFill>
                <a:srgbClr val="50E6FF"/>
              </a:solidFill>
              <a:effectLst/>
              <a:uLnTx/>
              <a:uFillTx/>
              <a:latin typeface="Segoe UI Semibold"/>
              <a:ea typeface="+mn-ea"/>
              <a:cs typeface="Segoe UI" pitchFamily="34" charset="0"/>
            </a:endParaRP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a:ea typeface="+mn-ea"/>
                <a:cs typeface="Segoe UI"/>
              </a:rPr>
              <a:t>Better Together</a:t>
            </a:r>
            <a:endParaRPr kumimoji="0" lang="en-US" sz="3200" b="0" i="0" u="none" strike="noStrike" kern="1200" cap="none" spc="-50" normalizeH="0" baseline="0" noProof="0">
              <a:ln w="3175">
                <a:noFill/>
              </a:ln>
              <a:solidFill>
                <a:srgbClr val="FFFFFF"/>
              </a:solidFill>
              <a:effectLst/>
              <a:uLnTx/>
              <a:uFillTx/>
              <a:latin typeface="Segoe UI"/>
              <a:ea typeface="+mn-ea"/>
              <a:cs typeface="Segoe UI" pitchFamily="34" charset="0"/>
            </a:endParaRPr>
          </a:p>
        </p:txBody>
      </p:sp>
      <p:cxnSp>
        <p:nvCxnSpPr>
          <p:cNvPr id="14" name="Straight Connector 13">
            <a:extLst>
              <a:ext uri="{FF2B5EF4-FFF2-40B4-BE49-F238E27FC236}">
                <a16:creationId xmlns:a16="http://schemas.microsoft.com/office/drawing/2014/main" id="{C2A15318-9064-9556-AF4E-396079C532D3}"/>
              </a:ext>
              <a:ext uri="{C183D7F6-B498-43B3-948B-1728B52AA6E4}">
                <adec:decorative xmlns:adec="http://schemas.microsoft.com/office/drawing/2017/decorative" val="1"/>
              </a:ext>
            </a:extLst>
          </p:cNvPr>
          <p:cNvCxnSpPr>
            <a:cxnSpLocks/>
          </p:cNvCxnSpPr>
          <p:nvPr/>
        </p:nvCxnSpPr>
        <p:spPr>
          <a:xfrm>
            <a:off x="3615556" y="562626"/>
            <a:ext cx="0" cy="5167081"/>
          </a:xfrm>
          <a:prstGeom prst="line">
            <a:avLst/>
          </a:prstGeom>
          <a:ln cap="rnd">
            <a:solidFill>
              <a:schemeClr val="accent1">
                <a:alpha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7116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0DA7-D98A-8E08-569A-CAA18F98C03C}"/>
              </a:ext>
            </a:extLst>
          </p:cNvPr>
          <p:cNvSpPr>
            <a:spLocks noGrp="1"/>
          </p:cNvSpPr>
          <p:nvPr>
            <p:ph type="title"/>
          </p:nvPr>
        </p:nvSpPr>
        <p:spPr/>
        <p:txBody>
          <a:bodyPr/>
          <a:lstStyle/>
          <a:p>
            <a:r>
              <a:rPr lang="en-US">
                <a:cs typeface="Segoe UI"/>
              </a:rPr>
              <a:t>Vector Search at a High Level </a:t>
            </a:r>
            <a:endParaRPr lang="en-US"/>
          </a:p>
        </p:txBody>
      </p:sp>
      <p:grpSp>
        <p:nvGrpSpPr>
          <p:cNvPr id="12" name="Group 11">
            <a:extLst>
              <a:ext uri="{FF2B5EF4-FFF2-40B4-BE49-F238E27FC236}">
                <a16:creationId xmlns:a16="http://schemas.microsoft.com/office/drawing/2014/main" id="{D9F7B2E3-4D51-9AAA-6DBD-0B18743E217A}"/>
              </a:ext>
              <a:ext uri="{C183D7F6-B498-43B3-948B-1728B52AA6E4}">
                <adec:decorative xmlns:adec="http://schemas.microsoft.com/office/drawing/2017/decorative" val="1"/>
              </a:ext>
            </a:extLst>
          </p:cNvPr>
          <p:cNvGrpSpPr/>
          <p:nvPr/>
        </p:nvGrpSpPr>
        <p:grpSpPr>
          <a:xfrm>
            <a:off x="731517" y="1262910"/>
            <a:ext cx="2886457" cy="4860891"/>
            <a:chOff x="457199" y="1416799"/>
            <a:chExt cx="2886457" cy="4860891"/>
          </a:xfrm>
        </p:grpSpPr>
        <p:pic>
          <p:nvPicPr>
            <p:cNvPr id="4" name="Picture 3" descr="Variety of books on shelves in library">
              <a:extLst>
                <a:ext uri="{FF2B5EF4-FFF2-40B4-BE49-F238E27FC236}">
                  <a16:creationId xmlns:a16="http://schemas.microsoft.com/office/drawing/2014/main" id="{6557F57A-FCC2-8EDE-29C2-931FF3E151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5" name="TextBox 4">
              <a:extLst>
                <a:ext uri="{FF2B5EF4-FFF2-40B4-BE49-F238E27FC236}">
                  <a16:creationId xmlns:a16="http://schemas.microsoft.com/office/drawing/2014/main" id="{F4929170-960A-2C11-89C6-08B50C2B5327}"/>
                </a:ext>
              </a:extLst>
            </p:cNvPr>
            <p:cNvSpPr txBox="1"/>
            <p:nvPr/>
          </p:nvSpPr>
          <p:spPr>
            <a:xfrm>
              <a:off x="457199" y="5169694"/>
              <a:ext cx="2886457"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 diverse collection of books, each containing unique insights and knowledge</a:t>
              </a:r>
            </a:p>
          </p:txBody>
        </p:sp>
        <p:sp>
          <p:nvSpPr>
            <p:cNvPr id="6" name="TextBox 5">
              <a:extLst>
                <a:ext uri="{FF2B5EF4-FFF2-40B4-BE49-F238E27FC236}">
                  <a16:creationId xmlns:a16="http://schemas.microsoft.com/office/drawing/2014/main" id="{79E65E4A-4172-B9DC-702F-1892DF0B8115}"/>
                </a:ext>
              </a:extLst>
            </p:cNvPr>
            <p:cNvSpPr txBox="1"/>
            <p:nvPr/>
          </p:nvSpPr>
          <p:spPr>
            <a:xfrm>
              <a:off x="457199"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a:t>
              </a:r>
            </a:p>
          </p:txBody>
        </p:sp>
      </p:grpSp>
      <p:grpSp>
        <p:nvGrpSpPr>
          <p:cNvPr id="13" name="Group 12">
            <a:extLst>
              <a:ext uri="{FF2B5EF4-FFF2-40B4-BE49-F238E27FC236}">
                <a16:creationId xmlns:a16="http://schemas.microsoft.com/office/drawing/2014/main" id="{DF38A8BD-7931-54FD-4F84-714A3DB7F223}"/>
              </a:ext>
              <a:ext uri="{C183D7F6-B498-43B3-948B-1728B52AA6E4}">
                <adec:decorative xmlns:adec="http://schemas.microsoft.com/office/drawing/2017/decorative" val="1"/>
              </a:ext>
            </a:extLst>
          </p:cNvPr>
          <p:cNvGrpSpPr/>
          <p:nvPr/>
        </p:nvGrpSpPr>
        <p:grpSpPr>
          <a:xfrm>
            <a:off x="4648196" y="1262910"/>
            <a:ext cx="2886458" cy="5414888"/>
            <a:chOff x="457198" y="1416799"/>
            <a:chExt cx="2886458" cy="5414888"/>
          </a:xfrm>
        </p:grpSpPr>
        <p:pic>
          <p:nvPicPr>
            <p:cNvPr id="14" name="Picture 13" descr="Woman in a library">
              <a:extLst>
                <a:ext uri="{FF2B5EF4-FFF2-40B4-BE49-F238E27FC236}">
                  <a16:creationId xmlns:a16="http://schemas.microsoft.com/office/drawing/2014/main" id="{9AEDE2E3-C63F-FE73-9EF4-0755BFECCA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15" name="TextBox 14">
              <a:extLst>
                <a:ext uri="{FF2B5EF4-FFF2-40B4-BE49-F238E27FC236}">
                  <a16:creationId xmlns:a16="http://schemas.microsoft.com/office/drawing/2014/main" id="{7CF694AA-3ADB-37FB-AF89-98332B8BCF1C}"/>
                </a:ext>
              </a:extLst>
            </p:cNvPr>
            <p:cNvSpPr txBox="1"/>
            <p:nvPr/>
          </p:nvSpPr>
          <p:spPr>
            <a:xfrm>
              <a:off x="457199" y="5169694"/>
              <a:ext cx="2886457" cy="166199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Finding a book on a specific topic or theme can be time-consuming and overwhelming, especially when the content is scattered.</a:t>
              </a:r>
            </a:p>
          </p:txBody>
        </p:sp>
        <p:sp>
          <p:nvSpPr>
            <p:cNvPr id="16" name="TextBox 15">
              <a:extLst>
                <a:ext uri="{FF2B5EF4-FFF2-40B4-BE49-F238E27FC236}">
                  <a16:creationId xmlns:a16="http://schemas.microsoft.com/office/drawing/2014/main" id="{DD4275D8-9091-57B9-4AD5-A0F9E4173840}"/>
                </a:ext>
              </a:extLst>
            </p:cNvPr>
            <p:cNvSpPr txBox="1"/>
            <p:nvPr/>
          </p:nvSpPr>
          <p:spPr>
            <a:xfrm>
              <a:off x="457198"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The Challenge</a:t>
              </a:r>
            </a:p>
          </p:txBody>
        </p:sp>
      </p:grpSp>
      <p:grpSp>
        <p:nvGrpSpPr>
          <p:cNvPr id="17" name="Group 16">
            <a:extLst>
              <a:ext uri="{FF2B5EF4-FFF2-40B4-BE49-F238E27FC236}">
                <a16:creationId xmlns:a16="http://schemas.microsoft.com/office/drawing/2014/main" id="{F8C52F34-30CC-8B57-3F60-2F846DE25D55}"/>
              </a:ext>
              <a:ext uri="{C183D7F6-B498-43B3-948B-1728B52AA6E4}">
                <adec:decorative xmlns:adec="http://schemas.microsoft.com/office/drawing/2017/decorative" val="1"/>
              </a:ext>
            </a:extLst>
          </p:cNvPr>
          <p:cNvGrpSpPr/>
          <p:nvPr/>
        </p:nvGrpSpPr>
        <p:grpSpPr>
          <a:xfrm>
            <a:off x="8564877" y="1262910"/>
            <a:ext cx="2886457" cy="4860891"/>
            <a:chOff x="457199" y="1416799"/>
            <a:chExt cx="2886457" cy="4860891"/>
          </a:xfrm>
        </p:grpSpPr>
        <p:pic>
          <p:nvPicPr>
            <p:cNvPr id="18" name="Picture 17">
              <a:extLst>
                <a:ext uri="{FF2B5EF4-FFF2-40B4-BE49-F238E27FC236}">
                  <a16:creationId xmlns:a16="http://schemas.microsoft.com/office/drawing/2014/main" id="{ED40AA9D-5768-43A7-85CE-7EC85EE40F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19" name="TextBox 18">
              <a:extLst>
                <a:ext uri="{FF2B5EF4-FFF2-40B4-BE49-F238E27FC236}">
                  <a16:creationId xmlns:a16="http://schemas.microsoft.com/office/drawing/2014/main" id="{FDC08986-18ED-CE93-CB28-68C4DB867DED}"/>
                </a:ext>
              </a:extLst>
            </p:cNvPr>
            <p:cNvSpPr txBox="1"/>
            <p:nvPr/>
          </p:nvSpPr>
          <p:spPr>
            <a:xfrm>
              <a:off x="457199" y="5169694"/>
              <a:ext cx="2886457"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 skilled librarian can quickly connect you to books with similar topics or themes</a:t>
              </a:r>
            </a:p>
          </p:txBody>
        </p:sp>
        <p:sp>
          <p:nvSpPr>
            <p:cNvPr id="20" name="TextBox 19">
              <a:extLst>
                <a:ext uri="{FF2B5EF4-FFF2-40B4-BE49-F238E27FC236}">
                  <a16:creationId xmlns:a16="http://schemas.microsoft.com/office/drawing/2014/main" id="{014B5599-B466-A05F-2856-A3B078BE1CE5}"/>
                </a:ext>
              </a:extLst>
            </p:cNvPr>
            <p:cNvSpPr txBox="1"/>
            <p:nvPr/>
          </p:nvSpPr>
          <p:spPr>
            <a:xfrm>
              <a:off x="457199"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The Solution</a:t>
              </a:r>
            </a:p>
          </p:txBody>
        </p:sp>
      </p:grpSp>
    </p:spTree>
    <p:extLst>
      <p:ext uri="{BB962C8B-B14F-4D97-AF65-F5344CB8AC3E}">
        <p14:creationId xmlns:p14="http://schemas.microsoft.com/office/powerpoint/2010/main" val="353021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0DA7-D98A-8E08-569A-CAA18F98C03C}"/>
              </a:ext>
            </a:extLst>
          </p:cNvPr>
          <p:cNvSpPr>
            <a:spLocks noGrp="1"/>
          </p:cNvSpPr>
          <p:nvPr>
            <p:ph type="title"/>
          </p:nvPr>
        </p:nvSpPr>
        <p:spPr/>
        <p:txBody>
          <a:bodyPr/>
          <a:lstStyle/>
          <a:p>
            <a:r>
              <a:rPr lang="en-US"/>
              <a:t>Vector Search: Deeper Dive </a:t>
            </a:r>
          </a:p>
        </p:txBody>
      </p:sp>
      <p:grpSp>
        <p:nvGrpSpPr>
          <p:cNvPr id="12" name="Group 11">
            <a:extLst>
              <a:ext uri="{FF2B5EF4-FFF2-40B4-BE49-F238E27FC236}">
                <a16:creationId xmlns:a16="http://schemas.microsoft.com/office/drawing/2014/main" id="{D9F7B2E3-4D51-9AAA-6DBD-0B18743E217A}"/>
              </a:ext>
              <a:ext uri="{C183D7F6-B498-43B3-948B-1728B52AA6E4}">
                <adec:decorative xmlns:adec="http://schemas.microsoft.com/office/drawing/2017/decorative" val="1"/>
              </a:ext>
            </a:extLst>
          </p:cNvPr>
          <p:cNvGrpSpPr/>
          <p:nvPr/>
        </p:nvGrpSpPr>
        <p:grpSpPr>
          <a:xfrm>
            <a:off x="731517" y="1262910"/>
            <a:ext cx="2886457" cy="5137890"/>
            <a:chOff x="457199" y="1416799"/>
            <a:chExt cx="2886457" cy="5137890"/>
          </a:xfrm>
        </p:grpSpPr>
        <p:pic>
          <p:nvPicPr>
            <p:cNvPr id="4" name="Picture 3" descr="Man working on computer">
              <a:extLst>
                <a:ext uri="{FF2B5EF4-FFF2-40B4-BE49-F238E27FC236}">
                  <a16:creationId xmlns:a16="http://schemas.microsoft.com/office/drawing/2014/main" id="{6557F57A-FCC2-8EDE-29C2-931FF3E151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5" name="TextBox 4">
              <a:extLst>
                <a:ext uri="{FF2B5EF4-FFF2-40B4-BE49-F238E27FC236}">
                  <a16:creationId xmlns:a16="http://schemas.microsoft.com/office/drawing/2014/main" id="{F4929170-960A-2C11-89C6-08B50C2B5327}"/>
                </a:ext>
              </a:extLst>
            </p:cNvPr>
            <p:cNvSpPr txBox="1"/>
            <p:nvPr/>
          </p:nvSpPr>
          <p:spPr>
            <a:xfrm>
              <a:off x="457199" y="5169694"/>
              <a:ext cx="2886457" cy="1384995"/>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Organizations need efficient methods to retrieve semantically similar items from large-scale data sources.</a:t>
              </a:r>
            </a:p>
          </p:txBody>
        </p:sp>
        <p:sp>
          <p:nvSpPr>
            <p:cNvPr id="6" name="TextBox 5">
              <a:extLst>
                <a:ext uri="{FF2B5EF4-FFF2-40B4-BE49-F238E27FC236}">
                  <a16:creationId xmlns:a16="http://schemas.microsoft.com/office/drawing/2014/main" id="{79E65E4A-4172-B9DC-702F-1892DF0B8115}"/>
                </a:ext>
              </a:extLst>
            </p:cNvPr>
            <p:cNvSpPr txBox="1"/>
            <p:nvPr/>
          </p:nvSpPr>
          <p:spPr>
            <a:xfrm>
              <a:off x="457199"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a:t>
              </a:r>
            </a:p>
          </p:txBody>
        </p:sp>
      </p:grpSp>
      <p:grpSp>
        <p:nvGrpSpPr>
          <p:cNvPr id="13" name="Group 12">
            <a:extLst>
              <a:ext uri="{FF2B5EF4-FFF2-40B4-BE49-F238E27FC236}">
                <a16:creationId xmlns:a16="http://schemas.microsoft.com/office/drawing/2014/main" id="{DF38A8BD-7931-54FD-4F84-714A3DB7F223}"/>
              </a:ext>
              <a:ext uri="{C183D7F6-B498-43B3-948B-1728B52AA6E4}">
                <adec:decorative xmlns:adec="http://schemas.microsoft.com/office/drawing/2017/decorative" val="1"/>
              </a:ext>
            </a:extLst>
          </p:cNvPr>
          <p:cNvGrpSpPr/>
          <p:nvPr/>
        </p:nvGrpSpPr>
        <p:grpSpPr>
          <a:xfrm>
            <a:off x="4652771" y="1262910"/>
            <a:ext cx="2886458" cy="5137890"/>
            <a:chOff x="457198" y="1416799"/>
            <a:chExt cx="2886458" cy="5137890"/>
          </a:xfrm>
        </p:grpSpPr>
        <p:pic>
          <p:nvPicPr>
            <p:cNvPr id="14" name="Picture 13" descr="Blue and green lines connected">
              <a:extLst>
                <a:ext uri="{FF2B5EF4-FFF2-40B4-BE49-F238E27FC236}">
                  <a16:creationId xmlns:a16="http://schemas.microsoft.com/office/drawing/2014/main" id="{9AEDE2E3-C63F-FE73-9EF4-0755BFECCA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15" name="TextBox 14">
              <a:extLst>
                <a:ext uri="{FF2B5EF4-FFF2-40B4-BE49-F238E27FC236}">
                  <a16:creationId xmlns:a16="http://schemas.microsoft.com/office/drawing/2014/main" id="{7CF694AA-3ADB-37FB-AF89-98332B8BCF1C}"/>
                </a:ext>
              </a:extLst>
            </p:cNvPr>
            <p:cNvSpPr txBox="1"/>
            <p:nvPr/>
          </p:nvSpPr>
          <p:spPr>
            <a:xfrm>
              <a:off x="457199" y="5169694"/>
              <a:ext cx="2886457"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Sifting through large-scale databases to find related items can be resource-intensive and time-consuming.</a:t>
              </a:r>
            </a:p>
          </p:txBody>
        </p:sp>
        <p:sp>
          <p:nvSpPr>
            <p:cNvPr id="16" name="TextBox 15">
              <a:extLst>
                <a:ext uri="{FF2B5EF4-FFF2-40B4-BE49-F238E27FC236}">
                  <a16:creationId xmlns:a16="http://schemas.microsoft.com/office/drawing/2014/main" id="{DD4275D8-9091-57B9-4AD5-A0F9E4173840}"/>
                </a:ext>
              </a:extLst>
            </p:cNvPr>
            <p:cNvSpPr txBox="1"/>
            <p:nvPr/>
          </p:nvSpPr>
          <p:spPr>
            <a:xfrm>
              <a:off x="457198"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The Challenge</a:t>
              </a:r>
            </a:p>
          </p:txBody>
        </p:sp>
      </p:grpSp>
      <p:grpSp>
        <p:nvGrpSpPr>
          <p:cNvPr id="17" name="Group 16">
            <a:extLst>
              <a:ext uri="{FF2B5EF4-FFF2-40B4-BE49-F238E27FC236}">
                <a16:creationId xmlns:a16="http://schemas.microsoft.com/office/drawing/2014/main" id="{F8C52F34-30CC-8B57-3F60-2F846DE25D55}"/>
              </a:ext>
              <a:ext uri="{C183D7F6-B498-43B3-948B-1728B52AA6E4}">
                <adec:decorative xmlns:adec="http://schemas.microsoft.com/office/drawing/2017/decorative" val="1"/>
              </a:ext>
            </a:extLst>
          </p:cNvPr>
          <p:cNvGrpSpPr/>
          <p:nvPr/>
        </p:nvGrpSpPr>
        <p:grpSpPr>
          <a:xfrm>
            <a:off x="8564877" y="1262910"/>
            <a:ext cx="2886457" cy="5414888"/>
            <a:chOff x="457199" y="1416799"/>
            <a:chExt cx="2886457" cy="5414888"/>
          </a:xfrm>
        </p:grpSpPr>
        <p:pic>
          <p:nvPicPr>
            <p:cNvPr id="18" name="Picture 17">
              <a:extLst>
                <a:ext uri="{FF2B5EF4-FFF2-40B4-BE49-F238E27FC236}">
                  <a16:creationId xmlns:a16="http://schemas.microsoft.com/office/drawing/2014/main" id="{ED40AA9D-5768-43A7-85CE-7EC85EE40F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19" name="TextBox 18">
              <a:extLst>
                <a:ext uri="{FF2B5EF4-FFF2-40B4-BE49-F238E27FC236}">
                  <a16:creationId xmlns:a16="http://schemas.microsoft.com/office/drawing/2014/main" id="{FDC08986-18ED-CE93-CB28-68C4DB867DED}"/>
                </a:ext>
              </a:extLst>
            </p:cNvPr>
            <p:cNvSpPr txBox="1"/>
            <p:nvPr/>
          </p:nvSpPr>
          <p:spPr>
            <a:xfrm>
              <a:off x="457199" y="5169694"/>
              <a:ext cx="2886457" cy="166199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By calculating similarity metrics like cosine similarity, vector search organizes data and retrieves semantically similar items within the high-dimensional space.</a:t>
              </a:r>
            </a:p>
          </p:txBody>
        </p:sp>
        <p:sp>
          <p:nvSpPr>
            <p:cNvPr id="20" name="TextBox 19">
              <a:extLst>
                <a:ext uri="{FF2B5EF4-FFF2-40B4-BE49-F238E27FC236}">
                  <a16:creationId xmlns:a16="http://schemas.microsoft.com/office/drawing/2014/main" id="{014B5599-B466-A05F-2856-A3B078BE1CE5}"/>
                </a:ext>
              </a:extLst>
            </p:cNvPr>
            <p:cNvSpPr txBox="1"/>
            <p:nvPr/>
          </p:nvSpPr>
          <p:spPr>
            <a:xfrm>
              <a:off x="457199"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The Solution</a:t>
              </a:r>
            </a:p>
          </p:txBody>
        </p:sp>
      </p:grpSp>
    </p:spTree>
    <p:extLst>
      <p:ext uri="{BB962C8B-B14F-4D97-AF65-F5344CB8AC3E}">
        <p14:creationId xmlns:p14="http://schemas.microsoft.com/office/powerpoint/2010/main" val="177136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BC6273-6D2B-4DEB-C0EC-6EC048114887}"/>
              </a:ext>
            </a:extLst>
          </p:cNvPr>
          <p:cNvSpPr>
            <a:spLocks noGrp="1"/>
          </p:cNvSpPr>
          <p:nvPr/>
        </p:nvSpPr>
        <p:spPr>
          <a:xfrm>
            <a:off x="1188720" y="0"/>
            <a:ext cx="9814560" cy="6858000"/>
          </a:xfrm>
          <a:prstGeom prst="rect">
            <a:avLst/>
          </a:prstGeom>
        </p:spPr>
        <p:txBody>
          <a:bodyPr vert="horz" lIns="0" tIns="0" rIns="0" bIns="0" rtlCol="0" anchor="ctr">
            <a:noAutofit/>
          </a:bodyPr>
          <a:lstStyle>
            <a:lvl1pPr algn="l" defTabSz="932563" rtl="0" eaLnBrk="1" latinLnBrk="0" hangingPunct="1">
              <a:lnSpc>
                <a:spcPct val="100000"/>
              </a:lnSpc>
              <a:spcBef>
                <a:spcPct val="0"/>
              </a:spcBef>
              <a:buNone/>
              <a:defRPr lang="en-US" sz="32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4000" i="1"/>
              <a:t>How can I create vector representations of my data?</a:t>
            </a:r>
            <a:endParaRPr lang="en-US" sz="4000"/>
          </a:p>
        </p:txBody>
      </p:sp>
    </p:spTree>
    <p:extLst>
      <p:ext uri="{BB962C8B-B14F-4D97-AF65-F5344CB8AC3E}">
        <p14:creationId xmlns:p14="http://schemas.microsoft.com/office/powerpoint/2010/main" val="29377519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9A56D-6082-EFD0-02C4-7B1229774293}"/>
              </a:ext>
            </a:extLst>
          </p:cNvPr>
          <p:cNvSpPr>
            <a:spLocks noGrp="1"/>
          </p:cNvSpPr>
          <p:nvPr>
            <p:ph type="title"/>
          </p:nvPr>
        </p:nvSpPr>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Embeddings: Convert Data into Vector Representation</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Simplifying complex data structures for efficient analysis and processing in various applications.</a:t>
            </a:r>
            <a:endParaRPr lang="en-US"/>
          </a:p>
        </p:txBody>
      </p:sp>
      <p:sp>
        <p:nvSpPr>
          <p:cNvPr id="3" name="Text Placeholder 2">
            <a:extLst>
              <a:ext uri="{FF2B5EF4-FFF2-40B4-BE49-F238E27FC236}">
                <a16:creationId xmlns:a16="http://schemas.microsoft.com/office/drawing/2014/main" id="{32DE7F98-F499-5A88-F552-5C1042276324}"/>
              </a:ext>
            </a:extLst>
          </p:cNvPr>
          <p:cNvSpPr>
            <a:spLocks noGrp="1"/>
          </p:cNvSpPr>
          <p:nvPr>
            <p:ph type="body" sz="quarter" idx="16"/>
          </p:nvPr>
        </p:nvSpPr>
        <p:spPr/>
        <p:txBody>
          <a:bodyPr/>
          <a:lstStyle/>
          <a:p>
            <a:r>
              <a:rPr lang="en-US" dirty="0">
                <a:cs typeface="Segoe UI"/>
              </a:rPr>
              <a:t>Definition</a:t>
            </a:r>
          </a:p>
        </p:txBody>
      </p:sp>
      <p:sp>
        <p:nvSpPr>
          <p:cNvPr id="4" name="Text Placeholder 3">
            <a:extLst>
              <a:ext uri="{FF2B5EF4-FFF2-40B4-BE49-F238E27FC236}">
                <a16:creationId xmlns:a16="http://schemas.microsoft.com/office/drawing/2014/main" id="{FACE7E40-FE0C-C98B-1CFD-9DF229BB598A}"/>
              </a:ext>
            </a:extLst>
          </p:cNvPr>
          <p:cNvSpPr>
            <a:spLocks noGrp="1"/>
          </p:cNvSpPr>
          <p:nvPr>
            <p:ph type="body" sz="quarter" idx="14"/>
          </p:nvPr>
        </p:nvSpPr>
        <p:spPr/>
        <p:txBody>
          <a:bodyPr/>
          <a:lstStyle/>
          <a:p>
            <a:r>
              <a:rPr lang="en-US"/>
              <a:t>Abstract, dense, compact, learned numerical representations of data</a:t>
            </a:r>
          </a:p>
          <a:p>
            <a:r>
              <a:rPr lang="en-US"/>
              <a:t>Map complex structures into simpler, fixed-size vectors</a:t>
            </a:r>
          </a:p>
          <a:p>
            <a:r>
              <a:rPr lang="en-US"/>
              <a:t>Applicable to diverse data types (text, images, audio, etc.)</a:t>
            </a:r>
          </a:p>
        </p:txBody>
      </p:sp>
      <p:sp>
        <p:nvSpPr>
          <p:cNvPr id="5" name="Text Placeholder 4">
            <a:extLst>
              <a:ext uri="{FF2B5EF4-FFF2-40B4-BE49-F238E27FC236}">
                <a16:creationId xmlns:a16="http://schemas.microsoft.com/office/drawing/2014/main" id="{E26CD725-D0BE-56D9-F904-EAED9A45CD46}"/>
              </a:ext>
            </a:extLst>
          </p:cNvPr>
          <p:cNvSpPr>
            <a:spLocks noGrp="1"/>
          </p:cNvSpPr>
          <p:nvPr>
            <p:ph type="body" sz="quarter" idx="17"/>
          </p:nvPr>
        </p:nvSpPr>
        <p:spPr/>
        <p:txBody>
          <a:bodyPr/>
          <a:lstStyle/>
          <a:p>
            <a:r>
              <a:rPr lang="en-US">
                <a:cs typeface="Segoe UI"/>
              </a:rPr>
              <a:t>Purpose</a:t>
            </a:r>
          </a:p>
        </p:txBody>
      </p:sp>
      <p:sp>
        <p:nvSpPr>
          <p:cNvPr id="6" name="Text Placeholder 5">
            <a:extLst>
              <a:ext uri="{FF2B5EF4-FFF2-40B4-BE49-F238E27FC236}">
                <a16:creationId xmlns:a16="http://schemas.microsoft.com/office/drawing/2014/main" id="{BED34DE0-9FEA-11D5-85B9-2FA19DE316B1}"/>
              </a:ext>
            </a:extLst>
          </p:cNvPr>
          <p:cNvSpPr>
            <a:spLocks noGrp="1"/>
          </p:cNvSpPr>
          <p:nvPr>
            <p:ph type="body" sz="quarter" idx="15"/>
          </p:nvPr>
        </p:nvSpPr>
        <p:spPr/>
        <p:txBody>
          <a:bodyPr/>
          <a:lstStyle/>
          <a:p>
            <a:r>
              <a:rPr lang="en-US"/>
              <a:t>Facilitate analysis and processing of diverse data types</a:t>
            </a:r>
          </a:p>
          <a:p>
            <a:r>
              <a:rPr lang="en-US"/>
              <a:t>Enable similarity measurement, clustering, and classification</a:t>
            </a:r>
          </a:p>
          <a:p>
            <a:r>
              <a:rPr lang="en-US"/>
              <a:t>Power applications like Vector search and recommendation systems</a:t>
            </a:r>
          </a:p>
        </p:txBody>
      </p:sp>
      <p:sp>
        <p:nvSpPr>
          <p:cNvPr id="7" name="Text Placeholder 6">
            <a:extLst>
              <a:ext uri="{FF2B5EF4-FFF2-40B4-BE49-F238E27FC236}">
                <a16:creationId xmlns:a16="http://schemas.microsoft.com/office/drawing/2014/main" id="{E6B9A3B4-8FDA-2A50-6995-6D0B9170A825}"/>
              </a:ext>
            </a:extLst>
          </p:cNvPr>
          <p:cNvSpPr>
            <a:spLocks noGrp="1"/>
          </p:cNvSpPr>
          <p:nvPr>
            <p:ph type="body" sz="quarter" idx="18"/>
          </p:nvPr>
        </p:nvSpPr>
        <p:spPr/>
        <p:txBody>
          <a:bodyPr/>
          <a:lstStyle/>
          <a:p>
            <a:r>
              <a:rPr lang="en-US">
                <a:cs typeface="Segoe UI"/>
              </a:rPr>
              <a:t>Benefits</a:t>
            </a:r>
          </a:p>
        </p:txBody>
      </p:sp>
      <p:sp>
        <p:nvSpPr>
          <p:cNvPr id="8" name="Text Placeholder 7">
            <a:extLst>
              <a:ext uri="{FF2B5EF4-FFF2-40B4-BE49-F238E27FC236}">
                <a16:creationId xmlns:a16="http://schemas.microsoft.com/office/drawing/2014/main" id="{977641FE-942C-74AB-8C5D-96F9F1C1BF61}"/>
              </a:ext>
            </a:extLst>
          </p:cNvPr>
          <p:cNvSpPr>
            <a:spLocks noGrp="1"/>
          </p:cNvSpPr>
          <p:nvPr>
            <p:ph type="body" sz="quarter" idx="19"/>
          </p:nvPr>
        </p:nvSpPr>
        <p:spPr/>
        <p:txBody>
          <a:bodyPr/>
          <a:lstStyle/>
          <a:p>
            <a:r>
              <a:rPr lang="en-US"/>
              <a:t>Efficient search and organization of vast datasets</a:t>
            </a:r>
          </a:p>
          <a:p>
            <a:r>
              <a:rPr lang="en-US"/>
              <a:t>Improved accuracy and relevance of search results</a:t>
            </a:r>
          </a:p>
          <a:p>
            <a:r>
              <a:rPr lang="en-US"/>
              <a:t>Scalable and adaptable to various industries and use cases </a:t>
            </a:r>
          </a:p>
        </p:txBody>
      </p:sp>
    </p:spTree>
    <p:extLst>
      <p:ext uri="{BB962C8B-B14F-4D97-AF65-F5344CB8AC3E}">
        <p14:creationId xmlns:p14="http://schemas.microsoft.com/office/powerpoint/2010/main" val="15099147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299F-91DC-39F8-0D60-C488E12D49BA}"/>
              </a:ext>
            </a:extLst>
          </p:cNvPr>
          <p:cNvSpPr>
            <a:spLocks noGrp="1"/>
          </p:cNvSpPr>
          <p:nvPr>
            <p:ph type="title"/>
          </p:nvPr>
        </p:nvSpPr>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Choosing an Embedding Model</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Key Factors for Selecting the Optimal Model for Your Use Case</a:t>
            </a:r>
            <a:endParaRPr lang="en-US"/>
          </a:p>
        </p:txBody>
      </p:sp>
      <p:sp>
        <p:nvSpPr>
          <p:cNvPr id="4" name="Text Placeholder 3">
            <a:extLst>
              <a:ext uri="{FF2B5EF4-FFF2-40B4-BE49-F238E27FC236}">
                <a16:creationId xmlns:a16="http://schemas.microsoft.com/office/drawing/2014/main" id="{88CCE862-21C5-4AFE-E723-E8B82A84CEEE}"/>
              </a:ext>
            </a:extLst>
          </p:cNvPr>
          <p:cNvSpPr>
            <a:spLocks noGrp="1"/>
          </p:cNvSpPr>
          <p:nvPr>
            <p:ph type="body" sz="quarter" idx="16"/>
          </p:nvPr>
        </p:nvSpPr>
        <p:spPr>
          <a:xfrm>
            <a:off x="584200" y="2661633"/>
            <a:ext cx="5219700" cy="430887"/>
          </a:xfrm>
        </p:spPr>
        <p:txBody>
          <a:bodyPr/>
          <a:lstStyle/>
          <a:p>
            <a:r>
              <a:rPr lang="en-US" sz="2000" dirty="0">
                <a:latin typeface="+mn-lt"/>
              </a:rPr>
              <a:t>Task Specificity</a:t>
            </a:r>
          </a:p>
          <a:p>
            <a:r>
              <a:rPr lang="en-US" sz="2000" dirty="0">
                <a:latin typeface="+mn-lt"/>
              </a:rPr>
              <a:t>Performance</a:t>
            </a:r>
          </a:p>
          <a:p>
            <a:r>
              <a:rPr lang="en-US" sz="2000" dirty="0">
                <a:latin typeface="+mn-lt"/>
              </a:rPr>
              <a:t>Context Awareness</a:t>
            </a:r>
          </a:p>
          <a:p>
            <a:r>
              <a:rPr lang="en-US" sz="2000" dirty="0">
                <a:latin typeface="+mn-lt"/>
              </a:rPr>
              <a:t>Model Size and Inference Speed</a:t>
            </a:r>
          </a:p>
          <a:p>
            <a:r>
              <a:rPr lang="en-US" sz="2000" dirty="0">
                <a:latin typeface="+mn-lt"/>
              </a:rPr>
              <a:t>Language Support</a:t>
            </a:r>
          </a:p>
          <a:p>
            <a:r>
              <a:rPr lang="en-US" sz="2000" dirty="0">
                <a:latin typeface="+mn-lt"/>
              </a:rPr>
              <a:t>Customizability (ability to fine-tune)</a:t>
            </a:r>
          </a:p>
        </p:txBody>
      </p:sp>
      <p:sp>
        <p:nvSpPr>
          <p:cNvPr id="3" name="Text Placeholder 2">
            <a:extLst>
              <a:ext uri="{FF2B5EF4-FFF2-40B4-BE49-F238E27FC236}">
                <a16:creationId xmlns:a16="http://schemas.microsoft.com/office/drawing/2014/main" id="{0818A73D-BB6F-9EFC-616F-1E7C79CCAB37}"/>
              </a:ext>
            </a:extLst>
          </p:cNvPr>
          <p:cNvSpPr>
            <a:spLocks noGrp="1"/>
          </p:cNvSpPr>
          <p:nvPr>
            <p:ph sz="quarter" idx="11"/>
          </p:nvPr>
        </p:nvSpPr>
        <p:spPr/>
        <p:txBody>
          <a:bodyPr/>
          <a:lstStyle/>
          <a:p>
            <a:pPr marL="0" indent="0">
              <a:buNone/>
            </a:pPr>
            <a:r>
              <a:rPr lang="en-US" sz="2200" b="1" dirty="0">
                <a:cs typeface="Segoe UI"/>
              </a:rPr>
              <a:t>Model Characteristics</a:t>
            </a:r>
          </a:p>
        </p:txBody>
      </p:sp>
      <p:sp>
        <p:nvSpPr>
          <p:cNvPr id="6" name="Text Placeholder 5">
            <a:extLst>
              <a:ext uri="{FF2B5EF4-FFF2-40B4-BE49-F238E27FC236}">
                <a16:creationId xmlns:a16="http://schemas.microsoft.com/office/drawing/2014/main" id="{DED27138-68C9-F408-07BB-BED5D14283A7}"/>
              </a:ext>
            </a:extLst>
          </p:cNvPr>
          <p:cNvSpPr>
            <a:spLocks noGrp="1"/>
          </p:cNvSpPr>
          <p:nvPr>
            <p:ph type="body" sz="quarter" idx="17"/>
          </p:nvPr>
        </p:nvSpPr>
        <p:spPr>
          <a:xfrm>
            <a:off x="6397625" y="2661633"/>
            <a:ext cx="5219700" cy="430887"/>
          </a:xfrm>
        </p:spPr>
        <p:txBody>
          <a:bodyPr/>
          <a:lstStyle/>
          <a:p>
            <a:r>
              <a:rPr lang="en-US" sz="2000" dirty="0">
                <a:latin typeface="+mn-lt"/>
              </a:rPr>
              <a:t>Training Time and Complexity</a:t>
            </a:r>
          </a:p>
          <a:p>
            <a:r>
              <a:rPr lang="en-US" sz="2000" dirty="0">
                <a:latin typeface="+mn-lt"/>
              </a:rPr>
              <a:t>Pre-Trained Models</a:t>
            </a:r>
          </a:p>
          <a:p>
            <a:r>
              <a:rPr lang="en-US" sz="2000" dirty="0">
                <a:latin typeface="+mn-lt"/>
              </a:rPr>
              <a:t>Integration </a:t>
            </a:r>
          </a:p>
          <a:p>
            <a:r>
              <a:rPr lang="en-US" sz="2000" dirty="0">
                <a:latin typeface="+mn-lt"/>
              </a:rPr>
              <a:t>Community Support and Updates</a:t>
            </a:r>
          </a:p>
          <a:p>
            <a:r>
              <a:rPr lang="en-US" sz="2000" dirty="0">
                <a:latin typeface="+mn-lt"/>
              </a:rPr>
              <a:t>Cost </a:t>
            </a:r>
          </a:p>
          <a:p>
            <a:endParaRPr lang="en-US" sz="2000" dirty="0">
              <a:latin typeface="+mn-lt"/>
            </a:endParaRPr>
          </a:p>
        </p:txBody>
      </p:sp>
      <p:sp>
        <p:nvSpPr>
          <p:cNvPr id="5" name="Text Placeholder 4">
            <a:extLst>
              <a:ext uri="{FF2B5EF4-FFF2-40B4-BE49-F238E27FC236}">
                <a16:creationId xmlns:a16="http://schemas.microsoft.com/office/drawing/2014/main" id="{1C267A98-9D9E-F058-30F4-0BD63B9A81C5}"/>
              </a:ext>
            </a:extLst>
          </p:cNvPr>
          <p:cNvSpPr>
            <a:spLocks noGrp="1"/>
          </p:cNvSpPr>
          <p:nvPr>
            <p:ph sz="quarter" idx="13"/>
          </p:nvPr>
        </p:nvSpPr>
        <p:spPr/>
        <p:txBody>
          <a:bodyPr/>
          <a:lstStyle/>
          <a:p>
            <a:pPr marL="0" indent="0">
              <a:buNone/>
            </a:pPr>
            <a:r>
              <a:rPr lang="en-US" sz="2200" b="1" dirty="0">
                <a:cs typeface="Segoe UI"/>
              </a:rPr>
              <a:t>Implementation Considerations</a:t>
            </a:r>
          </a:p>
        </p:txBody>
      </p:sp>
      <p:sp>
        <p:nvSpPr>
          <p:cNvPr id="7" name="TextBox 6">
            <a:extLst>
              <a:ext uri="{FF2B5EF4-FFF2-40B4-BE49-F238E27FC236}">
                <a16:creationId xmlns:a16="http://schemas.microsoft.com/office/drawing/2014/main" id="{0E73B51F-53FE-15B7-873F-905BDCDD11A3}"/>
              </a:ext>
            </a:extLst>
          </p:cNvPr>
          <p:cNvSpPr txBox="1"/>
          <p:nvPr/>
        </p:nvSpPr>
        <p:spPr>
          <a:xfrm>
            <a:off x="663575" y="5722064"/>
            <a:ext cx="10864850" cy="49244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We recommend Azure OpenAI Service “text-embedding-ada-002” for text embeddings</a:t>
            </a:r>
            <a:endParaRPr kumimoji="0" lang="en-US" sz="16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We recommend Azure AI Vision Image Retrieval API for image embeddings</a:t>
            </a:r>
            <a:endParaRPr kumimoji="0" lang="en-US" sz="1600" b="0" i="0" u="none" strike="noStrike" kern="1200" cap="none" spc="0" normalizeH="0" baseline="0" noProof="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30773339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3">
            <a:extLst>
              <a:ext uri="{FF2B5EF4-FFF2-40B4-BE49-F238E27FC236}">
                <a16:creationId xmlns:a16="http://schemas.microsoft.com/office/drawing/2014/main" id="{E307D465-5D56-0B41-96C4-901FFC2422DF}"/>
              </a:ext>
            </a:extLst>
          </p:cNvPr>
          <p:cNvSpPr>
            <a:spLocks noGrp="1"/>
          </p:cNvSpPr>
          <p:nvPr/>
        </p:nvSpPr>
        <p:spPr>
          <a:xfrm>
            <a:off x="511120" y="581122"/>
            <a:ext cx="11306469" cy="753796"/>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Semibold"/>
                <a:ea typeface="+mn-ea"/>
                <a:cs typeface="Segoe UI"/>
              </a:rPr>
              <a:t>Find relevant objects with embeddings</a:t>
            </a:r>
            <a:br>
              <a:rPr kumimoji="0" lang="en-US" sz="2700" b="0" i="0" u="none" strike="noStrike" kern="1200" cap="none" spc="-49"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49" normalizeH="0" baseline="0" noProof="0">
                <a:ln w="3175">
                  <a:noFill/>
                </a:ln>
                <a:solidFill>
                  <a:srgbClr val="50E6FF"/>
                </a:solidFill>
                <a:effectLst/>
                <a:uLnTx/>
                <a:uFillTx/>
                <a:latin typeface="Segoe UI Semibold"/>
                <a:ea typeface="+mn-ea"/>
                <a:cs typeface="Segoe UI"/>
              </a:rPr>
              <a:t>Convert data vectors (embeddings) and find the most similar objects according to metric</a:t>
            </a:r>
            <a:endParaRPr kumimoji="0" lang="en-US" sz="2745" b="0" i="0" u="none" strike="noStrike" kern="1200" cap="none" spc="-49" normalizeH="0" baseline="0" noProof="0">
              <a:ln w="3175">
                <a:noFill/>
              </a:ln>
              <a:solidFill>
                <a:srgbClr val="50E6FF"/>
              </a:solidFill>
              <a:effectLst/>
              <a:uLnTx/>
              <a:uFillTx/>
              <a:latin typeface="Segoe UI Semibold"/>
              <a:ea typeface="+mn-ea"/>
              <a:cs typeface="Segoe UI" pitchFamily="34" charset="0"/>
            </a:endParaRPr>
          </a:p>
        </p:txBody>
      </p:sp>
      <p:grpSp>
        <p:nvGrpSpPr>
          <p:cNvPr id="8" name="Group 7" descr="Vector search process diagram&#10;">
            <a:extLst>
              <a:ext uri="{FF2B5EF4-FFF2-40B4-BE49-F238E27FC236}">
                <a16:creationId xmlns:a16="http://schemas.microsoft.com/office/drawing/2014/main" id="{ACE2E083-4B6C-A518-B771-1D172605F959}"/>
              </a:ext>
            </a:extLst>
          </p:cNvPr>
          <p:cNvGrpSpPr/>
          <p:nvPr/>
        </p:nvGrpSpPr>
        <p:grpSpPr>
          <a:xfrm>
            <a:off x="273663" y="1475558"/>
            <a:ext cx="11644675" cy="4801319"/>
            <a:chOff x="386772" y="1406406"/>
            <a:chExt cx="11644675" cy="4801319"/>
          </a:xfrm>
        </p:grpSpPr>
        <p:sp>
          <p:nvSpPr>
            <p:cNvPr id="15" name="TextBox 49">
              <a:extLst>
                <a:ext uri="{FF2B5EF4-FFF2-40B4-BE49-F238E27FC236}">
                  <a16:creationId xmlns:a16="http://schemas.microsoft.com/office/drawing/2014/main" id="{67EDE45B-08C1-DACF-B77E-FDAF6477FA0D}"/>
                </a:ext>
              </a:extLst>
            </p:cNvPr>
            <p:cNvSpPr txBox="1"/>
            <p:nvPr/>
          </p:nvSpPr>
          <p:spPr>
            <a:xfrm>
              <a:off x="10030277" y="1483579"/>
              <a:ext cx="2001170" cy="258532"/>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App/UX</a:t>
              </a:r>
            </a:p>
          </p:txBody>
        </p:sp>
        <p:grpSp>
          <p:nvGrpSpPr>
            <p:cNvPr id="16" name="Group 15">
              <a:extLst>
                <a:ext uri="{FF2B5EF4-FFF2-40B4-BE49-F238E27FC236}">
                  <a16:creationId xmlns:a16="http://schemas.microsoft.com/office/drawing/2014/main" id="{F56CC048-E8C7-94FC-AA90-122326957E5A}"/>
                </a:ext>
              </a:extLst>
            </p:cNvPr>
            <p:cNvGrpSpPr/>
            <p:nvPr/>
          </p:nvGrpSpPr>
          <p:grpSpPr>
            <a:xfrm>
              <a:off x="386772" y="1406406"/>
              <a:ext cx="10301288" cy="4200497"/>
              <a:chOff x="367957" y="1434628"/>
              <a:chExt cx="10301288" cy="4200497"/>
            </a:xfrm>
          </p:grpSpPr>
          <p:grpSp>
            <p:nvGrpSpPr>
              <p:cNvPr id="19" name="Group 18">
                <a:extLst>
                  <a:ext uri="{FF2B5EF4-FFF2-40B4-BE49-F238E27FC236}">
                    <a16:creationId xmlns:a16="http://schemas.microsoft.com/office/drawing/2014/main" id="{0596C936-6879-79B5-68D5-9AFF043A0402}"/>
                  </a:ext>
                </a:extLst>
              </p:cNvPr>
              <p:cNvGrpSpPr/>
              <p:nvPr/>
            </p:nvGrpSpPr>
            <p:grpSpPr>
              <a:xfrm>
                <a:off x="367957" y="1822282"/>
                <a:ext cx="1179328" cy="721700"/>
                <a:chOff x="367957" y="1822282"/>
                <a:chExt cx="1179328" cy="721700"/>
              </a:xfrm>
            </p:grpSpPr>
            <p:pic>
              <p:nvPicPr>
                <p:cNvPr id="68" name="Graphic 16" descr="Images with solid fill">
                  <a:extLst>
                    <a:ext uri="{FF2B5EF4-FFF2-40B4-BE49-F238E27FC236}">
                      <a16:creationId xmlns:a16="http://schemas.microsoft.com/office/drawing/2014/main" id="{F499A0ED-3CEC-0B2F-EB35-4864B936D1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9021" y="1822282"/>
                  <a:ext cx="457200" cy="457200"/>
                </a:xfrm>
                <a:prstGeom prst="rect">
                  <a:avLst/>
                </a:prstGeom>
              </p:spPr>
            </p:pic>
            <p:sp>
              <p:nvSpPr>
                <p:cNvPr id="69" name="TextBox 35">
                  <a:extLst>
                    <a:ext uri="{FF2B5EF4-FFF2-40B4-BE49-F238E27FC236}">
                      <a16:creationId xmlns:a16="http://schemas.microsoft.com/office/drawing/2014/main" id="{C5F322FA-8495-4C31-7D17-77D77E8C0C1A}"/>
                    </a:ext>
                  </a:extLst>
                </p:cNvPr>
                <p:cNvSpPr txBox="1"/>
                <p:nvPr/>
              </p:nvSpPr>
              <p:spPr>
                <a:xfrm>
                  <a:off x="367957" y="2285450"/>
                  <a:ext cx="1179328" cy="258532"/>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Images</a:t>
                  </a:r>
                </a:p>
              </p:txBody>
            </p:sp>
          </p:grpSp>
          <p:grpSp>
            <p:nvGrpSpPr>
              <p:cNvPr id="20" name="Group 19">
                <a:extLst>
                  <a:ext uri="{FF2B5EF4-FFF2-40B4-BE49-F238E27FC236}">
                    <a16:creationId xmlns:a16="http://schemas.microsoft.com/office/drawing/2014/main" id="{E09505DC-A6D8-8D16-002C-C6E822BF9D71}"/>
                  </a:ext>
                </a:extLst>
              </p:cNvPr>
              <p:cNvGrpSpPr/>
              <p:nvPr/>
            </p:nvGrpSpPr>
            <p:grpSpPr>
              <a:xfrm>
                <a:off x="396179" y="2691721"/>
                <a:ext cx="1179328" cy="700068"/>
                <a:chOff x="396179" y="2556450"/>
                <a:chExt cx="1179328" cy="700068"/>
              </a:xfrm>
            </p:grpSpPr>
            <p:pic>
              <p:nvPicPr>
                <p:cNvPr id="66" name="Graphic 24" descr="Headphones with solid fill">
                  <a:extLst>
                    <a:ext uri="{FF2B5EF4-FFF2-40B4-BE49-F238E27FC236}">
                      <a16:creationId xmlns:a16="http://schemas.microsoft.com/office/drawing/2014/main" id="{B3153CFC-D80F-66FE-519D-EA65D2A419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9021" y="2556450"/>
                  <a:ext cx="457200" cy="457200"/>
                </a:xfrm>
                <a:prstGeom prst="rect">
                  <a:avLst/>
                </a:prstGeom>
              </p:spPr>
            </p:pic>
            <p:sp>
              <p:nvSpPr>
                <p:cNvPr id="67" name="TextBox 39">
                  <a:extLst>
                    <a:ext uri="{FF2B5EF4-FFF2-40B4-BE49-F238E27FC236}">
                      <a16:creationId xmlns:a16="http://schemas.microsoft.com/office/drawing/2014/main" id="{6D75B2FF-E501-C48E-DF32-D673B473EAB6}"/>
                    </a:ext>
                  </a:extLst>
                </p:cNvPr>
                <p:cNvSpPr txBox="1"/>
                <p:nvPr/>
              </p:nvSpPr>
              <p:spPr>
                <a:xfrm>
                  <a:off x="396179" y="2997986"/>
                  <a:ext cx="1179328" cy="258532"/>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Audio</a:t>
                  </a:r>
                </a:p>
              </p:txBody>
            </p:sp>
          </p:grpSp>
          <p:grpSp>
            <p:nvGrpSpPr>
              <p:cNvPr id="21" name="Group 20">
                <a:extLst>
                  <a:ext uri="{FF2B5EF4-FFF2-40B4-BE49-F238E27FC236}">
                    <a16:creationId xmlns:a16="http://schemas.microsoft.com/office/drawing/2014/main" id="{32329125-A187-CA2B-8928-F785B995B799}"/>
                  </a:ext>
                </a:extLst>
              </p:cNvPr>
              <p:cNvGrpSpPr/>
              <p:nvPr/>
            </p:nvGrpSpPr>
            <p:grpSpPr>
              <a:xfrm>
                <a:off x="367957" y="3931691"/>
                <a:ext cx="1179328" cy="693609"/>
                <a:chOff x="367957" y="3548787"/>
                <a:chExt cx="1179328" cy="693609"/>
              </a:xfrm>
            </p:grpSpPr>
            <p:pic>
              <p:nvPicPr>
                <p:cNvPr id="64" name="Graphic 22" descr="Video camera with solid fill">
                  <a:extLst>
                    <a:ext uri="{FF2B5EF4-FFF2-40B4-BE49-F238E27FC236}">
                      <a16:creationId xmlns:a16="http://schemas.microsoft.com/office/drawing/2014/main" id="{423B6F60-8BA0-FBF6-8475-DFEBCE5E6A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9021" y="3548787"/>
                  <a:ext cx="457200" cy="457200"/>
                </a:xfrm>
                <a:prstGeom prst="rect">
                  <a:avLst/>
                </a:prstGeom>
              </p:spPr>
            </p:pic>
            <p:sp>
              <p:nvSpPr>
                <p:cNvPr id="65" name="TextBox 40">
                  <a:extLst>
                    <a:ext uri="{FF2B5EF4-FFF2-40B4-BE49-F238E27FC236}">
                      <a16:creationId xmlns:a16="http://schemas.microsoft.com/office/drawing/2014/main" id="{01BF1E58-FB48-4282-F756-FD7AC83950E1}"/>
                    </a:ext>
                  </a:extLst>
                </p:cNvPr>
                <p:cNvSpPr txBox="1"/>
                <p:nvPr/>
              </p:nvSpPr>
              <p:spPr>
                <a:xfrm>
                  <a:off x="367957" y="3983864"/>
                  <a:ext cx="1179328" cy="258532"/>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Video</a:t>
                  </a:r>
                </a:p>
              </p:txBody>
            </p:sp>
          </p:grpSp>
          <p:grpSp>
            <p:nvGrpSpPr>
              <p:cNvPr id="22" name="Group 21">
                <a:extLst>
                  <a:ext uri="{FF2B5EF4-FFF2-40B4-BE49-F238E27FC236}">
                    <a16:creationId xmlns:a16="http://schemas.microsoft.com/office/drawing/2014/main" id="{B000C3D3-0A72-6FF0-4FB8-D1A239E4E08B}"/>
                  </a:ext>
                </a:extLst>
              </p:cNvPr>
              <p:cNvGrpSpPr/>
              <p:nvPr/>
            </p:nvGrpSpPr>
            <p:grpSpPr>
              <a:xfrm>
                <a:off x="367957" y="4932964"/>
                <a:ext cx="1179328" cy="702161"/>
                <a:chOff x="367957" y="4540633"/>
                <a:chExt cx="1179328" cy="702161"/>
              </a:xfrm>
            </p:grpSpPr>
            <p:pic>
              <p:nvPicPr>
                <p:cNvPr id="62" name="Graphic 29" descr="Chat bubble with solid fill">
                  <a:extLst>
                    <a:ext uri="{FF2B5EF4-FFF2-40B4-BE49-F238E27FC236}">
                      <a16:creationId xmlns:a16="http://schemas.microsoft.com/office/drawing/2014/main" id="{E6A26AE3-DF15-C7BC-EAA0-D9B90012249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708660" y="4540633"/>
                  <a:ext cx="457200" cy="457200"/>
                </a:xfrm>
                <a:prstGeom prst="rect">
                  <a:avLst/>
                </a:prstGeom>
              </p:spPr>
            </p:pic>
            <p:sp>
              <p:nvSpPr>
                <p:cNvPr id="63" name="TextBox 41">
                  <a:extLst>
                    <a:ext uri="{FF2B5EF4-FFF2-40B4-BE49-F238E27FC236}">
                      <a16:creationId xmlns:a16="http://schemas.microsoft.com/office/drawing/2014/main" id="{71EB2C12-CA80-269C-09EF-2047C37E452E}"/>
                    </a:ext>
                  </a:extLst>
                </p:cNvPr>
                <p:cNvSpPr txBox="1"/>
                <p:nvPr/>
              </p:nvSpPr>
              <p:spPr>
                <a:xfrm>
                  <a:off x="367957" y="4984262"/>
                  <a:ext cx="1179328" cy="258532"/>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Text</a:t>
                  </a:r>
                </a:p>
              </p:txBody>
            </p:sp>
          </p:grpSp>
          <p:sp>
            <p:nvSpPr>
              <p:cNvPr id="23" name="TextBox 43">
                <a:extLst>
                  <a:ext uri="{FF2B5EF4-FFF2-40B4-BE49-F238E27FC236}">
                    <a16:creationId xmlns:a16="http://schemas.microsoft.com/office/drawing/2014/main" id="{068E2C11-470F-7CE7-2892-7EE887C25A8F}"/>
                  </a:ext>
                </a:extLst>
              </p:cNvPr>
              <p:cNvSpPr txBox="1"/>
              <p:nvPr/>
            </p:nvSpPr>
            <p:spPr>
              <a:xfrm>
                <a:off x="1186221" y="3454703"/>
                <a:ext cx="2001170" cy="424732"/>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Transform using embedding model</a:t>
                </a:r>
              </a:p>
            </p:txBody>
          </p:sp>
          <p:sp>
            <p:nvSpPr>
              <p:cNvPr id="24" name="TextBox 44">
                <a:extLst>
                  <a:ext uri="{FF2B5EF4-FFF2-40B4-BE49-F238E27FC236}">
                    <a16:creationId xmlns:a16="http://schemas.microsoft.com/office/drawing/2014/main" id="{09831685-74FC-DEE1-362E-93DF9E5FA51D}"/>
                  </a:ext>
                </a:extLst>
              </p:cNvPr>
              <p:cNvSpPr txBox="1"/>
              <p:nvPr/>
            </p:nvSpPr>
            <p:spPr>
              <a:xfrm>
                <a:off x="3304730" y="1434628"/>
                <a:ext cx="1511355" cy="480131"/>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Vector</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 </a:t>
                </a: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Representation</a:t>
                </a:r>
              </a:p>
            </p:txBody>
          </p:sp>
          <p:sp>
            <p:nvSpPr>
              <p:cNvPr id="25" name="TextBox 45">
                <a:extLst>
                  <a:ext uri="{FF2B5EF4-FFF2-40B4-BE49-F238E27FC236}">
                    <a16:creationId xmlns:a16="http://schemas.microsoft.com/office/drawing/2014/main" id="{878C28CB-AA64-1116-9002-86A0FAE1071F}"/>
                  </a:ext>
                </a:extLst>
              </p:cNvPr>
              <p:cNvSpPr txBox="1"/>
              <p:nvPr/>
            </p:nvSpPr>
            <p:spPr>
              <a:xfrm>
                <a:off x="5182562" y="1488302"/>
                <a:ext cx="2001170" cy="286232"/>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Vector index</a:t>
                </a:r>
              </a:p>
            </p:txBody>
          </p:sp>
          <p:sp>
            <p:nvSpPr>
              <p:cNvPr id="26" name="TextBox 47">
                <a:extLst>
                  <a:ext uri="{FF2B5EF4-FFF2-40B4-BE49-F238E27FC236}">
                    <a16:creationId xmlns:a16="http://schemas.microsoft.com/office/drawing/2014/main" id="{EBDE1E08-0A37-34CF-8886-F6AE03257850}"/>
                  </a:ext>
                </a:extLst>
              </p:cNvPr>
              <p:cNvSpPr txBox="1"/>
              <p:nvPr/>
            </p:nvSpPr>
            <p:spPr>
              <a:xfrm>
                <a:off x="7223436" y="1492300"/>
                <a:ext cx="1594715" cy="480131"/>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Vector</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 </a:t>
                </a: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Representation</a:t>
                </a:r>
              </a:p>
            </p:txBody>
          </p:sp>
          <p:sp>
            <p:nvSpPr>
              <p:cNvPr id="27" name="TextBox 48">
                <a:extLst>
                  <a:ext uri="{FF2B5EF4-FFF2-40B4-BE49-F238E27FC236}">
                    <a16:creationId xmlns:a16="http://schemas.microsoft.com/office/drawing/2014/main" id="{01785D83-3946-8CB8-7148-B852ACFF12A1}"/>
                  </a:ext>
                </a:extLst>
              </p:cNvPr>
              <p:cNvSpPr txBox="1"/>
              <p:nvPr/>
            </p:nvSpPr>
            <p:spPr>
              <a:xfrm>
                <a:off x="9353679" y="3416955"/>
                <a:ext cx="1315566" cy="590931"/>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Transform using embedding model</a:t>
                </a:r>
              </a:p>
            </p:txBody>
          </p:sp>
          <p:cxnSp>
            <p:nvCxnSpPr>
              <p:cNvPr id="29" name="Connector: Elbow 28">
                <a:extLst>
                  <a:ext uri="{FF2B5EF4-FFF2-40B4-BE49-F238E27FC236}">
                    <a16:creationId xmlns:a16="http://schemas.microsoft.com/office/drawing/2014/main" id="{89FCA647-6D6C-23FD-263D-C0ECF43318AD}"/>
                  </a:ext>
                </a:extLst>
              </p:cNvPr>
              <p:cNvCxnSpPr>
                <a:cxnSpLocks/>
                <a:stCxn id="68" idx="3"/>
                <a:endCxn id="23" idx="0"/>
              </p:cNvCxnSpPr>
              <p:nvPr/>
            </p:nvCxnSpPr>
            <p:spPr>
              <a:xfrm>
                <a:off x="1186221" y="2050882"/>
                <a:ext cx="1000585" cy="1403821"/>
              </a:xfrm>
              <a:prstGeom prst="bentConnector2">
                <a:avLst/>
              </a:prstGeom>
              <a:noFill/>
              <a:ln w="9525" cap="flat" cmpd="sng" algn="ctr">
                <a:solidFill>
                  <a:srgbClr val="EBEBEB"/>
                </a:solidFill>
                <a:prstDash val="solid"/>
                <a:headEnd type="none"/>
                <a:tailEnd type="triangle"/>
              </a:ln>
              <a:effectLst/>
            </p:spPr>
          </p:cxnSp>
          <p:cxnSp>
            <p:nvCxnSpPr>
              <p:cNvPr id="30" name="Connector: Elbow 29">
                <a:extLst>
                  <a:ext uri="{FF2B5EF4-FFF2-40B4-BE49-F238E27FC236}">
                    <a16:creationId xmlns:a16="http://schemas.microsoft.com/office/drawing/2014/main" id="{3B654F83-19B3-73BA-3B5F-C349B5DC2F44}"/>
                  </a:ext>
                </a:extLst>
              </p:cNvPr>
              <p:cNvCxnSpPr>
                <a:cxnSpLocks/>
                <a:stCxn id="62" idx="3"/>
                <a:endCxn id="23" idx="2"/>
              </p:cNvCxnSpPr>
              <p:nvPr/>
            </p:nvCxnSpPr>
            <p:spPr>
              <a:xfrm flipV="1">
                <a:off x="1165860" y="3879435"/>
                <a:ext cx="1020946" cy="1282129"/>
              </a:xfrm>
              <a:prstGeom prst="bentConnector2">
                <a:avLst/>
              </a:prstGeom>
              <a:noFill/>
              <a:ln w="9525" cap="flat" cmpd="sng" algn="ctr">
                <a:solidFill>
                  <a:srgbClr val="EBEBEB"/>
                </a:solidFill>
                <a:prstDash val="solid"/>
                <a:headEnd type="none"/>
                <a:tailEnd type="triangle"/>
              </a:ln>
              <a:effectLst/>
            </p:spPr>
          </p:cxnSp>
          <p:cxnSp>
            <p:nvCxnSpPr>
              <p:cNvPr id="31" name="Straight Connector 30">
                <a:extLst>
                  <a:ext uri="{FF2B5EF4-FFF2-40B4-BE49-F238E27FC236}">
                    <a16:creationId xmlns:a16="http://schemas.microsoft.com/office/drawing/2014/main" id="{2DAF69F6-25DB-0909-2717-ACB9D776204B}"/>
                  </a:ext>
                </a:extLst>
              </p:cNvPr>
              <p:cNvCxnSpPr>
                <a:cxnSpLocks/>
              </p:cNvCxnSpPr>
              <p:nvPr/>
            </p:nvCxnSpPr>
            <p:spPr>
              <a:xfrm>
                <a:off x="1186221" y="2920321"/>
                <a:ext cx="1000585" cy="0"/>
              </a:xfrm>
              <a:prstGeom prst="line">
                <a:avLst/>
              </a:prstGeom>
              <a:noFill/>
              <a:ln w="9525" cap="flat" cmpd="sng" algn="ctr">
                <a:solidFill>
                  <a:srgbClr val="EBEBEB"/>
                </a:solidFill>
                <a:prstDash val="solid"/>
                <a:headEnd type="none"/>
                <a:tailEnd type="none"/>
              </a:ln>
              <a:effectLst/>
            </p:spPr>
          </p:cxnSp>
          <p:cxnSp>
            <p:nvCxnSpPr>
              <p:cNvPr id="32" name="Straight Connector 31">
                <a:extLst>
                  <a:ext uri="{FF2B5EF4-FFF2-40B4-BE49-F238E27FC236}">
                    <a16:creationId xmlns:a16="http://schemas.microsoft.com/office/drawing/2014/main" id="{242B2BCA-489A-D601-EB41-4B96B4762FE7}"/>
                  </a:ext>
                </a:extLst>
              </p:cNvPr>
              <p:cNvCxnSpPr>
                <a:cxnSpLocks/>
                <a:stCxn id="64" idx="3"/>
              </p:cNvCxnSpPr>
              <p:nvPr/>
            </p:nvCxnSpPr>
            <p:spPr>
              <a:xfrm>
                <a:off x="1195628" y="4160291"/>
                <a:ext cx="1001358" cy="8204"/>
              </a:xfrm>
              <a:prstGeom prst="line">
                <a:avLst/>
              </a:prstGeom>
              <a:noFill/>
              <a:ln w="9525" cap="flat" cmpd="sng" algn="ctr">
                <a:solidFill>
                  <a:srgbClr val="EBEBEB"/>
                </a:solidFill>
                <a:prstDash val="solid"/>
                <a:headEnd type="none"/>
                <a:tailEnd type="none"/>
              </a:ln>
              <a:effectLst/>
            </p:spPr>
          </p:cxnSp>
          <p:cxnSp>
            <p:nvCxnSpPr>
              <p:cNvPr id="33" name="Straight Arrow Connector 32">
                <a:extLst>
                  <a:ext uri="{FF2B5EF4-FFF2-40B4-BE49-F238E27FC236}">
                    <a16:creationId xmlns:a16="http://schemas.microsoft.com/office/drawing/2014/main" id="{D46597FC-61E4-DF44-953F-08991532FC79}"/>
                  </a:ext>
                </a:extLst>
              </p:cNvPr>
              <p:cNvCxnSpPr>
                <a:cxnSpLocks/>
              </p:cNvCxnSpPr>
              <p:nvPr/>
            </p:nvCxnSpPr>
            <p:spPr>
              <a:xfrm>
                <a:off x="2832540" y="3704698"/>
                <a:ext cx="468546" cy="0"/>
              </a:xfrm>
              <a:prstGeom prst="straightConnector1">
                <a:avLst/>
              </a:prstGeom>
              <a:noFill/>
              <a:ln w="9525" cap="flat" cmpd="sng" algn="ctr">
                <a:solidFill>
                  <a:srgbClr val="EBEBEB"/>
                </a:solidFill>
                <a:prstDash val="solid"/>
                <a:headEnd type="none"/>
                <a:tailEnd type="triangle"/>
              </a:ln>
              <a:effectLst/>
            </p:spPr>
          </p:cxnSp>
          <p:grpSp>
            <p:nvGrpSpPr>
              <p:cNvPr id="34" name="Group 33">
                <a:extLst>
                  <a:ext uri="{FF2B5EF4-FFF2-40B4-BE49-F238E27FC236}">
                    <a16:creationId xmlns:a16="http://schemas.microsoft.com/office/drawing/2014/main" id="{A25666B1-BEB7-34AC-E70D-C203472C7CF3}"/>
                  </a:ext>
                </a:extLst>
              </p:cNvPr>
              <p:cNvGrpSpPr/>
              <p:nvPr/>
            </p:nvGrpSpPr>
            <p:grpSpPr>
              <a:xfrm>
                <a:off x="3399585" y="2939719"/>
                <a:ext cx="1320250" cy="1546722"/>
                <a:chOff x="3301086" y="3260968"/>
                <a:chExt cx="1320250" cy="1546722"/>
              </a:xfrm>
            </p:grpSpPr>
            <p:grpSp>
              <p:nvGrpSpPr>
                <p:cNvPr id="46" name="Group 45">
                  <a:extLst>
                    <a:ext uri="{FF2B5EF4-FFF2-40B4-BE49-F238E27FC236}">
                      <a16:creationId xmlns:a16="http://schemas.microsoft.com/office/drawing/2014/main" id="{3AA41720-1420-49F1-8879-C173FB2720E6}"/>
                    </a:ext>
                  </a:extLst>
                </p:cNvPr>
                <p:cNvGrpSpPr/>
                <p:nvPr/>
              </p:nvGrpSpPr>
              <p:grpSpPr>
                <a:xfrm>
                  <a:off x="3301086" y="3260968"/>
                  <a:ext cx="1315566" cy="489365"/>
                  <a:chOff x="3040380" y="2226795"/>
                  <a:chExt cx="1315566" cy="489365"/>
                </a:xfrm>
              </p:grpSpPr>
              <p:sp>
                <p:nvSpPr>
                  <p:cNvPr id="55" name="Left Bracket 54">
                    <a:extLst>
                      <a:ext uri="{FF2B5EF4-FFF2-40B4-BE49-F238E27FC236}">
                        <a16:creationId xmlns:a16="http://schemas.microsoft.com/office/drawing/2014/main" id="{254F452E-D0B0-0D8F-0287-67F4FC826980}"/>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Left Bracket 55">
                    <a:extLst>
                      <a:ext uri="{FF2B5EF4-FFF2-40B4-BE49-F238E27FC236}">
                        <a16:creationId xmlns:a16="http://schemas.microsoft.com/office/drawing/2014/main" id="{F6E8E40F-76C9-75FE-9D76-E01BD6568115}"/>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TextBox 83">
                    <a:extLst>
                      <a:ext uri="{FF2B5EF4-FFF2-40B4-BE49-F238E27FC236}">
                        <a16:creationId xmlns:a16="http://schemas.microsoft.com/office/drawing/2014/main" id="{4753D74D-6A56-3830-49FE-FD3BD7C18BF7}"/>
                      </a:ext>
                    </a:extLst>
                  </p:cNvPr>
                  <p:cNvSpPr txBox="1"/>
                  <p:nvPr/>
                </p:nvSpPr>
                <p:spPr>
                  <a:xfrm>
                    <a:off x="3040380" y="2226795"/>
                    <a:ext cx="1315566" cy="4893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-1 , 0, 1 </a:t>
                    </a:r>
                  </a:p>
                </p:txBody>
              </p:sp>
            </p:grpSp>
            <p:grpSp>
              <p:nvGrpSpPr>
                <p:cNvPr id="47" name="Group 46">
                  <a:extLst>
                    <a:ext uri="{FF2B5EF4-FFF2-40B4-BE49-F238E27FC236}">
                      <a16:creationId xmlns:a16="http://schemas.microsoft.com/office/drawing/2014/main" id="{E49C793F-1287-EBF5-D2AD-A026AB56D60D}"/>
                    </a:ext>
                  </a:extLst>
                </p:cNvPr>
                <p:cNvGrpSpPr/>
                <p:nvPr/>
              </p:nvGrpSpPr>
              <p:grpSpPr>
                <a:xfrm>
                  <a:off x="3301086" y="3789647"/>
                  <a:ext cx="1315566" cy="489365"/>
                  <a:chOff x="3040380" y="2226795"/>
                  <a:chExt cx="1315566" cy="489365"/>
                </a:xfrm>
              </p:grpSpPr>
              <p:sp>
                <p:nvSpPr>
                  <p:cNvPr id="52" name="Left Bracket 51">
                    <a:extLst>
                      <a:ext uri="{FF2B5EF4-FFF2-40B4-BE49-F238E27FC236}">
                        <a16:creationId xmlns:a16="http://schemas.microsoft.com/office/drawing/2014/main" id="{C9774E53-E49B-8E3C-08E5-72AC3FFBBD53}"/>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Left Bracket 52">
                    <a:extLst>
                      <a:ext uri="{FF2B5EF4-FFF2-40B4-BE49-F238E27FC236}">
                        <a16:creationId xmlns:a16="http://schemas.microsoft.com/office/drawing/2014/main" id="{C297DFB7-3F31-4793-E384-2E2E96C6AA2C}"/>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TextBox 92">
                    <a:extLst>
                      <a:ext uri="{FF2B5EF4-FFF2-40B4-BE49-F238E27FC236}">
                        <a16:creationId xmlns:a16="http://schemas.microsoft.com/office/drawing/2014/main" id="{228603D2-794D-2233-E7D9-C6EF30F1D4D5}"/>
                      </a:ext>
                    </a:extLst>
                  </p:cNvPr>
                  <p:cNvSpPr txBox="1"/>
                  <p:nvPr/>
                </p:nvSpPr>
                <p:spPr>
                  <a:xfrm>
                    <a:off x="3040380" y="2226795"/>
                    <a:ext cx="1315566" cy="4893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2, 3, 4, 5</a:t>
                    </a:r>
                  </a:p>
                </p:txBody>
              </p:sp>
            </p:grpSp>
            <p:grpSp>
              <p:nvGrpSpPr>
                <p:cNvPr id="48" name="Group 47">
                  <a:extLst>
                    <a:ext uri="{FF2B5EF4-FFF2-40B4-BE49-F238E27FC236}">
                      <a16:creationId xmlns:a16="http://schemas.microsoft.com/office/drawing/2014/main" id="{0F4C0AEB-EACF-6E73-46B4-ECD463723D70}"/>
                    </a:ext>
                  </a:extLst>
                </p:cNvPr>
                <p:cNvGrpSpPr/>
                <p:nvPr/>
              </p:nvGrpSpPr>
              <p:grpSpPr>
                <a:xfrm>
                  <a:off x="3305770" y="4318325"/>
                  <a:ext cx="1315566" cy="489365"/>
                  <a:chOff x="3040380" y="2226795"/>
                  <a:chExt cx="1315566" cy="489365"/>
                </a:xfrm>
              </p:grpSpPr>
              <p:sp>
                <p:nvSpPr>
                  <p:cNvPr id="49" name="Left Bracket 48">
                    <a:extLst>
                      <a:ext uri="{FF2B5EF4-FFF2-40B4-BE49-F238E27FC236}">
                        <a16:creationId xmlns:a16="http://schemas.microsoft.com/office/drawing/2014/main" id="{86A8F410-E5A6-F17F-3DC3-4BFFAC87A4D4}"/>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Left Bracket 49">
                    <a:extLst>
                      <a:ext uri="{FF2B5EF4-FFF2-40B4-BE49-F238E27FC236}">
                        <a16:creationId xmlns:a16="http://schemas.microsoft.com/office/drawing/2014/main" id="{BD3A7BC5-1BCC-7045-76D1-7C843AFB7B64}"/>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105">
                    <a:extLst>
                      <a:ext uri="{FF2B5EF4-FFF2-40B4-BE49-F238E27FC236}">
                        <a16:creationId xmlns:a16="http://schemas.microsoft.com/office/drawing/2014/main" id="{D49526FA-E559-B851-E0D9-7DC1957429FD}"/>
                      </a:ext>
                    </a:extLst>
                  </p:cNvPr>
                  <p:cNvSpPr txBox="1"/>
                  <p:nvPr/>
                </p:nvSpPr>
                <p:spPr>
                  <a:xfrm>
                    <a:off x="3040380" y="2226795"/>
                    <a:ext cx="1315566" cy="4893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6, 7, 8, 9 </a:t>
                    </a:r>
                  </a:p>
                </p:txBody>
              </p:sp>
            </p:grpSp>
          </p:grpSp>
          <p:sp>
            <p:nvSpPr>
              <p:cNvPr id="35" name="TextBox 46">
                <a:extLst>
                  <a:ext uri="{FF2B5EF4-FFF2-40B4-BE49-F238E27FC236}">
                    <a16:creationId xmlns:a16="http://schemas.microsoft.com/office/drawing/2014/main" id="{EDEC750E-203A-D90E-2471-FC3B21C60084}"/>
                  </a:ext>
                </a:extLst>
              </p:cNvPr>
              <p:cNvSpPr txBox="1"/>
              <p:nvPr/>
            </p:nvSpPr>
            <p:spPr>
              <a:xfrm>
                <a:off x="5498713" y="5249765"/>
                <a:ext cx="1179329" cy="258532"/>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Results</a:t>
                </a:r>
              </a:p>
            </p:txBody>
          </p:sp>
          <p:grpSp>
            <p:nvGrpSpPr>
              <p:cNvPr id="36" name="Group 35">
                <a:extLst>
                  <a:ext uri="{FF2B5EF4-FFF2-40B4-BE49-F238E27FC236}">
                    <a16:creationId xmlns:a16="http://schemas.microsoft.com/office/drawing/2014/main" id="{26A2556E-EE17-A19D-8AD2-B1FA723D75A6}"/>
                  </a:ext>
                </a:extLst>
              </p:cNvPr>
              <p:cNvGrpSpPr/>
              <p:nvPr/>
            </p:nvGrpSpPr>
            <p:grpSpPr>
              <a:xfrm>
                <a:off x="7379160" y="3468398"/>
                <a:ext cx="1315566" cy="489365"/>
                <a:chOff x="3040380" y="2226795"/>
                <a:chExt cx="1315566" cy="489365"/>
              </a:xfrm>
            </p:grpSpPr>
            <p:sp>
              <p:nvSpPr>
                <p:cNvPr id="43" name="Left Bracket 42">
                  <a:extLst>
                    <a:ext uri="{FF2B5EF4-FFF2-40B4-BE49-F238E27FC236}">
                      <a16:creationId xmlns:a16="http://schemas.microsoft.com/office/drawing/2014/main" id="{4E28C22D-AC6E-3DE6-093F-49EADC72EFAF}"/>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Left Bracket 43">
                  <a:extLst>
                    <a:ext uri="{FF2B5EF4-FFF2-40B4-BE49-F238E27FC236}">
                      <a16:creationId xmlns:a16="http://schemas.microsoft.com/office/drawing/2014/main" id="{ED134D3E-04BB-74B3-C7FD-C0162D78A1FE}"/>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124">
                  <a:extLst>
                    <a:ext uri="{FF2B5EF4-FFF2-40B4-BE49-F238E27FC236}">
                      <a16:creationId xmlns:a16="http://schemas.microsoft.com/office/drawing/2014/main" id="{D7A70A78-264B-BD8B-E38B-72213BFC4EB4}"/>
                    </a:ext>
                  </a:extLst>
                </p:cNvPr>
                <p:cNvSpPr txBox="1"/>
                <p:nvPr/>
              </p:nvSpPr>
              <p:spPr>
                <a:xfrm>
                  <a:off x="3040380" y="2226795"/>
                  <a:ext cx="1315566" cy="4893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2, 3, 4, 5</a:t>
                  </a:r>
                </a:p>
              </p:txBody>
            </p:sp>
          </p:grpSp>
          <p:cxnSp>
            <p:nvCxnSpPr>
              <p:cNvPr id="37" name="Straight Arrow Connector 36">
                <a:extLst>
                  <a:ext uri="{FF2B5EF4-FFF2-40B4-BE49-F238E27FC236}">
                    <a16:creationId xmlns:a16="http://schemas.microsoft.com/office/drawing/2014/main" id="{557ACFAB-4CBD-A0AA-AD4A-3CC484538182}"/>
                  </a:ext>
                </a:extLst>
              </p:cNvPr>
              <p:cNvCxnSpPr>
                <a:cxnSpLocks/>
                <a:stCxn id="27" idx="1"/>
              </p:cNvCxnSpPr>
              <p:nvPr/>
            </p:nvCxnSpPr>
            <p:spPr>
              <a:xfrm flipH="1" flipV="1">
                <a:off x="8818151" y="3704698"/>
                <a:ext cx="535528" cy="7723"/>
              </a:xfrm>
              <a:prstGeom prst="straightConnector1">
                <a:avLst/>
              </a:prstGeom>
              <a:noFill/>
              <a:ln w="9525" cap="flat" cmpd="sng" algn="ctr">
                <a:solidFill>
                  <a:srgbClr val="EBEBEB"/>
                </a:solidFill>
                <a:prstDash val="solid"/>
                <a:headEnd type="none"/>
                <a:tailEnd type="triangle"/>
              </a:ln>
              <a:effectLst/>
            </p:spPr>
          </p:cxnSp>
          <p:cxnSp>
            <p:nvCxnSpPr>
              <p:cNvPr id="38" name="Connector: Elbow 37">
                <a:extLst>
                  <a:ext uri="{FF2B5EF4-FFF2-40B4-BE49-F238E27FC236}">
                    <a16:creationId xmlns:a16="http://schemas.microsoft.com/office/drawing/2014/main" id="{1999FE35-7BBD-4C0A-F545-C51975AFA62A}"/>
                  </a:ext>
                </a:extLst>
              </p:cNvPr>
              <p:cNvCxnSpPr>
                <a:cxnSpLocks/>
                <a:stCxn id="45" idx="1"/>
              </p:cNvCxnSpPr>
              <p:nvPr/>
            </p:nvCxnSpPr>
            <p:spPr>
              <a:xfrm rot="10800000">
                <a:off x="6519624" y="3024987"/>
                <a:ext cx="859537" cy="688095"/>
              </a:xfrm>
              <a:prstGeom prst="bentConnector3">
                <a:avLst/>
              </a:prstGeom>
              <a:noFill/>
              <a:ln w="9525" cap="flat" cmpd="sng" algn="ctr">
                <a:solidFill>
                  <a:srgbClr val="EBEBEB"/>
                </a:solidFill>
                <a:prstDash val="solid"/>
                <a:headEnd type="none"/>
                <a:tailEnd type="triangle"/>
              </a:ln>
              <a:effectLst/>
            </p:spPr>
          </p:cxnSp>
          <p:cxnSp>
            <p:nvCxnSpPr>
              <p:cNvPr id="39" name="Connector: Elbow 38">
                <a:extLst>
                  <a:ext uri="{FF2B5EF4-FFF2-40B4-BE49-F238E27FC236}">
                    <a16:creationId xmlns:a16="http://schemas.microsoft.com/office/drawing/2014/main" id="{5695088C-6574-578F-9C45-3E33CE099C8D}"/>
                  </a:ext>
                </a:extLst>
              </p:cNvPr>
              <p:cNvCxnSpPr>
                <a:cxnSpLocks/>
                <a:stCxn id="54" idx="3"/>
              </p:cNvCxnSpPr>
              <p:nvPr/>
            </p:nvCxnSpPr>
            <p:spPr>
              <a:xfrm flipV="1">
                <a:off x="4715151" y="3024986"/>
                <a:ext cx="890072" cy="688095"/>
              </a:xfrm>
              <a:prstGeom prst="bentConnector3">
                <a:avLst>
                  <a:gd name="adj1" fmla="val 50000"/>
                </a:avLst>
              </a:prstGeom>
              <a:noFill/>
              <a:ln w="9525" cap="flat" cmpd="sng" algn="ctr">
                <a:solidFill>
                  <a:srgbClr val="EBEBEB"/>
                </a:solidFill>
                <a:prstDash val="solid"/>
                <a:headEnd type="none"/>
                <a:tailEnd type="triangle"/>
              </a:ln>
              <a:effectLst/>
            </p:spPr>
          </p:cxnSp>
          <p:cxnSp>
            <p:nvCxnSpPr>
              <p:cNvPr id="40" name="Straight Arrow Connector 39">
                <a:extLst>
                  <a:ext uri="{FF2B5EF4-FFF2-40B4-BE49-F238E27FC236}">
                    <a16:creationId xmlns:a16="http://schemas.microsoft.com/office/drawing/2014/main" id="{BDA97606-066D-E361-7C74-9C7E048132E2}"/>
                  </a:ext>
                </a:extLst>
              </p:cNvPr>
              <p:cNvCxnSpPr>
                <a:cxnSpLocks/>
              </p:cNvCxnSpPr>
              <p:nvPr/>
            </p:nvCxnSpPr>
            <p:spPr>
              <a:xfrm>
                <a:off x="6062423" y="3712420"/>
                <a:ext cx="0" cy="697232"/>
              </a:xfrm>
              <a:prstGeom prst="straightConnector1">
                <a:avLst/>
              </a:prstGeom>
              <a:noFill/>
              <a:ln w="9525" cap="flat" cmpd="sng" algn="ctr">
                <a:solidFill>
                  <a:srgbClr val="EBEBEB"/>
                </a:solidFill>
                <a:prstDash val="solid"/>
                <a:headEnd type="none"/>
                <a:tailEnd type="triangle"/>
              </a:ln>
              <a:effectLst/>
            </p:spPr>
          </p:cxnSp>
          <p:sp>
            <p:nvSpPr>
              <p:cNvPr id="41" name="TextBox 168">
                <a:extLst>
                  <a:ext uri="{FF2B5EF4-FFF2-40B4-BE49-F238E27FC236}">
                    <a16:creationId xmlns:a16="http://schemas.microsoft.com/office/drawing/2014/main" id="{F821199B-AD83-B689-421C-24BC778EBE27}"/>
                  </a:ext>
                </a:extLst>
              </p:cNvPr>
              <p:cNvSpPr txBox="1"/>
              <p:nvPr/>
            </p:nvSpPr>
            <p:spPr>
              <a:xfrm>
                <a:off x="622090" y="1477681"/>
                <a:ext cx="1511355" cy="286232"/>
              </a:xfrm>
              <a:prstGeom prst="rect">
                <a:avLst/>
              </a:prstGeom>
              <a:noFill/>
            </p:spPr>
            <p:txBody>
              <a:bodyPr wrap="square" l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Data Sources</a:t>
                </a:r>
              </a:p>
            </p:txBody>
          </p:sp>
          <p:sp>
            <p:nvSpPr>
              <p:cNvPr id="42" name="Browser_4" title="Icon of a website or an app window">
                <a:extLst>
                  <a:ext uri="{FF2B5EF4-FFF2-40B4-BE49-F238E27FC236}">
                    <a16:creationId xmlns:a16="http://schemas.microsoft.com/office/drawing/2014/main" id="{C1E47E86-FBDE-F027-E564-67D0C7050002}"/>
                  </a:ext>
                </a:extLst>
              </p:cNvPr>
              <p:cNvSpPr>
                <a:spLocks noChangeAspect="1" noEditPoints="1"/>
              </p:cNvSpPr>
              <p:nvPr/>
            </p:nvSpPr>
            <p:spPr bwMode="auto">
              <a:xfrm>
                <a:off x="5815310" y="475342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solidFill>
                <a:srgbClr val="FFFFFF"/>
              </a:solid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 name="TextBox 2">
              <a:extLst>
                <a:ext uri="{FF2B5EF4-FFF2-40B4-BE49-F238E27FC236}">
                  <a16:creationId xmlns:a16="http://schemas.microsoft.com/office/drawing/2014/main" id="{DB58098D-EF50-1866-DE2E-595E66FD5DFA}"/>
                </a:ext>
              </a:extLst>
            </p:cNvPr>
            <p:cNvSpPr txBox="1"/>
            <p:nvPr/>
          </p:nvSpPr>
          <p:spPr>
            <a:xfrm>
              <a:off x="520357" y="5782993"/>
              <a:ext cx="840662" cy="424732"/>
            </a:xfrm>
            <a:prstGeom prst="rect">
              <a:avLst/>
            </a:prstGeom>
            <a:noFill/>
          </p:spPr>
          <p:txBody>
            <a:bodyPr wrap="square" lIns="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a:rPr>
                <a:t>...and more!</a:t>
              </a:r>
              <a:endPar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cxnSp>
          <p:nvCxnSpPr>
            <p:cNvPr id="18" name="Straight Connector 17">
              <a:extLst>
                <a:ext uri="{FF2B5EF4-FFF2-40B4-BE49-F238E27FC236}">
                  <a16:creationId xmlns:a16="http://schemas.microsoft.com/office/drawing/2014/main" id="{8F5B5B14-066A-6C31-EAA4-059ECB4056F9}"/>
                </a:ext>
              </a:extLst>
            </p:cNvPr>
            <p:cNvCxnSpPr>
              <a:cxnSpLocks/>
            </p:cNvCxnSpPr>
            <p:nvPr/>
          </p:nvCxnSpPr>
          <p:spPr>
            <a:xfrm>
              <a:off x="1206917" y="5178172"/>
              <a:ext cx="1001358" cy="8204"/>
            </a:xfrm>
            <a:prstGeom prst="line">
              <a:avLst/>
            </a:prstGeom>
            <a:noFill/>
            <a:ln w="9525" cap="flat" cmpd="sng" algn="ctr">
              <a:solidFill>
                <a:srgbClr val="EBEBEB"/>
              </a:solidFill>
              <a:prstDash val="solid"/>
              <a:headEnd type="none"/>
              <a:tailEnd type="none"/>
            </a:ln>
            <a:effectLst/>
          </p:spPr>
        </p:cxnSp>
      </p:grpSp>
      <p:cxnSp>
        <p:nvCxnSpPr>
          <p:cNvPr id="9" name="Connector: Elbow 8">
            <a:extLst>
              <a:ext uri="{FF2B5EF4-FFF2-40B4-BE49-F238E27FC236}">
                <a16:creationId xmlns:a16="http://schemas.microsoft.com/office/drawing/2014/main" id="{92E38F2D-5B2F-7816-C4E0-FFBA645EE6DB}"/>
              </a:ext>
              <a:ext uri="{C183D7F6-B498-43B3-948B-1728B52AA6E4}">
                <adec:decorative xmlns:adec="http://schemas.microsoft.com/office/drawing/2017/decorative" val="1"/>
              </a:ext>
            </a:extLst>
          </p:cNvPr>
          <p:cNvCxnSpPr>
            <a:cxnSpLocks/>
          </p:cNvCxnSpPr>
          <p:nvPr/>
        </p:nvCxnSpPr>
        <p:spPr>
          <a:xfrm flipV="1">
            <a:off x="6340699" y="3142530"/>
            <a:ext cx="4785692" cy="1882055"/>
          </a:xfrm>
          <a:prstGeom prst="bentConnector3">
            <a:avLst>
              <a:gd name="adj1" fmla="val 100056"/>
            </a:avLst>
          </a:prstGeom>
          <a:noFill/>
          <a:ln w="9525" cap="flat" cmpd="sng" algn="ctr">
            <a:solidFill>
              <a:srgbClr val="EBEBEB"/>
            </a:solidFill>
            <a:prstDash val="solid"/>
            <a:headEnd type="none"/>
            <a:tailEnd type="triangle"/>
          </a:ln>
          <a:effectLst/>
        </p:spPr>
      </p:cxnSp>
      <p:grpSp>
        <p:nvGrpSpPr>
          <p:cNvPr id="10" name="Group 9">
            <a:extLst>
              <a:ext uri="{FF2B5EF4-FFF2-40B4-BE49-F238E27FC236}">
                <a16:creationId xmlns:a16="http://schemas.microsoft.com/office/drawing/2014/main" id="{44708672-CD47-8D5B-1A99-55136EBA9FD4}"/>
              </a:ext>
              <a:ext uri="{C183D7F6-B498-43B3-948B-1728B52AA6E4}">
                <adec:decorative xmlns:adec="http://schemas.microsoft.com/office/drawing/2017/decorative" val="1"/>
              </a:ext>
            </a:extLst>
          </p:cNvPr>
          <p:cNvGrpSpPr/>
          <p:nvPr/>
        </p:nvGrpSpPr>
        <p:grpSpPr>
          <a:xfrm>
            <a:off x="10039444" y="2732651"/>
            <a:ext cx="1828800" cy="228600"/>
            <a:chOff x="10152553" y="2663499"/>
            <a:chExt cx="1828800" cy="228600"/>
          </a:xfrm>
        </p:grpSpPr>
        <p:sp>
          <p:nvSpPr>
            <p:cNvPr id="13" name="Rectangle: Rounded Corners 12">
              <a:extLst>
                <a:ext uri="{FF2B5EF4-FFF2-40B4-BE49-F238E27FC236}">
                  <a16:creationId xmlns:a16="http://schemas.microsoft.com/office/drawing/2014/main" id="{D0D5CE49-49B1-B942-B756-46493A3B8CA7}"/>
                </a:ext>
              </a:extLst>
            </p:cNvPr>
            <p:cNvSpPr/>
            <p:nvPr/>
          </p:nvSpPr>
          <p:spPr bwMode="auto">
            <a:xfrm>
              <a:off x="10152553" y="2663499"/>
              <a:ext cx="1828800" cy="228600"/>
            </a:xfrm>
            <a:prstGeom prst="roundRect">
              <a:avLst/>
            </a:prstGeom>
            <a:solidFill>
              <a:srgbClr val="FFFF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Graphic 28" descr="Magnifying glass with solid fill">
              <a:extLst>
                <a:ext uri="{FF2B5EF4-FFF2-40B4-BE49-F238E27FC236}">
                  <a16:creationId xmlns:a16="http://schemas.microsoft.com/office/drawing/2014/main" id="{AF0F6F41-69AD-22CC-8AA7-6DC77D17126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10208" y="2688715"/>
              <a:ext cx="178167" cy="178167"/>
            </a:xfrm>
            <a:prstGeom prst="rect">
              <a:avLst/>
            </a:prstGeom>
          </p:spPr>
        </p:pic>
      </p:grpSp>
      <p:cxnSp>
        <p:nvCxnSpPr>
          <p:cNvPr id="11" name="Connector: Elbow 10">
            <a:extLst>
              <a:ext uri="{FF2B5EF4-FFF2-40B4-BE49-F238E27FC236}">
                <a16:creationId xmlns:a16="http://schemas.microsoft.com/office/drawing/2014/main" id="{6A2B1358-FBBE-91EB-0B11-69563D8277EB}"/>
              </a:ext>
              <a:ext uri="{C183D7F6-B498-43B3-948B-1728B52AA6E4}">
                <adec:decorative xmlns:adec="http://schemas.microsoft.com/office/drawing/2017/decorative" val="1"/>
              </a:ext>
            </a:extLst>
          </p:cNvPr>
          <p:cNvCxnSpPr>
            <a:cxnSpLocks/>
          </p:cNvCxnSpPr>
          <p:nvPr/>
        </p:nvCxnSpPr>
        <p:spPr>
          <a:xfrm rot="5400000">
            <a:off x="10494368" y="3254770"/>
            <a:ext cx="547508" cy="386341"/>
          </a:xfrm>
          <a:prstGeom prst="bentConnector2">
            <a:avLst/>
          </a:prstGeom>
          <a:noFill/>
          <a:ln w="9525" cap="flat" cmpd="sng" algn="ctr">
            <a:solidFill>
              <a:srgbClr val="EBEBEB"/>
            </a:solidFill>
            <a:prstDash val="solid"/>
            <a:headEnd type="none"/>
            <a:tailEnd type="triangle"/>
          </a:ln>
          <a:effectLst/>
        </p:spPr>
      </p:cxnSp>
      <p:grpSp>
        <p:nvGrpSpPr>
          <p:cNvPr id="70" name="Group 69">
            <a:extLst>
              <a:ext uri="{FF2B5EF4-FFF2-40B4-BE49-F238E27FC236}">
                <a16:creationId xmlns:a16="http://schemas.microsoft.com/office/drawing/2014/main" id="{EB9EDB16-0CFC-75A0-FA67-88A0BECCCDFF}"/>
              </a:ext>
            </a:extLst>
          </p:cNvPr>
          <p:cNvGrpSpPr/>
          <p:nvPr/>
        </p:nvGrpSpPr>
        <p:grpSpPr>
          <a:xfrm>
            <a:off x="5557764" y="2793722"/>
            <a:ext cx="736099" cy="770966"/>
            <a:chOff x="8253600" y="3067100"/>
            <a:chExt cx="736099" cy="770966"/>
          </a:xfrm>
        </p:grpSpPr>
        <p:sp>
          <p:nvSpPr>
            <p:cNvPr id="71" name="TextBox 128">
              <a:extLst>
                <a:ext uri="{FF2B5EF4-FFF2-40B4-BE49-F238E27FC236}">
                  <a16:creationId xmlns:a16="http://schemas.microsoft.com/office/drawing/2014/main" id="{C717434D-DF4E-DB03-4B98-A9633350BEAA}"/>
                </a:ext>
                <a:ext uri="{C183D7F6-B498-43B3-948B-1728B52AA6E4}">
                  <adec:decorative xmlns:adec="http://schemas.microsoft.com/office/drawing/2017/decorative" val="1"/>
                </a:ext>
              </a:extLst>
            </p:cNvPr>
            <p:cNvSpPr txBox="1"/>
            <p:nvPr/>
          </p:nvSpPr>
          <p:spPr>
            <a:xfrm>
              <a:off x="8253600" y="3591845"/>
              <a:ext cx="73609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VectorDB</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2" name="Can 11">
              <a:extLst>
                <a:ext uri="{FF2B5EF4-FFF2-40B4-BE49-F238E27FC236}">
                  <a16:creationId xmlns:a16="http://schemas.microsoft.com/office/drawing/2014/main" id="{4FC8DFA8-92FB-CAF5-E92B-5C9F5EAC28FD}"/>
                </a:ext>
              </a:extLst>
            </p:cNvPr>
            <p:cNvSpPr/>
            <p:nvPr/>
          </p:nvSpPr>
          <p:spPr bwMode="auto">
            <a:xfrm>
              <a:off x="8359225" y="3067100"/>
              <a:ext cx="511737" cy="532706"/>
            </a:xfrm>
            <a:prstGeom prst="can">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63700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9A56D-6082-EFD0-02C4-7B1229774293}"/>
              </a:ext>
            </a:extLst>
          </p:cNvPr>
          <p:cNvSpPr>
            <a:spLocks noGrp="1"/>
          </p:cNvSpPr>
          <p:nvPr>
            <p:ph type="title"/>
          </p:nvPr>
        </p:nvSpPr>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Approximate Nearest Neighbor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Efficient and Scalable Similarity Search with AI</a:t>
            </a:r>
            <a:endParaRPr lang="en-US"/>
          </a:p>
        </p:txBody>
      </p:sp>
      <p:sp>
        <p:nvSpPr>
          <p:cNvPr id="3" name="Text Placeholder 2">
            <a:extLst>
              <a:ext uri="{FF2B5EF4-FFF2-40B4-BE49-F238E27FC236}">
                <a16:creationId xmlns:a16="http://schemas.microsoft.com/office/drawing/2014/main" id="{32DE7F98-F499-5A88-F552-5C1042276324}"/>
              </a:ext>
            </a:extLst>
          </p:cNvPr>
          <p:cNvSpPr>
            <a:spLocks noGrp="1"/>
          </p:cNvSpPr>
          <p:nvPr>
            <p:ph type="body" sz="quarter" idx="16"/>
          </p:nvPr>
        </p:nvSpPr>
        <p:spPr/>
        <p:txBody>
          <a:bodyPr/>
          <a:lstStyle/>
          <a:p>
            <a:r>
              <a:rPr lang="en-US">
                <a:cs typeface="Segoe UI"/>
              </a:rPr>
              <a:t>Definition</a:t>
            </a:r>
          </a:p>
        </p:txBody>
      </p:sp>
      <p:sp>
        <p:nvSpPr>
          <p:cNvPr id="4" name="Text Placeholder 3">
            <a:extLst>
              <a:ext uri="{FF2B5EF4-FFF2-40B4-BE49-F238E27FC236}">
                <a16:creationId xmlns:a16="http://schemas.microsoft.com/office/drawing/2014/main" id="{FACE7E40-FE0C-C98B-1CFD-9DF229BB598A}"/>
              </a:ext>
            </a:extLst>
          </p:cNvPr>
          <p:cNvSpPr>
            <a:spLocks noGrp="1"/>
          </p:cNvSpPr>
          <p:nvPr>
            <p:ph type="body" sz="quarter" idx="14"/>
          </p:nvPr>
        </p:nvSpPr>
        <p:spPr/>
        <p:txBody>
          <a:bodyPr/>
          <a:lstStyle/>
          <a:p>
            <a:r>
              <a:rPr lang="en-US"/>
              <a:t>A fast search method for finding approximate nearest neighbors in high-dimensional spaces</a:t>
            </a:r>
          </a:p>
        </p:txBody>
      </p:sp>
      <p:sp>
        <p:nvSpPr>
          <p:cNvPr id="5" name="Text Placeholder 4">
            <a:extLst>
              <a:ext uri="{FF2B5EF4-FFF2-40B4-BE49-F238E27FC236}">
                <a16:creationId xmlns:a16="http://schemas.microsoft.com/office/drawing/2014/main" id="{E26CD725-D0BE-56D9-F904-EAED9A45CD46}"/>
              </a:ext>
            </a:extLst>
          </p:cNvPr>
          <p:cNvSpPr>
            <a:spLocks noGrp="1"/>
          </p:cNvSpPr>
          <p:nvPr>
            <p:ph type="body" sz="quarter" idx="17"/>
          </p:nvPr>
        </p:nvSpPr>
        <p:spPr/>
        <p:txBody>
          <a:bodyPr/>
          <a:lstStyle/>
          <a:p>
            <a:r>
              <a:rPr lang="en-US">
                <a:cs typeface="Segoe UI"/>
              </a:rPr>
              <a:t>Purpose</a:t>
            </a:r>
          </a:p>
        </p:txBody>
      </p:sp>
      <p:sp>
        <p:nvSpPr>
          <p:cNvPr id="6" name="Text Placeholder 5">
            <a:extLst>
              <a:ext uri="{FF2B5EF4-FFF2-40B4-BE49-F238E27FC236}">
                <a16:creationId xmlns:a16="http://schemas.microsoft.com/office/drawing/2014/main" id="{BED34DE0-9FEA-11D5-85B9-2FA19DE316B1}"/>
              </a:ext>
            </a:extLst>
          </p:cNvPr>
          <p:cNvSpPr>
            <a:spLocks noGrp="1"/>
          </p:cNvSpPr>
          <p:nvPr>
            <p:ph type="body" sz="quarter" idx="15"/>
          </p:nvPr>
        </p:nvSpPr>
        <p:spPr/>
        <p:txBody>
          <a:bodyPr/>
          <a:lstStyle/>
          <a:p>
            <a:r>
              <a:rPr lang="en-US"/>
              <a:t>Applicable in image search, NLP, recommendation systems</a:t>
            </a:r>
          </a:p>
        </p:txBody>
      </p:sp>
      <p:sp>
        <p:nvSpPr>
          <p:cNvPr id="7" name="Text Placeholder 6">
            <a:extLst>
              <a:ext uri="{FF2B5EF4-FFF2-40B4-BE49-F238E27FC236}">
                <a16:creationId xmlns:a16="http://schemas.microsoft.com/office/drawing/2014/main" id="{E6B9A3B4-8FDA-2A50-6995-6D0B9170A825}"/>
              </a:ext>
            </a:extLst>
          </p:cNvPr>
          <p:cNvSpPr>
            <a:spLocks noGrp="1"/>
          </p:cNvSpPr>
          <p:nvPr>
            <p:ph type="body" sz="quarter" idx="18"/>
          </p:nvPr>
        </p:nvSpPr>
        <p:spPr/>
        <p:txBody>
          <a:bodyPr/>
          <a:lstStyle/>
          <a:p>
            <a:r>
              <a:rPr lang="en-US">
                <a:cs typeface="Segoe UI"/>
              </a:rPr>
              <a:t>Benefits</a:t>
            </a:r>
          </a:p>
        </p:txBody>
      </p:sp>
      <p:sp>
        <p:nvSpPr>
          <p:cNvPr id="8" name="Text Placeholder 7">
            <a:extLst>
              <a:ext uri="{FF2B5EF4-FFF2-40B4-BE49-F238E27FC236}">
                <a16:creationId xmlns:a16="http://schemas.microsoft.com/office/drawing/2014/main" id="{977641FE-942C-74AB-8C5D-96F9F1C1BF61}"/>
              </a:ext>
            </a:extLst>
          </p:cNvPr>
          <p:cNvSpPr>
            <a:spLocks noGrp="1"/>
          </p:cNvSpPr>
          <p:nvPr>
            <p:ph type="body" sz="quarter" idx="19"/>
          </p:nvPr>
        </p:nvSpPr>
        <p:spPr/>
        <p:txBody>
          <a:bodyPr/>
          <a:lstStyle/>
          <a:p>
            <a:r>
              <a:rPr lang="en-US"/>
              <a:t>Provide faster search results in high-dimensional data by trading off a small degree of recall for significant performance gains compared to exhaustive vector search</a:t>
            </a:r>
          </a:p>
        </p:txBody>
      </p:sp>
      <p:sp>
        <p:nvSpPr>
          <p:cNvPr id="10" name="TextBox 9">
            <a:extLst>
              <a:ext uri="{FF2B5EF4-FFF2-40B4-BE49-F238E27FC236}">
                <a16:creationId xmlns:a16="http://schemas.microsoft.com/office/drawing/2014/main" id="{C7AAC606-E9EE-FE91-7295-E503E401EC2E}"/>
              </a:ext>
            </a:extLst>
          </p:cNvPr>
          <p:cNvSpPr txBox="1"/>
          <p:nvPr/>
        </p:nvSpPr>
        <p:spPr>
          <a:xfrm>
            <a:off x="585216" y="5925235"/>
            <a:ext cx="114797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Vector indexes are data structures that let us perform </a:t>
            </a:r>
            <a:r>
              <a:rPr kumimoji="0" lang="en-US" sz="1600" b="0" i="1" u="none" strike="noStrike" kern="1200" cap="none" spc="0" normalizeH="0" baseline="0" noProof="0">
                <a:ln>
                  <a:noFill/>
                </a:ln>
                <a:solidFill>
                  <a:srgbClr val="FFFFFF"/>
                </a:solidFill>
                <a:effectLst/>
                <a:uLnTx/>
                <a:uFillTx/>
                <a:latin typeface="Segoe UI"/>
                <a:ea typeface="+mn-ea"/>
                <a:cs typeface="+mn-cs"/>
              </a:rPr>
              <a:t>approximate</a:t>
            </a:r>
            <a:r>
              <a:rPr kumimoji="0" lang="en-US" sz="1600" b="0" i="0" u="none" strike="noStrike" kern="1200" cap="none" spc="0" normalizeH="0" baseline="0" noProof="0">
                <a:ln>
                  <a:noFill/>
                </a:ln>
                <a:solidFill>
                  <a:srgbClr val="FFFFFF"/>
                </a:solidFill>
                <a:effectLst/>
                <a:uLnTx/>
                <a:uFillTx/>
                <a:latin typeface="Segoe UI"/>
                <a:ea typeface="+mn-ea"/>
                <a:cs typeface="+mn-cs"/>
              </a:rPr>
              <a:t> nearest neighbor search</a:t>
            </a:r>
          </a:p>
        </p:txBody>
      </p:sp>
    </p:spTree>
    <p:extLst>
      <p:ext uri="{BB962C8B-B14F-4D97-AF65-F5344CB8AC3E}">
        <p14:creationId xmlns:p14="http://schemas.microsoft.com/office/powerpoint/2010/main" val="19681681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306B-CC9C-F16E-1DBD-7780C7721746}"/>
              </a:ext>
            </a:extLst>
          </p:cNvPr>
          <p:cNvSpPr>
            <a:spLocks noGrp="1"/>
          </p:cNvSpPr>
          <p:nvPr>
            <p:ph type="title"/>
          </p:nvPr>
        </p:nvSpPr>
        <p:spPr/>
        <p:txBody>
          <a:bodyPr/>
          <a:lstStyle/>
          <a:p>
            <a:r>
              <a:rPr lang="en-US" dirty="0"/>
              <a:t>What is RAG?</a:t>
            </a:r>
          </a:p>
        </p:txBody>
      </p:sp>
      <p:sp>
        <p:nvSpPr>
          <p:cNvPr id="5" name="Title 1">
            <a:extLst>
              <a:ext uri="{FF2B5EF4-FFF2-40B4-BE49-F238E27FC236}">
                <a16:creationId xmlns:a16="http://schemas.microsoft.com/office/drawing/2014/main" id="{8C43D1A4-DF1E-9F12-8285-EB2DF1DB3332}"/>
              </a:ext>
            </a:extLst>
          </p:cNvPr>
          <p:cNvSpPr txBox="1">
            <a:spLocks/>
          </p:cNvSpPr>
          <p:nvPr/>
        </p:nvSpPr>
        <p:spPr>
          <a:xfrm>
            <a:off x="1281561" y="1777259"/>
            <a:ext cx="10141815"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C00000"/>
                </a:solidFill>
                <a:effectLst/>
                <a:uLnTx/>
                <a:uFillTx/>
                <a:latin typeface="Segoe UI Semibold"/>
                <a:ea typeface="+mn-ea"/>
                <a:cs typeface="Segoe UI"/>
              </a:rPr>
              <a:t>Problem: </a:t>
            </a:r>
            <a:r>
              <a:rPr kumimoji="0" lang="en-US" sz="2800" b="0" i="0" u="none" strike="noStrike" kern="1200" cap="none" spc="-50" normalizeH="0" baseline="0" noProof="0" dirty="0">
                <a:ln w="3175">
                  <a:noFill/>
                </a:ln>
                <a:solidFill>
                  <a:schemeClr val="tx1"/>
                </a:solidFill>
                <a:effectLst/>
                <a:uLnTx/>
                <a:uFillTx/>
                <a:latin typeface="Segoe UI Semibold"/>
                <a:ea typeface="+mn-ea"/>
                <a:cs typeface="Segoe UI"/>
              </a:rPr>
              <a:t>Generative AI doesn’t have context for your data - and it doesn't know your data</a:t>
            </a:r>
          </a:p>
        </p:txBody>
      </p:sp>
      <p:pic>
        <p:nvPicPr>
          <p:cNvPr id="12" name="Picture 11">
            <a:extLst>
              <a:ext uri="{FF2B5EF4-FFF2-40B4-BE49-F238E27FC236}">
                <a16:creationId xmlns:a16="http://schemas.microsoft.com/office/drawing/2014/main" id="{089E0046-4826-0574-6A5F-DC10B40A1ADB}"/>
              </a:ext>
            </a:extLst>
          </p:cNvPr>
          <p:cNvPicPr>
            <a:picLocks noChangeAspect="1"/>
          </p:cNvPicPr>
          <p:nvPr/>
        </p:nvPicPr>
        <p:blipFill>
          <a:blip r:embed="rId2"/>
          <a:stretch>
            <a:fillRect/>
          </a:stretch>
        </p:blipFill>
        <p:spPr>
          <a:xfrm>
            <a:off x="3164304" y="3001855"/>
            <a:ext cx="6700459" cy="2079113"/>
          </a:xfrm>
          <a:prstGeom prst="rect">
            <a:avLst/>
          </a:prstGeom>
        </p:spPr>
      </p:pic>
    </p:spTree>
    <p:extLst>
      <p:ext uri="{BB962C8B-B14F-4D97-AF65-F5344CB8AC3E}">
        <p14:creationId xmlns:p14="http://schemas.microsoft.com/office/powerpoint/2010/main" val="270046366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F925-4314-DFAE-5532-AD0BA1F6F76B}"/>
              </a:ext>
            </a:extLst>
          </p:cNvPr>
          <p:cNvSpPr>
            <a:spLocks noGrp="1"/>
          </p:cNvSpPr>
          <p:nvPr>
            <p:ph type="title"/>
          </p:nvPr>
        </p:nvSpPr>
        <p:spPr/>
        <p:txBody>
          <a:bodyPr/>
          <a:lstStyle/>
          <a:p>
            <a:r>
              <a:rPr lang="en-US"/>
              <a:t>Similarity Metrics</a:t>
            </a:r>
          </a:p>
        </p:txBody>
      </p:sp>
      <p:sp>
        <p:nvSpPr>
          <p:cNvPr id="3" name="Content Placeholder 2">
            <a:extLst>
              <a:ext uri="{FF2B5EF4-FFF2-40B4-BE49-F238E27FC236}">
                <a16:creationId xmlns:a16="http://schemas.microsoft.com/office/drawing/2014/main" id="{42EE5199-3778-4BC3-372E-E0736E3751E8}"/>
              </a:ext>
            </a:extLst>
          </p:cNvPr>
          <p:cNvSpPr>
            <a:spLocks noGrp="1"/>
          </p:cNvSpPr>
          <p:nvPr>
            <p:ph sz="quarter" idx="10"/>
          </p:nvPr>
        </p:nvSpPr>
        <p:spPr>
          <a:xfrm>
            <a:off x="584200" y="1842931"/>
            <a:ext cx="3749675" cy="3533275"/>
          </a:xfrm>
        </p:spPr>
        <p:txBody>
          <a:bodyPr/>
          <a:lstStyle/>
          <a:p>
            <a:r>
              <a:rPr lang="en-US" b="1"/>
              <a:t>Cosine similarity</a:t>
            </a:r>
          </a:p>
          <a:p>
            <a:r>
              <a:rPr lang="en-US"/>
              <a:t>Dot Product</a:t>
            </a:r>
          </a:p>
          <a:p>
            <a:r>
              <a:rPr lang="en-US"/>
              <a:t>Euclidean distance</a:t>
            </a:r>
          </a:p>
          <a:p>
            <a:r>
              <a:rPr lang="en-US"/>
              <a:t>Angular</a:t>
            </a:r>
          </a:p>
          <a:p>
            <a:r>
              <a:rPr lang="en-US"/>
              <a:t>Jaccard</a:t>
            </a:r>
          </a:p>
          <a:p>
            <a:r>
              <a:rPr lang="en-US"/>
              <a:t>Many more!</a:t>
            </a:r>
          </a:p>
          <a:p>
            <a:endParaRPr lang="en-US"/>
          </a:p>
        </p:txBody>
      </p:sp>
      <p:pic>
        <p:nvPicPr>
          <p:cNvPr id="5" name="Picture 4">
            <a:extLst>
              <a:ext uri="{FF2B5EF4-FFF2-40B4-BE49-F238E27FC236}">
                <a16:creationId xmlns:a16="http://schemas.microsoft.com/office/drawing/2014/main" id="{E87FCB1A-21B9-0CF2-8C40-0EB936000DA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08967" y="2652710"/>
            <a:ext cx="6257925" cy="1546842"/>
          </a:xfrm>
          <a:prstGeom prst="rect">
            <a:avLst/>
          </a:prstGeom>
        </p:spPr>
      </p:pic>
      <p:sp>
        <p:nvSpPr>
          <p:cNvPr id="6" name="TextBox 5">
            <a:extLst>
              <a:ext uri="{FF2B5EF4-FFF2-40B4-BE49-F238E27FC236}">
                <a16:creationId xmlns:a16="http://schemas.microsoft.com/office/drawing/2014/main" id="{A8D33D8A-7B18-8F67-1C87-18F79865994A}"/>
              </a:ext>
            </a:extLst>
          </p:cNvPr>
          <p:cNvSpPr txBox="1"/>
          <p:nvPr/>
        </p:nvSpPr>
        <p:spPr>
          <a:xfrm>
            <a:off x="514350" y="6400800"/>
            <a:ext cx="11092433" cy="169277"/>
          </a:xfrm>
          <a:prstGeom prst="rect">
            <a:avLst/>
          </a:prstGeom>
          <a:noFill/>
        </p:spPr>
        <p:txBody>
          <a:bodyPr wrap="square" lIns="0" tIns="0" rIns="0" bIns="0" rtlCol="0">
            <a:spAutoFit/>
          </a:bodyPr>
          <a:lstStyle/>
          <a:p>
            <a:pPr algn="ctr"/>
            <a:r>
              <a:rPr lang="en-US" sz="1100"/>
              <a:t>https://platform.openai.com/docs/guides/embeddings/which-distance-function-should-i-use</a:t>
            </a:r>
          </a:p>
        </p:txBody>
      </p:sp>
    </p:spTree>
    <p:extLst>
      <p:ext uri="{BB962C8B-B14F-4D97-AF65-F5344CB8AC3E}">
        <p14:creationId xmlns:p14="http://schemas.microsoft.com/office/powerpoint/2010/main" val="30864227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2248CA8-6D1D-932C-6437-75C9ECB308FD}"/>
              </a:ext>
            </a:extLst>
          </p:cNvPr>
          <p:cNvSpPr txBox="1">
            <a:spLocks/>
          </p:cNvSpPr>
          <p:nvPr/>
        </p:nvSpPr>
        <p:spPr>
          <a:xfrm>
            <a:off x="588263" y="457200"/>
            <a:ext cx="11018520"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Common Approximate Nearest Neighbor Algorithms</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Exploring AI Techniques for Efficient Similarity Search</a:t>
            </a: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10" name="Text Placeholder 2">
            <a:extLst>
              <a:ext uri="{FF2B5EF4-FFF2-40B4-BE49-F238E27FC236}">
                <a16:creationId xmlns:a16="http://schemas.microsoft.com/office/drawing/2014/main" id="{17203639-11A1-F1D0-5972-081F2886923B}"/>
              </a:ext>
            </a:extLst>
          </p:cNvPr>
          <p:cNvSpPr txBox="1">
            <a:spLocks/>
          </p:cNvSpPr>
          <p:nvPr/>
        </p:nvSpPr>
        <p:spPr>
          <a:xfrm>
            <a:off x="584200" y="1749514"/>
            <a:ext cx="2532063" cy="83099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Segoe UI"/>
              </a:rPr>
              <a:t>HNSW </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a:rPr>
              <a:t>(Hierarchical Navigable Small World)</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1" name="Text Placeholder 3">
            <a:extLst>
              <a:ext uri="{FF2B5EF4-FFF2-40B4-BE49-F238E27FC236}">
                <a16:creationId xmlns:a16="http://schemas.microsoft.com/office/drawing/2014/main" id="{B745ED0A-EF6B-36AC-759B-69A799C7609A}"/>
              </a:ext>
            </a:extLst>
          </p:cNvPr>
          <p:cNvSpPr txBox="1">
            <a:spLocks/>
          </p:cNvSpPr>
          <p:nvPr/>
        </p:nvSpPr>
        <p:spPr>
          <a:xfrm>
            <a:off x="519806" y="2901303"/>
            <a:ext cx="2532063" cy="1292662"/>
          </a:xfrm>
          <a:prstGeom prst="rect">
            <a:avLst/>
          </a:prstGeom>
        </p:spPr>
        <p:txBody>
          <a:bodyPr vert="horz" wrap="square" lIns="0" tIns="0" rIns="0" bIns="0" rtlCol="0" anchor="t">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0970" indent="-140970"/>
            <a:r>
              <a:rPr lang="en-US" sz="2000">
                <a:cs typeface="Segoe UI"/>
              </a:rPr>
              <a:t>Hierarchical graph structure</a:t>
            </a:r>
          </a:p>
          <a:p>
            <a:pPr marL="140970" indent="-140970"/>
            <a:r>
              <a:rPr lang="en-US" sz="2000">
                <a:cs typeface="Segoe UI"/>
              </a:rPr>
              <a:t>Fast search performance</a:t>
            </a:r>
          </a:p>
        </p:txBody>
      </p:sp>
      <p:sp>
        <p:nvSpPr>
          <p:cNvPr id="12" name="Text Placeholder 4">
            <a:extLst>
              <a:ext uri="{FF2B5EF4-FFF2-40B4-BE49-F238E27FC236}">
                <a16:creationId xmlns:a16="http://schemas.microsoft.com/office/drawing/2014/main" id="{D552F64A-E2F6-445E-480B-3A6CF2E01A1F}"/>
              </a:ext>
            </a:extLst>
          </p:cNvPr>
          <p:cNvSpPr txBox="1">
            <a:spLocks/>
          </p:cNvSpPr>
          <p:nvPr/>
        </p:nvSpPr>
        <p:spPr>
          <a:xfrm>
            <a:off x="3413125" y="1749514"/>
            <a:ext cx="2533650" cy="5847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Segoe UI"/>
              </a:rPr>
              <a:t>FLAT </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a:rPr>
              <a:t>(Brute Force)</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3" name="Text Placeholder 5">
            <a:extLst>
              <a:ext uri="{FF2B5EF4-FFF2-40B4-BE49-F238E27FC236}">
                <a16:creationId xmlns:a16="http://schemas.microsoft.com/office/drawing/2014/main" id="{EFA9E018-D12E-B269-7318-CDECC3E4FB66}"/>
              </a:ext>
            </a:extLst>
          </p:cNvPr>
          <p:cNvSpPr txBox="1">
            <a:spLocks/>
          </p:cNvSpPr>
          <p:nvPr/>
        </p:nvSpPr>
        <p:spPr>
          <a:xfrm>
            <a:off x="3413125" y="2905395"/>
            <a:ext cx="2532063" cy="1600438"/>
          </a:xfrm>
          <a:prstGeom prst="rect">
            <a:avLst/>
          </a:prstGeom>
        </p:spPr>
        <p:txBody>
          <a:bodyPr vert="horz" wrap="square" lIns="0" tIns="0" rIns="0" bIns="0" rtlCol="0" anchor="t">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0970" indent="-140970"/>
            <a:r>
              <a:rPr lang="en-US" sz="2000">
                <a:cs typeface="Segoe UI"/>
              </a:rPr>
              <a:t>Exhaustive search in high-dimensional data</a:t>
            </a:r>
          </a:p>
          <a:p>
            <a:pPr marL="140970" indent="-140970"/>
            <a:r>
              <a:rPr lang="en-US" sz="2000">
                <a:cs typeface="Segoe UI"/>
              </a:rPr>
              <a:t>Slower but highly accurate</a:t>
            </a:r>
          </a:p>
        </p:txBody>
      </p:sp>
      <p:sp>
        <p:nvSpPr>
          <p:cNvPr id="14" name="Text Placeholder 6">
            <a:extLst>
              <a:ext uri="{FF2B5EF4-FFF2-40B4-BE49-F238E27FC236}">
                <a16:creationId xmlns:a16="http://schemas.microsoft.com/office/drawing/2014/main" id="{C3899933-7CD1-B646-EF2F-A9C038B788E7}"/>
              </a:ext>
            </a:extLst>
          </p:cNvPr>
          <p:cNvSpPr txBox="1">
            <a:spLocks/>
          </p:cNvSpPr>
          <p:nvPr/>
        </p:nvSpPr>
        <p:spPr>
          <a:xfrm>
            <a:off x="6244208" y="1749514"/>
            <a:ext cx="2532063" cy="83099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Segoe UI"/>
              </a:rPr>
              <a:t>LSH </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a:rPr>
              <a:t>(Locality-Sensitive Hashing)</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5" name="Text Placeholder 7">
            <a:extLst>
              <a:ext uri="{FF2B5EF4-FFF2-40B4-BE49-F238E27FC236}">
                <a16:creationId xmlns:a16="http://schemas.microsoft.com/office/drawing/2014/main" id="{C55282A8-94EA-8830-5E56-74F7D14D6FB1}"/>
              </a:ext>
            </a:extLst>
          </p:cNvPr>
          <p:cNvSpPr txBox="1">
            <a:spLocks/>
          </p:cNvSpPr>
          <p:nvPr/>
        </p:nvSpPr>
        <p:spPr>
          <a:xfrm>
            <a:off x="6244208" y="2912035"/>
            <a:ext cx="2532063" cy="1292662"/>
          </a:xfrm>
          <a:prstGeom prst="rect">
            <a:avLst/>
          </a:prstGeom>
        </p:spPr>
        <p:txBody>
          <a:bodyPr vert="horz" wrap="square" lIns="0" tIns="0" rIns="0" bIns="0" rtlCol="0" anchor="t">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0970" indent="-140970"/>
            <a:r>
              <a:rPr lang="en-US" sz="2000">
                <a:cs typeface="Segoe UI"/>
              </a:rPr>
              <a:t>Hash-based similarity search</a:t>
            </a:r>
          </a:p>
          <a:p>
            <a:pPr marL="140970" indent="-140970"/>
            <a:r>
              <a:rPr lang="en-US" sz="2000">
                <a:cs typeface="Segoe UI"/>
              </a:rPr>
              <a:t>Trade-off between speed and accuracy</a:t>
            </a:r>
          </a:p>
        </p:txBody>
      </p:sp>
      <p:sp>
        <p:nvSpPr>
          <p:cNvPr id="16" name="Text Placeholder 8">
            <a:extLst>
              <a:ext uri="{FF2B5EF4-FFF2-40B4-BE49-F238E27FC236}">
                <a16:creationId xmlns:a16="http://schemas.microsoft.com/office/drawing/2014/main" id="{E5BBC35A-A173-151C-8D60-99740CB2E3AA}"/>
              </a:ext>
            </a:extLst>
          </p:cNvPr>
          <p:cNvSpPr txBox="1">
            <a:spLocks/>
          </p:cNvSpPr>
          <p:nvPr/>
        </p:nvSpPr>
        <p:spPr>
          <a:xfrm>
            <a:off x="9073133" y="1749514"/>
            <a:ext cx="2533650" cy="5847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FFFFFF"/>
                </a:solidFill>
                <a:effectLst/>
                <a:uLnTx/>
                <a:uFillTx/>
                <a:latin typeface="Segoe UI Semibold"/>
                <a:ea typeface="+mn-ea"/>
                <a:cs typeface="Segoe UI"/>
              </a:rPr>
              <a:t>IVF</a:t>
            </a:r>
            <a:r>
              <a:rPr kumimoji="0" lang="en-US" sz="1600" b="0" i="0" u="none" strike="noStrike" kern="1200" cap="none" spc="0" normalizeH="0" baseline="0" noProof="0">
                <a:ln>
                  <a:noFill/>
                </a:ln>
                <a:solidFill>
                  <a:srgbClr val="FFFFFF"/>
                </a:solidFill>
                <a:effectLst/>
                <a:uLnTx/>
                <a:uFillTx/>
                <a:latin typeface="Segoe UI Semibold"/>
                <a:ea typeface="+mn-ea"/>
                <a:cs typeface="Segoe UI"/>
              </a:rPr>
              <a:t> </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a:rPr>
              <a:t>(Inverted File Index)</a:t>
            </a: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7" name="Text Placeholder 9">
            <a:extLst>
              <a:ext uri="{FF2B5EF4-FFF2-40B4-BE49-F238E27FC236}">
                <a16:creationId xmlns:a16="http://schemas.microsoft.com/office/drawing/2014/main" id="{C791E979-3B64-616D-BF98-DB192E8EBA8A}"/>
              </a:ext>
            </a:extLst>
          </p:cNvPr>
          <p:cNvSpPr txBox="1">
            <a:spLocks/>
          </p:cNvSpPr>
          <p:nvPr/>
        </p:nvSpPr>
        <p:spPr>
          <a:xfrm>
            <a:off x="9073133" y="2905395"/>
            <a:ext cx="2532063" cy="1969770"/>
          </a:xfrm>
          <a:prstGeom prst="rect">
            <a:avLst/>
          </a:prstGeom>
        </p:spPr>
        <p:txBody>
          <a:bodyPr vert="horz" wrap="square" lIns="0" tIns="0" rIns="0" bIns="0" rtlCol="0" anchor="t">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0970" marR="0" lvl="0" indent="-14097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Reduces search space using quantization</a:t>
            </a:r>
          </a:p>
          <a:p>
            <a:pPr marL="140970" marR="0" lvl="0" indent="-14097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Scalable and memory-efficient</a:t>
            </a:r>
          </a:p>
          <a:p>
            <a:pPr marL="140970" marR="0" lvl="0" indent="-14097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8" name="TextBox 17">
            <a:extLst>
              <a:ext uri="{FF2B5EF4-FFF2-40B4-BE49-F238E27FC236}">
                <a16:creationId xmlns:a16="http://schemas.microsoft.com/office/drawing/2014/main" id="{E1B8791E-068B-CEE7-6A9A-7C01DE7BF3CB}"/>
              </a:ext>
            </a:extLst>
          </p:cNvPr>
          <p:cNvSpPr txBox="1"/>
          <p:nvPr/>
        </p:nvSpPr>
        <p:spPr>
          <a:xfrm>
            <a:off x="0" y="6216134"/>
            <a:ext cx="12192000" cy="369332"/>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https://github.com/erikbern/ann-benchmarks</a:t>
            </a:r>
          </a:p>
        </p:txBody>
      </p:sp>
      <p:sp>
        <p:nvSpPr>
          <p:cNvPr id="19" name="TextBox 18">
            <a:extLst>
              <a:ext uri="{FF2B5EF4-FFF2-40B4-BE49-F238E27FC236}">
                <a16:creationId xmlns:a16="http://schemas.microsoft.com/office/drawing/2014/main" id="{8E445A10-A85D-39F0-01C2-7FBEFEC0744C}"/>
              </a:ext>
            </a:extLst>
          </p:cNvPr>
          <p:cNvSpPr txBox="1"/>
          <p:nvPr/>
        </p:nvSpPr>
        <p:spPr>
          <a:xfrm>
            <a:off x="670059" y="5289997"/>
            <a:ext cx="10780869" cy="49244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rPr>
              <a:t>When productionizing, it doesn’t matter what algorithm you chose, but rather the information retrieval system it’s part of.  </a:t>
            </a:r>
          </a:p>
        </p:txBody>
      </p:sp>
      <p:cxnSp>
        <p:nvCxnSpPr>
          <p:cNvPr id="20" name="Straight Arrow Connector 19">
            <a:extLst>
              <a:ext uri="{FF2B5EF4-FFF2-40B4-BE49-F238E27FC236}">
                <a16:creationId xmlns:a16="http://schemas.microsoft.com/office/drawing/2014/main" id="{54EC2066-8EC8-36FD-2931-B55406A12FBC}"/>
              </a:ext>
              <a:ext uri="{C183D7F6-B498-43B3-948B-1728B52AA6E4}">
                <adec:decorative xmlns:adec="http://schemas.microsoft.com/office/drawing/2017/decorative" val="1"/>
              </a:ext>
            </a:extLst>
          </p:cNvPr>
          <p:cNvCxnSpPr/>
          <p:nvPr/>
        </p:nvCxnSpPr>
        <p:spPr>
          <a:xfrm>
            <a:off x="3256209" y="2059546"/>
            <a:ext cx="12879" cy="2234484"/>
          </a:xfrm>
          <a:prstGeom prst="straightConnector1">
            <a:avLst/>
          </a:prstGeom>
          <a:noFill/>
          <a:ln w="9525" cap="flat" cmpd="sng" algn="ctr">
            <a:solidFill>
              <a:srgbClr val="50E6FF"/>
            </a:solidFill>
            <a:prstDash val="solid"/>
            <a:headEnd type="none" w="lg" len="med"/>
            <a:tailEnd type="none" w="lg" len="med"/>
          </a:ln>
          <a:effectLst/>
        </p:spPr>
      </p:cxnSp>
      <p:cxnSp>
        <p:nvCxnSpPr>
          <p:cNvPr id="21" name="Straight Arrow Connector 20">
            <a:extLst>
              <a:ext uri="{FF2B5EF4-FFF2-40B4-BE49-F238E27FC236}">
                <a16:creationId xmlns:a16="http://schemas.microsoft.com/office/drawing/2014/main" id="{8277450A-8715-CFC8-0120-4CB2D0B61BAC}"/>
              </a:ext>
              <a:ext uri="{C183D7F6-B498-43B3-948B-1728B52AA6E4}">
                <adec:decorative xmlns:adec="http://schemas.microsoft.com/office/drawing/2017/decorative" val="1"/>
              </a:ext>
            </a:extLst>
          </p:cNvPr>
          <p:cNvCxnSpPr>
            <a:cxnSpLocks/>
          </p:cNvCxnSpPr>
          <p:nvPr/>
        </p:nvCxnSpPr>
        <p:spPr>
          <a:xfrm>
            <a:off x="6057364" y="2059546"/>
            <a:ext cx="12879" cy="2234484"/>
          </a:xfrm>
          <a:prstGeom prst="straightConnector1">
            <a:avLst/>
          </a:prstGeom>
          <a:noFill/>
          <a:ln w="9525" cap="flat" cmpd="sng" algn="ctr">
            <a:solidFill>
              <a:srgbClr val="50E6FF"/>
            </a:solidFill>
            <a:prstDash val="solid"/>
            <a:headEnd type="none" w="lg" len="med"/>
            <a:tailEnd type="none" w="lg" len="med"/>
          </a:ln>
          <a:effectLst/>
        </p:spPr>
      </p:cxnSp>
      <p:cxnSp>
        <p:nvCxnSpPr>
          <p:cNvPr id="22" name="Straight Arrow Connector 21">
            <a:extLst>
              <a:ext uri="{FF2B5EF4-FFF2-40B4-BE49-F238E27FC236}">
                <a16:creationId xmlns:a16="http://schemas.microsoft.com/office/drawing/2014/main" id="{D903E323-7464-748D-AA8D-475D23F05D4D}"/>
              </a:ext>
              <a:ext uri="{C183D7F6-B498-43B3-948B-1728B52AA6E4}">
                <adec:decorative xmlns:adec="http://schemas.microsoft.com/office/drawing/2017/decorative" val="1"/>
              </a:ext>
            </a:extLst>
          </p:cNvPr>
          <p:cNvCxnSpPr>
            <a:cxnSpLocks/>
          </p:cNvCxnSpPr>
          <p:nvPr/>
        </p:nvCxnSpPr>
        <p:spPr>
          <a:xfrm>
            <a:off x="8847786" y="2059546"/>
            <a:ext cx="12879" cy="2234484"/>
          </a:xfrm>
          <a:prstGeom prst="straightConnector1">
            <a:avLst/>
          </a:prstGeom>
          <a:noFill/>
          <a:ln w="9525" cap="flat" cmpd="sng" algn="ctr">
            <a:solidFill>
              <a:srgbClr val="50E6FF"/>
            </a:solidFill>
            <a:prstDash val="solid"/>
            <a:headEnd type="none" w="lg" len="med"/>
            <a:tailEnd type="none" w="lg" len="med"/>
          </a:ln>
          <a:effectLst/>
        </p:spPr>
      </p:cxnSp>
      <p:cxnSp>
        <p:nvCxnSpPr>
          <p:cNvPr id="23" name="Straight Arrow Connector 22">
            <a:extLst>
              <a:ext uri="{FF2B5EF4-FFF2-40B4-BE49-F238E27FC236}">
                <a16:creationId xmlns:a16="http://schemas.microsoft.com/office/drawing/2014/main" id="{8CEF67F7-195D-1317-D797-1E85A0B28DB6}"/>
              </a:ext>
              <a:ext uri="{C183D7F6-B498-43B3-948B-1728B52AA6E4}">
                <adec:decorative xmlns:adec="http://schemas.microsoft.com/office/drawing/2017/decorative" val="1"/>
              </a:ext>
            </a:extLst>
          </p:cNvPr>
          <p:cNvCxnSpPr>
            <a:cxnSpLocks/>
          </p:cNvCxnSpPr>
          <p:nvPr/>
        </p:nvCxnSpPr>
        <p:spPr>
          <a:xfrm flipV="1">
            <a:off x="455054" y="2694903"/>
            <a:ext cx="11002850" cy="19319"/>
          </a:xfrm>
          <a:prstGeom prst="straightConnector1">
            <a:avLst/>
          </a:prstGeom>
          <a:noFill/>
          <a:ln w="9525" cap="flat" cmpd="sng" algn="ctr">
            <a:solidFill>
              <a:srgbClr val="50E6FF"/>
            </a:solidFill>
            <a:prstDash val="solid"/>
            <a:headEnd type="none" w="lg" len="med"/>
            <a:tailEnd type="none" w="lg" len="med"/>
          </a:ln>
          <a:effectLst/>
        </p:spPr>
      </p:cxnSp>
    </p:spTree>
    <p:extLst>
      <p:ext uri="{BB962C8B-B14F-4D97-AF65-F5344CB8AC3E}">
        <p14:creationId xmlns:p14="http://schemas.microsoft.com/office/powerpoint/2010/main" val="37813961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7E481-7A99-7288-4F70-77D0419EE1D0}"/>
              </a:ext>
            </a:extLst>
          </p:cNvPr>
          <p:cNvSpPr>
            <a:spLocks noGrp="1"/>
          </p:cNvSpPr>
          <p:nvPr>
            <p:ph type="title"/>
          </p:nvPr>
        </p:nvSpPr>
        <p:spPr/>
        <p:txBody>
          <a:bodyPr/>
          <a:lstStyle/>
          <a:p>
            <a:r>
              <a:rPr lang="en-US"/>
              <a:t>Limitations of common OSS ANN indexes</a:t>
            </a:r>
          </a:p>
        </p:txBody>
      </p:sp>
      <p:sp>
        <p:nvSpPr>
          <p:cNvPr id="3" name="Content Placeholder 2">
            <a:extLst>
              <a:ext uri="{FF2B5EF4-FFF2-40B4-BE49-F238E27FC236}">
                <a16:creationId xmlns:a16="http://schemas.microsoft.com/office/drawing/2014/main" id="{A4B5189B-9662-B838-74A3-9F4C01177D02}"/>
              </a:ext>
            </a:extLst>
          </p:cNvPr>
          <p:cNvSpPr>
            <a:spLocks noGrp="1"/>
          </p:cNvSpPr>
          <p:nvPr>
            <p:ph sz="quarter" idx="10"/>
          </p:nvPr>
        </p:nvSpPr>
        <p:spPr>
          <a:xfrm>
            <a:off x="584200" y="1435100"/>
            <a:ext cx="11018838" cy="5293757"/>
          </a:xfrm>
        </p:spPr>
        <p:txBody>
          <a:bodyPr/>
          <a:lstStyle/>
          <a:p>
            <a:r>
              <a:rPr lang="en-US" sz="2000" b="1"/>
              <a:t>ANN indexes on their own, are simply just a data structure.</a:t>
            </a:r>
          </a:p>
          <a:p>
            <a:pPr algn="l">
              <a:buFont typeface="Arial" panose="020B0604020202020204" pitchFamily="34" charset="0"/>
              <a:buChar char="•"/>
            </a:pPr>
            <a:r>
              <a:rPr lang="en-US" sz="2000" b="1"/>
              <a:t>Limited Scalability: </a:t>
            </a:r>
            <a:r>
              <a:rPr lang="en-US" sz="2000"/>
              <a:t>Struggle with vertical and horizontal scaling in large-scale data sets</a:t>
            </a:r>
          </a:p>
          <a:p>
            <a:pPr algn="l">
              <a:buFont typeface="Arial" panose="020B0604020202020204" pitchFamily="34" charset="0"/>
              <a:buChar char="•"/>
            </a:pPr>
            <a:r>
              <a:rPr lang="en-US" sz="2000" b="1"/>
              <a:t>Memory Constraints: </a:t>
            </a:r>
            <a:r>
              <a:rPr lang="en-US" sz="2000"/>
              <a:t>High memory consumption affecting search performance and resource efficiency</a:t>
            </a:r>
          </a:p>
          <a:p>
            <a:pPr algn="l">
              <a:buFont typeface="Arial" panose="020B0604020202020204" pitchFamily="34" charset="0"/>
              <a:buChar char="•"/>
            </a:pPr>
            <a:r>
              <a:rPr lang="en-US" sz="2000" b="1"/>
              <a:t>Persistence and Durability: </a:t>
            </a:r>
            <a:r>
              <a:rPr lang="en-US" sz="2000"/>
              <a:t>Lack of built-in mechanisms for data storage, recovery, and metadata management</a:t>
            </a:r>
          </a:p>
          <a:p>
            <a:pPr algn="l">
              <a:buFont typeface="Arial" panose="020B0604020202020204" pitchFamily="34" charset="0"/>
              <a:buChar char="•"/>
            </a:pPr>
            <a:r>
              <a:rPr lang="en-US" sz="2000" b="1"/>
              <a:t>Simplistic Query Support: </a:t>
            </a:r>
            <a:r>
              <a:rPr lang="en-US" sz="2000"/>
              <a:t>Limited capabilities for combining sparse and dense retrieval methods</a:t>
            </a:r>
          </a:p>
          <a:p>
            <a:pPr algn="l">
              <a:buFont typeface="Arial" panose="020B0604020202020204" pitchFamily="34" charset="0"/>
              <a:buChar char="•"/>
            </a:pPr>
            <a:r>
              <a:rPr lang="en-US" sz="2000" b="1"/>
              <a:t>Hosting Challenges: </a:t>
            </a:r>
            <a:r>
              <a:rPr lang="en-US" sz="2000"/>
              <a:t>Complex setup and hosting requirements </a:t>
            </a:r>
          </a:p>
          <a:p>
            <a:pPr algn="l">
              <a:buFont typeface="Arial" panose="020B0604020202020204" pitchFamily="34" charset="0"/>
              <a:buChar char="•"/>
            </a:pPr>
            <a:r>
              <a:rPr lang="en-US" sz="2000" b="1"/>
              <a:t>No Built-in Security Features: </a:t>
            </a:r>
            <a:r>
              <a:rPr lang="en-US" sz="2000"/>
              <a:t>Open-source solutions often lack advanced security features</a:t>
            </a:r>
          </a:p>
          <a:p>
            <a:pPr algn="l">
              <a:buFont typeface="Arial" panose="020B0604020202020204" pitchFamily="34" charset="0"/>
              <a:buChar char="•"/>
            </a:pPr>
            <a:r>
              <a:rPr lang="en-US" sz="2000" b="1"/>
              <a:t>Embedding Management: </a:t>
            </a:r>
            <a:r>
              <a:rPr lang="en-US" sz="2000"/>
              <a:t>Limited support for managing the embedding functions themselves</a:t>
            </a:r>
          </a:p>
          <a:p>
            <a:endParaRPr lang="en-US" sz="2000"/>
          </a:p>
          <a:p>
            <a:endParaRPr lang="en-US" sz="2000" b="1"/>
          </a:p>
          <a:p>
            <a:pPr marL="0" indent="0">
              <a:buNone/>
            </a:pPr>
            <a:endParaRPr lang="en-US" sz="2000" b="1"/>
          </a:p>
          <a:p>
            <a:endParaRPr lang="en-US" sz="2000" b="1"/>
          </a:p>
        </p:txBody>
      </p:sp>
    </p:spTree>
    <p:extLst>
      <p:ext uri="{BB962C8B-B14F-4D97-AF65-F5344CB8AC3E}">
        <p14:creationId xmlns:p14="http://schemas.microsoft.com/office/powerpoint/2010/main" val="15874887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6F805-C784-DE79-43A6-B9A95F390900}"/>
              </a:ext>
            </a:extLst>
          </p:cNvPr>
          <p:cNvSpPr>
            <a:spLocks noGrp="1"/>
          </p:cNvSpPr>
          <p:nvPr>
            <p:ph type="body" sz="quarter" idx="16"/>
          </p:nvPr>
        </p:nvSpPr>
        <p:spPr>
          <a:xfrm>
            <a:off x="2037906" y="3110785"/>
            <a:ext cx="2313432" cy="553998"/>
          </a:xfrm>
        </p:spPr>
        <p:txBody>
          <a:bodyPr/>
          <a:lstStyle/>
          <a:p>
            <a:r>
              <a:rPr lang="en-US"/>
              <a:t>Dump a Bunch of Data</a:t>
            </a:r>
          </a:p>
        </p:txBody>
      </p:sp>
      <p:sp>
        <p:nvSpPr>
          <p:cNvPr id="6" name="Text Placeholder 5">
            <a:extLst>
              <a:ext uri="{FF2B5EF4-FFF2-40B4-BE49-F238E27FC236}">
                <a16:creationId xmlns:a16="http://schemas.microsoft.com/office/drawing/2014/main" id="{191CFF56-A375-4BF1-35D3-09387E7D28EB}"/>
              </a:ext>
            </a:extLst>
          </p:cNvPr>
          <p:cNvSpPr>
            <a:spLocks noGrp="1"/>
          </p:cNvSpPr>
          <p:nvPr>
            <p:ph type="body" sz="quarter" idx="17"/>
          </p:nvPr>
        </p:nvSpPr>
        <p:spPr>
          <a:xfrm>
            <a:off x="4939284" y="3110785"/>
            <a:ext cx="2313432" cy="276999"/>
          </a:xfrm>
        </p:spPr>
        <p:txBody>
          <a:bodyPr/>
          <a:lstStyle/>
          <a:p>
            <a:r>
              <a:rPr lang="en-US"/>
              <a:t>Run a Query</a:t>
            </a:r>
          </a:p>
        </p:txBody>
      </p:sp>
      <p:sp>
        <p:nvSpPr>
          <p:cNvPr id="8" name="Text Placeholder 7">
            <a:extLst>
              <a:ext uri="{FF2B5EF4-FFF2-40B4-BE49-F238E27FC236}">
                <a16:creationId xmlns:a16="http://schemas.microsoft.com/office/drawing/2014/main" id="{3B04D5CE-BCD8-0023-420E-CC808B9B7A19}"/>
              </a:ext>
            </a:extLst>
          </p:cNvPr>
          <p:cNvSpPr>
            <a:spLocks noGrp="1"/>
          </p:cNvSpPr>
          <p:nvPr>
            <p:ph type="body" sz="quarter" idx="18"/>
          </p:nvPr>
        </p:nvSpPr>
        <p:spPr>
          <a:xfrm>
            <a:off x="7840663" y="3110785"/>
            <a:ext cx="2313432" cy="553998"/>
          </a:xfrm>
        </p:spPr>
        <p:txBody>
          <a:bodyPr/>
          <a:lstStyle/>
          <a:p>
            <a:r>
              <a:rPr lang="en-US"/>
              <a:t>Get the Most Relevant Data Back</a:t>
            </a:r>
          </a:p>
        </p:txBody>
      </p:sp>
      <p:sp>
        <p:nvSpPr>
          <p:cNvPr id="9" name="Title 1">
            <a:extLst>
              <a:ext uri="{FF2B5EF4-FFF2-40B4-BE49-F238E27FC236}">
                <a16:creationId xmlns:a16="http://schemas.microsoft.com/office/drawing/2014/main" id="{DDF81DD2-8338-40C2-3D5A-D15191279C26}"/>
              </a:ext>
            </a:extLst>
          </p:cNvPr>
          <p:cNvSpPr>
            <a:spLocks noGrp="1"/>
          </p:cNvSpPr>
          <p:nvPr>
            <p:ph type="title"/>
          </p:nvPr>
        </p:nvSpPr>
        <p:spPr>
          <a:xfrm>
            <a:off x="588263" y="457200"/>
            <a:ext cx="11018520" cy="800219"/>
          </a:xfrm>
        </p:spPr>
        <p:txBody>
          <a:bodyPr/>
          <a:lstStyle/>
          <a:p>
            <a:pPr algn="l"/>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The Dream Scenario for Vector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Effortless Data Management and Relevant Search Results</a:t>
            </a:r>
            <a:endParaRPr lang="en-US"/>
          </a:p>
        </p:txBody>
      </p:sp>
      <p:pic>
        <p:nvPicPr>
          <p:cNvPr id="37" name="Graphic 36" descr="Database with solid fill">
            <a:extLst>
              <a:ext uri="{FF2B5EF4-FFF2-40B4-BE49-F238E27FC236}">
                <a16:creationId xmlns:a16="http://schemas.microsoft.com/office/drawing/2014/main" id="{03CED755-2AB1-461F-ECD5-59157D061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7422" y="1849013"/>
            <a:ext cx="914400" cy="914400"/>
          </a:xfrm>
          <a:prstGeom prst="rect">
            <a:avLst/>
          </a:prstGeom>
        </p:spPr>
      </p:pic>
      <p:pic>
        <p:nvPicPr>
          <p:cNvPr id="38" name="Graphic 37" descr="Research with solid fill">
            <a:extLst>
              <a:ext uri="{FF2B5EF4-FFF2-40B4-BE49-F238E27FC236}">
                <a16:creationId xmlns:a16="http://schemas.microsoft.com/office/drawing/2014/main" id="{B0CAB08B-4436-F810-160F-6640A5D2F5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38800" y="1849013"/>
            <a:ext cx="914400" cy="914400"/>
          </a:xfrm>
          <a:prstGeom prst="rect">
            <a:avLst/>
          </a:prstGeom>
        </p:spPr>
      </p:pic>
      <p:pic>
        <p:nvPicPr>
          <p:cNvPr id="39" name="Graphic 38" descr="Lightbulb and gear with solid fill">
            <a:extLst>
              <a:ext uri="{FF2B5EF4-FFF2-40B4-BE49-F238E27FC236}">
                <a16:creationId xmlns:a16="http://schemas.microsoft.com/office/drawing/2014/main" id="{2852F63F-62AA-B29D-EF3F-2B08BEDF01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540179" y="1849013"/>
            <a:ext cx="914400" cy="914400"/>
          </a:xfrm>
          <a:prstGeom prst="rect">
            <a:avLst/>
          </a:prstGeom>
        </p:spPr>
      </p:pic>
      <p:grpSp>
        <p:nvGrpSpPr>
          <p:cNvPr id="2" name="Group 1">
            <a:extLst>
              <a:ext uri="{FF2B5EF4-FFF2-40B4-BE49-F238E27FC236}">
                <a16:creationId xmlns:a16="http://schemas.microsoft.com/office/drawing/2014/main" id="{30CF42BC-448A-B2E9-5C7D-3B38C003C22E}"/>
              </a:ext>
              <a:ext uri="{C183D7F6-B498-43B3-948B-1728B52AA6E4}">
                <adec:decorative xmlns:adec="http://schemas.microsoft.com/office/drawing/2017/decorative" val="1"/>
              </a:ext>
            </a:extLst>
          </p:cNvPr>
          <p:cNvGrpSpPr/>
          <p:nvPr/>
        </p:nvGrpSpPr>
        <p:grpSpPr>
          <a:xfrm>
            <a:off x="203200" y="4140200"/>
            <a:ext cx="11226800" cy="2133600"/>
            <a:chOff x="203200" y="4140200"/>
            <a:chExt cx="11226800" cy="2133600"/>
          </a:xfrm>
        </p:grpSpPr>
        <p:sp>
          <p:nvSpPr>
            <p:cNvPr id="41" name="TextBox 40">
              <a:extLst>
                <a:ext uri="{FF2B5EF4-FFF2-40B4-BE49-F238E27FC236}">
                  <a16:creationId xmlns:a16="http://schemas.microsoft.com/office/drawing/2014/main" id="{3E0A5765-BA93-E64E-3C4B-6EB883E77633}"/>
                </a:ext>
              </a:extLst>
            </p:cNvPr>
            <p:cNvSpPr txBox="1"/>
            <p:nvPr/>
          </p:nvSpPr>
          <p:spPr>
            <a:xfrm>
              <a:off x="412306" y="4276923"/>
              <a:ext cx="1625600" cy="615553"/>
            </a:xfrm>
            <a:prstGeom prst="rect">
              <a:avLst/>
            </a:prstGeom>
            <a:noFill/>
          </p:spPr>
          <p:txBody>
            <a:bodyPr wrap="square" lIns="0" tIns="0" rIns="0" bIns="0" rtlCol="0">
              <a:spAutoFit/>
            </a:bodyPr>
            <a:lstStyle/>
            <a:p>
              <a:pPr algn="l"/>
              <a:r>
                <a:rPr lang="en-US" sz="2000">
                  <a:solidFill>
                    <a:srgbClr val="FF0000"/>
                  </a:solidFill>
                </a:rPr>
                <a:t>Common Challenges</a:t>
              </a:r>
            </a:p>
          </p:txBody>
        </p:sp>
        <p:sp>
          <p:nvSpPr>
            <p:cNvPr id="42" name="TextBox 41">
              <a:extLst>
                <a:ext uri="{FF2B5EF4-FFF2-40B4-BE49-F238E27FC236}">
                  <a16:creationId xmlns:a16="http://schemas.microsoft.com/office/drawing/2014/main" id="{8AA2D9FD-2D7B-FCD8-F4E6-CB79A0FDB1EC}"/>
                </a:ext>
              </a:extLst>
            </p:cNvPr>
            <p:cNvSpPr txBox="1"/>
            <p:nvPr/>
          </p:nvSpPr>
          <p:spPr>
            <a:xfrm>
              <a:off x="2037906" y="4276803"/>
              <a:ext cx="2557462" cy="1538883"/>
            </a:xfrm>
            <a:prstGeom prst="rect">
              <a:avLst/>
            </a:prstGeom>
            <a:noFill/>
          </p:spPr>
          <p:txBody>
            <a:bodyPr wrap="square" lIns="0" tIns="0" rIns="0" bIns="0" rtlCol="0">
              <a:spAutoFit/>
            </a:bodyPr>
            <a:lstStyle/>
            <a:p>
              <a:pPr marL="342900" indent="-342900" algn="l">
                <a:buFontTx/>
                <a:buChar char="-"/>
              </a:pPr>
              <a:r>
                <a:rPr lang="en-US" sz="2000"/>
                <a:t>Scalability</a:t>
              </a:r>
            </a:p>
            <a:p>
              <a:pPr marL="342900" indent="-342900" algn="l">
                <a:buFontTx/>
                <a:buChar char="-"/>
              </a:pPr>
              <a:r>
                <a:rPr lang="en-US" sz="2000"/>
                <a:t>Preprocessing</a:t>
              </a:r>
            </a:p>
            <a:p>
              <a:pPr marL="342900" indent="-342900" algn="l">
                <a:buFontTx/>
                <a:buChar char="-"/>
              </a:pPr>
              <a:r>
                <a:rPr lang="en-US" sz="2000"/>
                <a:t>Splitting/Chunking</a:t>
              </a:r>
            </a:p>
            <a:p>
              <a:pPr marL="342900" indent="-342900" algn="l">
                <a:buFontTx/>
                <a:buChar char="-"/>
              </a:pPr>
              <a:r>
                <a:rPr lang="en-US" sz="2000"/>
                <a:t>Embedding management </a:t>
              </a:r>
            </a:p>
          </p:txBody>
        </p:sp>
        <p:sp>
          <p:nvSpPr>
            <p:cNvPr id="44" name="TextBox 43">
              <a:extLst>
                <a:ext uri="{FF2B5EF4-FFF2-40B4-BE49-F238E27FC236}">
                  <a16:creationId xmlns:a16="http://schemas.microsoft.com/office/drawing/2014/main" id="{9F1B2BAD-DDF1-B1D0-A40E-DDE1C7CBDA5E}"/>
                </a:ext>
              </a:extLst>
            </p:cNvPr>
            <p:cNvSpPr txBox="1"/>
            <p:nvPr/>
          </p:nvSpPr>
          <p:spPr>
            <a:xfrm>
              <a:off x="4939284" y="4276803"/>
              <a:ext cx="2557462" cy="1231106"/>
            </a:xfrm>
            <a:prstGeom prst="rect">
              <a:avLst/>
            </a:prstGeom>
            <a:noFill/>
          </p:spPr>
          <p:txBody>
            <a:bodyPr wrap="square" lIns="0" tIns="0" rIns="0" bIns="0" rtlCol="0">
              <a:spAutoFit/>
            </a:bodyPr>
            <a:lstStyle/>
            <a:p>
              <a:pPr marL="342900" indent="-342900" algn="l">
                <a:buFontTx/>
                <a:buChar char="-"/>
              </a:pPr>
              <a:r>
                <a:rPr lang="en-US" sz="2000"/>
                <a:t>Query understanding</a:t>
              </a:r>
            </a:p>
            <a:p>
              <a:pPr marL="342900" indent="-342900" algn="l">
                <a:buFontTx/>
                <a:buChar char="-"/>
              </a:pPr>
              <a:r>
                <a:rPr lang="en-US" sz="2000"/>
                <a:t>Query flexibility</a:t>
              </a:r>
            </a:p>
            <a:p>
              <a:pPr marL="342900" indent="-342900" algn="l">
                <a:buFontTx/>
                <a:buChar char="-"/>
              </a:pPr>
              <a:endParaRPr lang="en-US" sz="2000"/>
            </a:p>
          </p:txBody>
        </p:sp>
        <p:sp>
          <p:nvSpPr>
            <p:cNvPr id="45" name="TextBox 44">
              <a:extLst>
                <a:ext uri="{FF2B5EF4-FFF2-40B4-BE49-F238E27FC236}">
                  <a16:creationId xmlns:a16="http://schemas.microsoft.com/office/drawing/2014/main" id="{E5BF2FDB-44F7-95E3-6D66-CE3A2F7D909F}"/>
                </a:ext>
              </a:extLst>
            </p:cNvPr>
            <p:cNvSpPr txBox="1"/>
            <p:nvPr/>
          </p:nvSpPr>
          <p:spPr>
            <a:xfrm>
              <a:off x="7840663" y="4236302"/>
              <a:ext cx="2557462" cy="1231106"/>
            </a:xfrm>
            <a:prstGeom prst="rect">
              <a:avLst/>
            </a:prstGeom>
            <a:noFill/>
          </p:spPr>
          <p:txBody>
            <a:bodyPr wrap="square" lIns="0" tIns="0" rIns="0" bIns="0" rtlCol="0">
              <a:spAutoFit/>
            </a:bodyPr>
            <a:lstStyle/>
            <a:p>
              <a:pPr marL="342900" indent="-342900" algn="l">
                <a:buFontTx/>
                <a:buChar char="-"/>
              </a:pPr>
              <a:r>
                <a:rPr lang="en-US" sz="2000"/>
                <a:t>Ranking accuracy</a:t>
              </a:r>
            </a:p>
            <a:p>
              <a:pPr marL="342900" indent="-342900" algn="l">
                <a:buFontTx/>
                <a:buChar char="-"/>
              </a:pPr>
              <a:r>
                <a:rPr lang="en-US" sz="2000"/>
                <a:t>Result Diversity </a:t>
              </a:r>
            </a:p>
            <a:p>
              <a:pPr marL="342900" indent="-342900" algn="l">
                <a:buFontTx/>
                <a:buChar char="-"/>
              </a:pPr>
              <a:r>
                <a:rPr lang="en-US" sz="2000"/>
                <a:t>Search algorithm</a:t>
              </a:r>
            </a:p>
            <a:p>
              <a:pPr marL="342900" indent="-342900" algn="l">
                <a:buFontTx/>
                <a:buChar char="-"/>
              </a:pPr>
              <a:endParaRPr lang="en-US" sz="2000"/>
            </a:p>
          </p:txBody>
        </p:sp>
        <p:sp>
          <p:nvSpPr>
            <p:cNvPr id="50" name="Rectangle 49">
              <a:extLst>
                <a:ext uri="{FF2B5EF4-FFF2-40B4-BE49-F238E27FC236}">
                  <a16:creationId xmlns:a16="http://schemas.microsoft.com/office/drawing/2014/main" id="{E8C820F8-2869-FCC0-1E45-74B08961D9DC}"/>
                </a:ext>
              </a:extLst>
            </p:cNvPr>
            <p:cNvSpPr/>
            <p:nvPr/>
          </p:nvSpPr>
          <p:spPr bwMode="auto">
            <a:xfrm>
              <a:off x="203200" y="4140200"/>
              <a:ext cx="11226800" cy="2133600"/>
            </a:xfrm>
            <a:prstGeom prst="rect">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660710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3EF2-9F6D-3D79-7C21-3E8DCEA69D45}"/>
              </a:ext>
            </a:extLst>
          </p:cNvPr>
          <p:cNvSpPr>
            <a:spLocks noGrp="1"/>
          </p:cNvSpPr>
          <p:nvPr>
            <p:ph type="title"/>
          </p:nvPr>
        </p:nvSpPr>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Scalability in Vector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Key Questions and Considerations for Efficient Scaling</a:t>
            </a:r>
            <a:endParaRPr lang="en-US"/>
          </a:p>
        </p:txBody>
      </p:sp>
      <p:sp>
        <p:nvSpPr>
          <p:cNvPr id="3" name="Content Placeholder 2">
            <a:extLst>
              <a:ext uri="{FF2B5EF4-FFF2-40B4-BE49-F238E27FC236}">
                <a16:creationId xmlns:a16="http://schemas.microsoft.com/office/drawing/2014/main" id="{A36853C7-783D-19EC-6705-240232EF37BE}"/>
              </a:ext>
            </a:extLst>
          </p:cNvPr>
          <p:cNvSpPr>
            <a:spLocks noGrp="1"/>
          </p:cNvSpPr>
          <p:nvPr>
            <p:ph sz="quarter" idx="10"/>
          </p:nvPr>
        </p:nvSpPr>
        <p:spPr/>
        <p:txBody>
          <a:bodyPr/>
          <a:lstStyle/>
          <a:p>
            <a:pPr algn="l">
              <a:buFont typeface="Arial" panose="020B0604020202020204" pitchFamily="34" charset="0"/>
              <a:buChar char="•"/>
            </a:pPr>
            <a:r>
              <a:rPr lang="en-US" sz="2000" b="0" i="0">
                <a:effectLst/>
                <a:latin typeface="Segoe UI" panose="020B0502040204020203" pitchFamily="34" charset="0"/>
              </a:rPr>
              <a:t>Data Volume: Can the system handle increasing amounts of data?</a:t>
            </a:r>
          </a:p>
          <a:p>
            <a:pPr marL="742950" lvl="1" indent="-285750" algn="l">
              <a:buFont typeface="Arial" panose="020B0604020202020204" pitchFamily="34" charset="0"/>
              <a:buChar char="•"/>
            </a:pPr>
            <a:r>
              <a:rPr lang="en-US" sz="1600" b="0" i="0">
                <a:effectLst/>
                <a:latin typeface="Segoe UI" panose="020B0502040204020203" pitchFamily="34" charset="0"/>
              </a:rPr>
              <a:t>Storage capacity and management</a:t>
            </a:r>
          </a:p>
          <a:p>
            <a:pPr marL="742950" lvl="1" indent="-285750" algn="l">
              <a:buFont typeface="Arial" panose="020B0604020202020204" pitchFamily="34" charset="0"/>
              <a:buChar char="•"/>
            </a:pPr>
            <a:r>
              <a:rPr lang="en-US" sz="1600" b="0" i="0">
                <a:effectLst/>
                <a:latin typeface="Segoe UI" panose="020B0502040204020203" pitchFamily="34" charset="0"/>
              </a:rPr>
              <a:t>Indexing and search performance</a:t>
            </a:r>
            <a:br>
              <a:rPr lang="en-US" sz="1600" b="0" i="0">
                <a:effectLst/>
                <a:latin typeface="Segoe UI" panose="020B0502040204020203" pitchFamily="34" charset="0"/>
              </a:rPr>
            </a:br>
            <a:endParaRPr lang="en-US" sz="1600" b="0" i="0">
              <a:effectLst/>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Query Load: How well does the system respond to growing query demands?</a:t>
            </a:r>
          </a:p>
          <a:p>
            <a:pPr marL="742950" lvl="1" indent="-285750" algn="l">
              <a:buFont typeface="Arial" panose="020B0604020202020204" pitchFamily="34" charset="0"/>
              <a:buChar char="•"/>
            </a:pPr>
            <a:r>
              <a:rPr lang="en-US" sz="1600" b="0" i="0">
                <a:effectLst/>
                <a:latin typeface="Segoe UI" panose="020B0502040204020203" pitchFamily="34" charset="0"/>
              </a:rPr>
              <a:t>Query execution speed and response times</a:t>
            </a:r>
          </a:p>
          <a:p>
            <a:pPr marL="742950" lvl="1" indent="-285750" algn="l">
              <a:buFont typeface="Arial" panose="020B0604020202020204" pitchFamily="34" charset="0"/>
              <a:buChar char="•"/>
            </a:pPr>
            <a:r>
              <a:rPr lang="en-US" sz="1600" b="0" i="0">
                <a:effectLst/>
                <a:latin typeface="Segoe UI" panose="020B0502040204020203" pitchFamily="34" charset="0"/>
              </a:rPr>
              <a:t>Handling concurrent queries and user connections</a:t>
            </a:r>
            <a:br>
              <a:rPr lang="en-US" sz="1600" b="0" i="0">
                <a:effectLst/>
                <a:latin typeface="Segoe UI" panose="020B0502040204020203" pitchFamily="34" charset="0"/>
              </a:rPr>
            </a:br>
            <a:endParaRPr lang="en-US" sz="1600" b="0" i="0">
              <a:effectLst/>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Distributed Infrastructure: Does the system support distributed and parallel processing?</a:t>
            </a:r>
          </a:p>
          <a:p>
            <a:pPr marL="742950" lvl="1" indent="-285750" algn="l">
              <a:buFont typeface="Arial" panose="020B0604020202020204" pitchFamily="34" charset="0"/>
              <a:buChar char="•"/>
            </a:pPr>
            <a:r>
              <a:rPr lang="en-US" sz="1600" b="0" i="0">
                <a:effectLst/>
                <a:latin typeface="Segoe UI" panose="020B0502040204020203" pitchFamily="34" charset="0"/>
              </a:rPr>
              <a:t>Horizontal scaling across multiple nodes</a:t>
            </a:r>
          </a:p>
          <a:p>
            <a:pPr marL="742950" lvl="1" indent="-285750" algn="l">
              <a:buFont typeface="Arial" panose="020B0604020202020204" pitchFamily="34" charset="0"/>
              <a:buChar char="•"/>
            </a:pPr>
            <a:r>
              <a:rPr lang="en-US" sz="1600" b="0" i="0">
                <a:effectLst/>
                <a:latin typeface="Segoe UI" panose="020B0502040204020203" pitchFamily="34" charset="0"/>
              </a:rPr>
              <a:t>Load balancing and fault tolerance</a:t>
            </a:r>
            <a:br>
              <a:rPr lang="en-US" sz="1600" b="0" i="0">
                <a:effectLst/>
                <a:latin typeface="Segoe UI" panose="020B0502040204020203" pitchFamily="34" charset="0"/>
              </a:rPr>
            </a:br>
            <a:endParaRPr lang="en-US" sz="1600" b="0" i="0">
              <a:effectLst/>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Cost Efficiency: How does the system optimize resource usage and cost management?</a:t>
            </a:r>
          </a:p>
          <a:p>
            <a:pPr marL="742950" lvl="1" indent="-285750" algn="l">
              <a:buFont typeface="Arial" panose="020B0604020202020204" pitchFamily="34" charset="0"/>
              <a:buChar char="•"/>
            </a:pPr>
            <a:r>
              <a:rPr lang="en-US" sz="1600" b="0" i="0">
                <a:effectLst/>
                <a:latin typeface="Segoe UI" panose="020B0502040204020203" pitchFamily="34" charset="0"/>
              </a:rPr>
              <a:t>Balancing performance and cost requirements</a:t>
            </a:r>
          </a:p>
          <a:p>
            <a:pPr marL="742950" lvl="1" indent="-285750" algn="l">
              <a:buFont typeface="Arial" panose="020B0604020202020204" pitchFamily="34" charset="0"/>
              <a:buChar char="•"/>
            </a:pPr>
            <a:r>
              <a:rPr lang="en-US" sz="1600" b="0" i="0">
                <a:effectLst/>
                <a:latin typeface="Segoe UI" panose="020B0502040204020203" pitchFamily="34" charset="0"/>
              </a:rPr>
              <a:t>Efficient use of hardware and cloud resources</a:t>
            </a:r>
          </a:p>
        </p:txBody>
      </p:sp>
      <p:pic>
        <p:nvPicPr>
          <p:cNvPr id="11" name="Picture 10">
            <a:extLst>
              <a:ext uri="{FF2B5EF4-FFF2-40B4-BE49-F238E27FC236}">
                <a16:creationId xmlns:a16="http://schemas.microsoft.com/office/drawing/2014/main" id="{033CD952-F636-65EF-BE5A-35B31FB3AB5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83923" y="100227"/>
            <a:ext cx="4951515" cy="948906"/>
          </a:xfrm>
          <a:prstGeom prst="rect">
            <a:avLst/>
          </a:prstGeom>
        </p:spPr>
      </p:pic>
    </p:spTree>
    <p:extLst>
      <p:ext uri="{BB962C8B-B14F-4D97-AF65-F5344CB8AC3E}">
        <p14:creationId xmlns:p14="http://schemas.microsoft.com/office/powerpoint/2010/main" val="416870971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3EF2-9F6D-3D79-7C21-3E8DCEA69D45}"/>
              </a:ext>
            </a:extLst>
          </p:cNvPr>
          <p:cNvSpPr>
            <a:spLocks noGrp="1"/>
          </p:cNvSpPr>
          <p:nvPr>
            <p:ph type="title"/>
          </p:nvPr>
        </p:nvSpPr>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Preprocessing and Document Chunking </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Optimizing Data Preparation for Efficient Vector Search</a:t>
            </a:r>
            <a:endParaRPr lang="en-US"/>
          </a:p>
        </p:txBody>
      </p:sp>
      <p:sp>
        <p:nvSpPr>
          <p:cNvPr id="3" name="Content Placeholder 2">
            <a:extLst>
              <a:ext uri="{FF2B5EF4-FFF2-40B4-BE49-F238E27FC236}">
                <a16:creationId xmlns:a16="http://schemas.microsoft.com/office/drawing/2014/main" id="{A36853C7-783D-19EC-6705-240232EF37BE}"/>
              </a:ext>
            </a:extLst>
          </p:cNvPr>
          <p:cNvSpPr>
            <a:spLocks noGrp="1"/>
          </p:cNvSpPr>
          <p:nvPr>
            <p:ph sz="quarter" idx="10"/>
          </p:nvPr>
        </p:nvSpPr>
        <p:spPr/>
        <p:txBody>
          <a:bodyPr/>
          <a:lstStyle/>
          <a:p>
            <a:pPr algn="l">
              <a:buFont typeface="Arial" panose="020B0604020202020204" pitchFamily="34" charset="0"/>
              <a:buChar char="•"/>
            </a:pPr>
            <a:r>
              <a:rPr lang="en-US" sz="1800" b="0" i="0">
                <a:effectLst/>
                <a:latin typeface="Segoe UI" panose="020B0502040204020203" pitchFamily="34" charset="0"/>
              </a:rPr>
              <a:t>Text Preprocessing: Ensuring clean and structured data for the embedding model</a:t>
            </a:r>
          </a:p>
          <a:p>
            <a:pPr marL="742950" lvl="1" indent="-285750" algn="l">
              <a:buFont typeface="Arial" panose="020B0604020202020204" pitchFamily="34" charset="0"/>
              <a:buChar char="•"/>
            </a:pPr>
            <a:r>
              <a:rPr lang="en-US" sz="1400" b="0" i="0">
                <a:effectLst/>
                <a:latin typeface="Segoe UI" panose="020B0502040204020203" pitchFamily="34" charset="0"/>
              </a:rPr>
              <a:t>Tokenization (or segmentation): Breaking text into words, phrases, or symbols</a:t>
            </a:r>
          </a:p>
          <a:p>
            <a:pPr marL="742950" lvl="1" indent="-285750" algn="l">
              <a:buFont typeface="Arial" panose="020B0604020202020204" pitchFamily="34" charset="0"/>
              <a:buChar char="•"/>
            </a:pPr>
            <a:r>
              <a:rPr lang="en-US" sz="1400" b="0" i="0">
                <a:effectLst/>
                <a:latin typeface="Segoe UI" panose="020B0502040204020203" pitchFamily="34" charset="0"/>
              </a:rPr>
              <a:t>Lowercasing and normalization: Standardizing text representation</a:t>
            </a:r>
          </a:p>
          <a:p>
            <a:pPr marL="742950" lvl="1" indent="-285750" algn="l">
              <a:buFont typeface="Arial" panose="020B0604020202020204" pitchFamily="34" charset="0"/>
              <a:buChar char="•"/>
            </a:pPr>
            <a:r>
              <a:rPr lang="en-US" sz="1400" b="0" i="0" err="1">
                <a:effectLst/>
                <a:latin typeface="Segoe UI" panose="020B0502040204020203" pitchFamily="34" charset="0"/>
              </a:rPr>
              <a:t>Stopword</a:t>
            </a:r>
            <a:r>
              <a:rPr lang="en-US" sz="1400" b="0" i="0">
                <a:effectLst/>
                <a:latin typeface="Segoe UI" panose="020B0502040204020203" pitchFamily="34" charset="0"/>
              </a:rPr>
              <a:t> removal: Eliminating common words with little semantic value</a:t>
            </a:r>
          </a:p>
          <a:p>
            <a:pPr marL="742950" lvl="1" indent="-285750" algn="l">
              <a:buFont typeface="Arial" panose="020B0604020202020204" pitchFamily="34" charset="0"/>
              <a:buChar char="•"/>
            </a:pPr>
            <a:r>
              <a:rPr lang="en-US" sz="1400" b="0" i="0">
                <a:effectLst/>
                <a:latin typeface="Segoe UI" panose="020B0502040204020203" pitchFamily="34" charset="0"/>
              </a:rPr>
              <a:t>Stemming and lemmatization: Reducing words to their root forms</a:t>
            </a:r>
            <a:br>
              <a:rPr lang="en-US" sz="1400" b="0" i="0">
                <a:effectLst/>
                <a:latin typeface="Segoe UI" panose="020B0502040204020203" pitchFamily="34" charset="0"/>
              </a:rPr>
            </a:br>
            <a:endParaRPr lang="en-US" sz="1400" b="0" i="0">
              <a:effectLst/>
              <a:latin typeface="Segoe UI" panose="020B0502040204020203" pitchFamily="34" charset="0"/>
            </a:endParaRPr>
          </a:p>
          <a:p>
            <a:pPr algn="l">
              <a:buFont typeface="Arial" panose="020B0604020202020204" pitchFamily="34" charset="0"/>
              <a:buChar char="•"/>
            </a:pPr>
            <a:r>
              <a:rPr lang="en-US" sz="1800" b="0" i="0">
                <a:effectLst/>
                <a:latin typeface="Segoe UI" panose="020B0502040204020203" pitchFamily="34" charset="0"/>
              </a:rPr>
              <a:t>Document Splitting: Adapting documents to fit within embedding model limits</a:t>
            </a:r>
          </a:p>
          <a:p>
            <a:pPr marL="742950" lvl="1" indent="-285750" algn="l">
              <a:buFont typeface="Arial" panose="020B0604020202020204" pitchFamily="34" charset="0"/>
              <a:buChar char="•"/>
            </a:pPr>
            <a:r>
              <a:rPr lang="en-US" sz="1400" b="0" i="0">
                <a:effectLst/>
                <a:latin typeface="Segoe UI" panose="020B0502040204020203" pitchFamily="34" charset="0"/>
              </a:rPr>
              <a:t>Chunking: Dividing long documents into smaller, manageable sections</a:t>
            </a:r>
          </a:p>
          <a:p>
            <a:pPr marL="742950" lvl="1" indent="-285750" algn="l">
              <a:buFont typeface="Arial" panose="020B0604020202020204" pitchFamily="34" charset="0"/>
              <a:buChar char="•"/>
            </a:pPr>
            <a:r>
              <a:rPr lang="en-US" sz="1400" b="0" i="0">
                <a:effectLst/>
                <a:latin typeface="Segoe UI" panose="020B0502040204020203" pitchFamily="34" charset="0"/>
              </a:rPr>
              <a:t>Passage extraction: Identifying and retaining meaningful segments</a:t>
            </a:r>
          </a:p>
          <a:p>
            <a:pPr marL="742950" lvl="1" indent="-285750" algn="l">
              <a:buFont typeface="Arial" panose="020B0604020202020204" pitchFamily="34" charset="0"/>
              <a:buChar char="•"/>
            </a:pPr>
            <a:r>
              <a:rPr lang="en-US" sz="1400" b="0" i="0">
                <a:effectLst/>
                <a:latin typeface="Segoe UI" panose="020B0502040204020203" pitchFamily="34" charset="0"/>
              </a:rPr>
              <a:t>Overlap management: Ensuring continuity and context preservation</a:t>
            </a:r>
            <a:br>
              <a:rPr lang="en-US" sz="1400" b="0" i="0">
                <a:effectLst/>
                <a:latin typeface="Segoe UI" panose="020B0502040204020203" pitchFamily="34" charset="0"/>
              </a:rPr>
            </a:br>
            <a:endParaRPr lang="en-US" sz="1400" b="0" i="0">
              <a:effectLst/>
              <a:latin typeface="Segoe UI" panose="020B0502040204020203" pitchFamily="34" charset="0"/>
            </a:endParaRPr>
          </a:p>
          <a:p>
            <a:pPr algn="l">
              <a:buFont typeface="Arial" panose="020B0604020202020204" pitchFamily="34" charset="0"/>
              <a:buChar char="•"/>
            </a:pPr>
            <a:r>
              <a:rPr lang="en-US" sz="1800" b="0" i="0">
                <a:effectLst/>
                <a:latin typeface="Segoe UI" panose="020B0502040204020203" pitchFamily="34" charset="0"/>
              </a:rPr>
              <a:t>Model Compatibility: Preparing data to align with the chosen embedding model</a:t>
            </a:r>
          </a:p>
          <a:p>
            <a:pPr marL="742950" lvl="1" indent="-285750" algn="l">
              <a:buFont typeface="Arial" panose="020B0604020202020204" pitchFamily="34" charset="0"/>
              <a:buChar char="•"/>
            </a:pPr>
            <a:r>
              <a:rPr lang="en-US" sz="1400" b="0" i="0">
                <a:effectLst/>
                <a:latin typeface="Segoe UI" panose="020B0502040204020203" pitchFamily="34" charset="0"/>
              </a:rPr>
              <a:t>Input requirements: Adhering to model-specific formatting and length constraints</a:t>
            </a:r>
          </a:p>
          <a:p>
            <a:pPr marL="742950" lvl="1" indent="-285750" algn="l">
              <a:buFont typeface="Arial" panose="020B0604020202020204" pitchFamily="34" charset="0"/>
              <a:buChar char="•"/>
            </a:pPr>
            <a:r>
              <a:rPr lang="en-US" sz="1400" b="0" i="0">
                <a:effectLst/>
                <a:latin typeface="Segoe UI" panose="020B0502040204020203" pitchFamily="34" charset="0"/>
              </a:rPr>
              <a:t>Vocabulary coverage: Maximizing the overlap between document vocabulary and model vocabulary</a:t>
            </a:r>
            <a:br>
              <a:rPr lang="en-US" sz="1400" b="0" i="0">
                <a:effectLst/>
                <a:latin typeface="Segoe UI" panose="020B0502040204020203" pitchFamily="34" charset="0"/>
              </a:rPr>
            </a:br>
            <a:endParaRPr lang="en-US" sz="1400" b="0" i="0">
              <a:effectLst/>
              <a:latin typeface="Segoe UI" panose="020B0502040204020203" pitchFamily="34" charset="0"/>
            </a:endParaRPr>
          </a:p>
          <a:p>
            <a:pPr algn="l">
              <a:buFont typeface="Arial" panose="020B0604020202020204" pitchFamily="34" charset="0"/>
              <a:buChar char="•"/>
            </a:pPr>
            <a:r>
              <a:rPr lang="en-US" sz="1800" b="0" i="0">
                <a:effectLst/>
                <a:latin typeface="Segoe UI" panose="020B0502040204020203" pitchFamily="34" charset="0"/>
              </a:rPr>
              <a:t>Evaluation and Iteration: Continuously improving preprocessing and splitting strategies</a:t>
            </a:r>
          </a:p>
          <a:p>
            <a:pPr marL="742950" lvl="1" indent="-285750" algn="l">
              <a:buFont typeface="Arial" panose="020B0604020202020204" pitchFamily="34" charset="0"/>
              <a:buChar char="•"/>
            </a:pPr>
            <a:r>
              <a:rPr lang="en-US" sz="1400" b="0" i="0">
                <a:effectLst/>
                <a:latin typeface="Segoe UI" panose="020B0502040204020203" pitchFamily="34" charset="0"/>
              </a:rPr>
              <a:t>Performance monitoring: Assessing the impact of preprocessing and splitting on search quality</a:t>
            </a:r>
          </a:p>
          <a:p>
            <a:pPr marL="742950" lvl="1" indent="-285750" algn="l">
              <a:buFont typeface="Arial" panose="020B0604020202020204" pitchFamily="34" charset="0"/>
              <a:buChar char="•"/>
            </a:pPr>
            <a:r>
              <a:rPr lang="en-US" sz="1400" b="0" i="0">
                <a:effectLst/>
                <a:latin typeface="Segoe UI" panose="020B0502040204020203" pitchFamily="34" charset="0"/>
              </a:rPr>
              <a:t>Strategy refinement: Adjusting techniques based on observed results and user feedback</a:t>
            </a:r>
          </a:p>
        </p:txBody>
      </p:sp>
      <p:pic>
        <p:nvPicPr>
          <p:cNvPr id="5" name="Picture 4">
            <a:extLst>
              <a:ext uri="{FF2B5EF4-FFF2-40B4-BE49-F238E27FC236}">
                <a16:creationId xmlns:a16="http://schemas.microsoft.com/office/drawing/2014/main" id="{C1325D9D-0016-CA20-116C-5498E1180C5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83923" y="100227"/>
            <a:ext cx="4951515" cy="948906"/>
          </a:xfrm>
          <a:prstGeom prst="rect">
            <a:avLst/>
          </a:prstGeom>
        </p:spPr>
      </p:pic>
    </p:spTree>
    <p:extLst>
      <p:ext uri="{BB962C8B-B14F-4D97-AF65-F5344CB8AC3E}">
        <p14:creationId xmlns:p14="http://schemas.microsoft.com/office/powerpoint/2010/main" val="212640120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3EF2-9F6D-3D79-7C21-3E8DCEA69D45}"/>
              </a:ext>
            </a:extLst>
          </p:cNvPr>
          <p:cNvSpPr>
            <a:spLocks noGrp="1"/>
          </p:cNvSpPr>
          <p:nvPr>
            <p:ph type="title"/>
          </p:nvPr>
        </p:nvSpPr>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Challenge of Embedding Management</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Overcoming Embedding Management in Vector Search</a:t>
            </a:r>
            <a:endParaRPr lang="en-US"/>
          </a:p>
        </p:txBody>
      </p:sp>
      <p:sp>
        <p:nvSpPr>
          <p:cNvPr id="3" name="Content Placeholder 2">
            <a:extLst>
              <a:ext uri="{FF2B5EF4-FFF2-40B4-BE49-F238E27FC236}">
                <a16:creationId xmlns:a16="http://schemas.microsoft.com/office/drawing/2014/main" id="{A36853C7-783D-19EC-6705-240232EF37BE}"/>
              </a:ext>
            </a:extLst>
          </p:cNvPr>
          <p:cNvSpPr>
            <a:spLocks noGrp="1"/>
          </p:cNvSpPr>
          <p:nvPr>
            <p:ph sz="quarter" idx="10"/>
          </p:nvPr>
        </p:nvSpPr>
        <p:spPr/>
        <p:txBody>
          <a:bodyPr/>
          <a:lstStyle/>
          <a:p>
            <a:pPr algn="l">
              <a:buFont typeface="Arial" panose="020B0604020202020204" pitchFamily="34" charset="0"/>
              <a:buChar char="•"/>
            </a:pPr>
            <a:r>
              <a:rPr lang="en-US" sz="1800" b="0" i="0">
                <a:effectLst/>
                <a:latin typeface="Segoe UI" panose="020B0502040204020203" pitchFamily="34" charset="0"/>
              </a:rPr>
              <a:t>Embedding Quality: Ensuring high-quality and accurate vector representations</a:t>
            </a:r>
          </a:p>
          <a:p>
            <a:pPr marL="742950" lvl="1" indent="-285750" algn="l">
              <a:buFont typeface="Arial" panose="020B0604020202020204" pitchFamily="34" charset="0"/>
              <a:buChar char="•"/>
            </a:pPr>
            <a:r>
              <a:rPr lang="en-US" sz="1400" b="0" i="0">
                <a:effectLst/>
                <a:latin typeface="Segoe UI" panose="020B0502040204020203" pitchFamily="34" charset="0"/>
              </a:rPr>
              <a:t>Selecting appropriate embedding models (e.g., OpenAI, BERT)</a:t>
            </a:r>
          </a:p>
          <a:p>
            <a:pPr marL="742950" lvl="1" indent="-285750" algn="l">
              <a:buFont typeface="Arial" panose="020B0604020202020204" pitchFamily="34" charset="0"/>
              <a:buChar char="•"/>
            </a:pPr>
            <a:r>
              <a:rPr lang="en-US" sz="1400" b="0" i="0">
                <a:effectLst/>
                <a:latin typeface="Segoe UI" panose="020B0502040204020203" pitchFamily="34" charset="0"/>
              </a:rPr>
              <a:t>Fine-tuning models for domain-specific vocabulary and context</a:t>
            </a:r>
            <a:br>
              <a:rPr lang="en-US" sz="1400" b="0" i="0">
                <a:effectLst/>
                <a:latin typeface="Segoe UI" panose="020B0502040204020203" pitchFamily="34" charset="0"/>
              </a:rPr>
            </a:br>
            <a:endParaRPr lang="en-US" sz="1400" b="0" i="0">
              <a:effectLst/>
              <a:latin typeface="Segoe UI" panose="020B0502040204020203" pitchFamily="34" charset="0"/>
            </a:endParaRPr>
          </a:p>
          <a:p>
            <a:pPr algn="l">
              <a:buFont typeface="Arial" panose="020B0604020202020204" pitchFamily="34" charset="0"/>
              <a:buChar char="•"/>
            </a:pPr>
            <a:r>
              <a:rPr lang="en-US" sz="1800" b="0" i="0">
                <a:effectLst/>
                <a:latin typeface="Segoe UI" panose="020B0502040204020203" pitchFamily="34" charset="0"/>
              </a:rPr>
              <a:t>Dimensionality: Balancing embedding size and search performance</a:t>
            </a:r>
          </a:p>
          <a:p>
            <a:pPr marL="742950" lvl="1" indent="-285750" algn="l">
              <a:buFont typeface="Arial" panose="020B0604020202020204" pitchFamily="34" charset="0"/>
              <a:buChar char="•"/>
            </a:pPr>
            <a:r>
              <a:rPr lang="en-US" sz="1400" b="0" i="0">
                <a:effectLst/>
                <a:latin typeface="Segoe UI" panose="020B0502040204020203" pitchFamily="34" charset="0"/>
              </a:rPr>
              <a:t>Reducing dimensions while retaining semantic information</a:t>
            </a:r>
          </a:p>
          <a:p>
            <a:pPr marL="742950" lvl="1" indent="-285750" algn="l">
              <a:buFont typeface="Arial" panose="020B0604020202020204" pitchFamily="34" charset="0"/>
              <a:buChar char="•"/>
            </a:pPr>
            <a:r>
              <a:rPr lang="en-US" sz="1400" b="0" i="0">
                <a:effectLst/>
                <a:latin typeface="Segoe UI" panose="020B0502040204020203" pitchFamily="34" charset="0"/>
              </a:rPr>
              <a:t>Implementing dimensionality reduction techniques (e.g., PCA, t-SNE)</a:t>
            </a:r>
            <a:br>
              <a:rPr lang="en-US" sz="1400" b="0" i="0">
                <a:effectLst/>
                <a:latin typeface="Segoe UI" panose="020B0502040204020203" pitchFamily="34" charset="0"/>
              </a:rPr>
            </a:br>
            <a:endParaRPr lang="en-US" sz="1400" b="0" i="0">
              <a:effectLst/>
              <a:latin typeface="Segoe UI" panose="020B0502040204020203" pitchFamily="34" charset="0"/>
            </a:endParaRPr>
          </a:p>
          <a:p>
            <a:pPr algn="l">
              <a:buFont typeface="Arial" panose="020B0604020202020204" pitchFamily="34" charset="0"/>
              <a:buChar char="•"/>
            </a:pPr>
            <a:r>
              <a:rPr lang="en-US" sz="1800" b="0" i="0">
                <a:effectLst/>
                <a:latin typeface="Segoe UI" panose="020B0502040204020203" pitchFamily="34" charset="0"/>
              </a:rPr>
              <a:t>Indexing and Storage: Efficiently managing and storing embeddings</a:t>
            </a:r>
          </a:p>
          <a:p>
            <a:pPr marL="742950" lvl="1" indent="-285750" algn="l">
              <a:buFont typeface="Arial" panose="020B0604020202020204" pitchFamily="34" charset="0"/>
              <a:buChar char="•"/>
            </a:pPr>
            <a:r>
              <a:rPr lang="en-US" sz="1400" b="0" i="0">
                <a:effectLst/>
                <a:latin typeface="Segoe UI" panose="020B0502040204020203" pitchFamily="34" charset="0"/>
              </a:rPr>
              <a:t>Using optimized data structures for quick look-up and retrieval (e.g., Approximate Nearest Neighbors)</a:t>
            </a:r>
            <a:br>
              <a:rPr lang="en-US" sz="1400" b="0" i="0">
                <a:effectLst/>
                <a:latin typeface="Segoe UI" panose="020B0502040204020203" pitchFamily="34" charset="0"/>
              </a:rPr>
            </a:br>
            <a:endParaRPr lang="en-US" sz="1400" b="0" i="0">
              <a:effectLst/>
              <a:latin typeface="Segoe UI" panose="020B0502040204020203" pitchFamily="34" charset="0"/>
            </a:endParaRPr>
          </a:p>
          <a:p>
            <a:pPr algn="l">
              <a:buFont typeface="Arial" panose="020B0604020202020204" pitchFamily="34" charset="0"/>
              <a:buChar char="•"/>
            </a:pPr>
            <a:r>
              <a:rPr lang="en-US" sz="1800" b="0" i="0">
                <a:effectLst/>
                <a:latin typeface="Segoe UI" panose="020B0502040204020203" pitchFamily="34" charset="0"/>
              </a:rPr>
              <a:t>Embedding Updates: Keeping vector representations up-to-date with evolving data</a:t>
            </a:r>
          </a:p>
          <a:p>
            <a:pPr marL="742950" lvl="1" indent="-285750" algn="l">
              <a:buFont typeface="Arial" panose="020B0604020202020204" pitchFamily="34" charset="0"/>
              <a:buChar char="•"/>
            </a:pPr>
            <a:r>
              <a:rPr lang="en-US" sz="1400" b="0" i="0">
                <a:effectLst/>
                <a:latin typeface="Segoe UI" panose="020B0502040204020203" pitchFamily="34" charset="0"/>
              </a:rPr>
              <a:t>Incremental updates to embeddings based on new or updated documents</a:t>
            </a:r>
          </a:p>
          <a:p>
            <a:pPr marL="742950" lvl="1" indent="-285750" algn="l">
              <a:buFont typeface="Arial" panose="020B0604020202020204" pitchFamily="34" charset="0"/>
              <a:buChar char="•"/>
            </a:pPr>
            <a:r>
              <a:rPr lang="en-US" sz="1400" b="0" i="0">
                <a:effectLst/>
                <a:latin typeface="Segoe UI" panose="020B0502040204020203" pitchFamily="34" charset="0"/>
              </a:rPr>
              <a:t>Periodic model retraining for continuous improvement and/or model version updating</a:t>
            </a:r>
            <a:br>
              <a:rPr lang="en-US" sz="1400" b="0" i="0">
                <a:effectLst/>
                <a:latin typeface="Segoe UI" panose="020B0502040204020203" pitchFamily="34" charset="0"/>
              </a:rPr>
            </a:br>
            <a:endParaRPr lang="en-US" sz="1400" b="0" i="0">
              <a:effectLst/>
              <a:latin typeface="Segoe UI" panose="020B0502040204020203" pitchFamily="34" charset="0"/>
            </a:endParaRPr>
          </a:p>
          <a:p>
            <a:pPr algn="l">
              <a:buFont typeface="Arial" panose="020B0604020202020204" pitchFamily="34" charset="0"/>
              <a:buChar char="•"/>
            </a:pPr>
            <a:r>
              <a:rPr lang="en-US" sz="1800" b="0" i="0">
                <a:effectLst/>
                <a:latin typeface="Segoe UI" panose="020B0502040204020203" pitchFamily="34" charset="0"/>
              </a:rPr>
              <a:t>Evaluation and Iteration: Continuously assessing and refining embedding management strategies</a:t>
            </a:r>
          </a:p>
          <a:p>
            <a:pPr marL="742950" lvl="1" indent="-285750" algn="l">
              <a:buFont typeface="Arial" panose="020B0604020202020204" pitchFamily="34" charset="0"/>
              <a:buChar char="•"/>
            </a:pPr>
            <a:r>
              <a:rPr lang="en-US" sz="1400" b="0" i="0">
                <a:effectLst/>
                <a:latin typeface="Segoe UI" panose="020B0502040204020203" pitchFamily="34" charset="0"/>
              </a:rPr>
              <a:t>Monitoring performance metrics (e.g., search relevance, recall, precision)</a:t>
            </a:r>
          </a:p>
          <a:p>
            <a:pPr marL="742950" lvl="1" indent="-285750" algn="l">
              <a:buFont typeface="Arial" panose="020B0604020202020204" pitchFamily="34" charset="0"/>
              <a:buChar char="•"/>
            </a:pPr>
            <a:r>
              <a:rPr lang="en-US" sz="1400" b="0" i="0">
                <a:effectLst/>
                <a:latin typeface="Segoe UI" panose="020B0502040204020203" pitchFamily="34" charset="0"/>
              </a:rPr>
              <a:t>Adjusting techniques based on observed results and user feedback</a:t>
            </a:r>
          </a:p>
        </p:txBody>
      </p:sp>
      <p:pic>
        <p:nvPicPr>
          <p:cNvPr id="4" name="Picture 3">
            <a:extLst>
              <a:ext uri="{FF2B5EF4-FFF2-40B4-BE49-F238E27FC236}">
                <a16:creationId xmlns:a16="http://schemas.microsoft.com/office/drawing/2014/main" id="{38AD4195-BD98-07CB-1ABA-8B698196BE7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83923" y="100227"/>
            <a:ext cx="4951515" cy="948906"/>
          </a:xfrm>
          <a:prstGeom prst="rect">
            <a:avLst/>
          </a:prstGeom>
        </p:spPr>
      </p:pic>
    </p:spTree>
    <p:extLst>
      <p:ext uri="{BB962C8B-B14F-4D97-AF65-F5344CB8AC3E}">
        <p14:creationId xmlns:p14="http://schemas.microsoft.com/office/powerpoint/2010/main" val="353660631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3EF2-9F6D-3D79-7C21-3E8DCEA69D45}"/>
              </a:ext>
            </a:extLst>
          </p:cNvPr>
          <p:cNvSpPr>
            <a:spLocks noGrp="1"/>
          </p:cNvSpPr>
          <p:nvPr>
            <p:ph type="title"/>
          </p:nvPr>
        </p:nvSpPr>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Addressing the Query Language Challenge</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lang="en-US" sz="2000">
                <a:solidFill>
                  <a:srgbClr val="50E6FF"/>
                </a:solidFill>
                <a:latin typeface="Segoe UI Semibold"/>
                <a:cs typeface="Segoe UI"/>
              </a:rPr>
              <a:t>Enhancing Vector Search Through Improved Query Understanding</a:t>
            </a:r>
            <a:endParaRPr lang="en-US"/>
          </a:p>
        </p:txBody>
      </p:sp>
      <p:sp>
        <p:nvSpPr>
          <p:cNvPr id="3" name="Content Placeholder 2">
            <a:extLst>
              <a:ext uri="{FF2B5EF4-FFF2-40B4-BE49-F238E27FC236}">
                <a16:creationId xmlns:a16="http://schemas.microsoft.com/office/drawing/2014/main" id="{A36853C7-783D-19EC-6705-240232EF37BE}"/>
              </a:ext>
            </a:extLst>
          </p:cNvPr>
          <p:cNvSpPr>
            <a:spLocks noGrp="1"/>
          </p:cNvSpPr>
          <p:nvPr>
            <p:ph sz="quarter" idx="10"/>
          </p:nvPr>
        </p:nvSpPr>
        <p:spPr/>
        <p:txBody>
          <a:bodyPr/>
          <a:lstStyle/>
          <a:p>
            <a:pPr algn="l">
              <a:buFont typeface="Arial" panose="020B0604020202020204" pitchFamily="34" charset="0"/>
              <a:buChar char="•"/>
            </a:pPr>
            <a:r>
              <a:rPr lang="en-US" sz="2000" b="0" i="0">
                <a:effectLst/>
                <a:latin typeface="Segoe UI" panose="020B0502040204020203" pitchFamily="34" charset="0"/>
              </a:rPr>
              <a:t>Beyond Similarity: Addressing complex search scenarios beyond "most similar documents"</a:t>
            </a:r>
          </a:p>
          <a:p>
            <a:pPr marL="742950" lvl="1" indent="-285750" algn="l">
              <a:buFont typeface="Arial" panose="020B0604020202020204" pitchFamily="34" charset="0"/>
              <a:buChar char="•"/>
            </a:pPr>
            <a:r>
              <a:rPr lang="en-US" sz="1600" b="0" i="0">
                <a:effectLst/>
                <a:latin typeface="Segoe UI" panose="020B0502040204020203" pitchFamily="34" charset="0"/>
              </a:rPr>
              <a:t>Understanding user intent: Identifying specific search goals and requirements</a:t>
            </a:r>
            <a:br>
              <a:rPr lang="en-US" sz="1600" b="0" i="0">
                <a:effectLst/>
                <a:latin typeface="Segoe UI" panose="020B0502040204020203" pitchFamily="34" charset="0"/>
              </a:rPr>
            </a:br>
            <a:endParaRPr lang="en-US" sz="1600" b="0" i="0">
              <a:effectLst/>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Query Flexibility: Supporting various search parameters and filters</a:t>
            </a:r>
          </a:p>
          <a:p>
            <a:pPr marL="742950" lvl="1" indent="-285750" algn="l">
              <a:buFont typeface="Arial" panose="020B0604020202020204" pitchFamily="34" charset="0"/>
              <a:buChar char="•"/>
            </a:pPr>
            <a:r>
              <a:rPr lang="en-US" sz="1600" b="0" i="0">
                <a:effectLst/>
                <a:latin typeface="Segoe UI" panose="020B0502040204020203" pitchFamily="34" charset="0"/>
              </a:rPr>
              <a:t>Boolean operators: Handling AND, OR, and NOT conditions</a:t>
            </a:r>
          </a:p>
          <a:p>
            <a:pPr marL="742950" lvl="1" indent="-285750" algn="l">
              <a:buFont typeface="Arial" panose="020B0604020202020204" pitchFamily="34" charset="0"/>
              <a:buChar char="•"/>
            </a:pPr>
            <a:r>
              <a:rPr lang="en-US" sz="1600" b="0" i="0">
                <a:effectLst/>
                <a:latin typeface="Segoe UI" panose="020B0502040204020203" pitchFamily="34" charset="0"/>
              </a:rPr>
              <a:t>Filtering and Faceting: Allowing users to filter results based on specific attributes</a:t>
            </a:r>
            <a:br>
              <a:rPr lang="en-US" sz="1600" b="0" i="0">
                <a:effectLst/>
                <a:latin typeface="Segoe UI" panose="020B0502040204020203" pitchFamily="34" charset="0"/>
              </a:rPr>
            </a:br>
            <a:endParaRPr lang="en-US" sz="1600" b="0" i="0">
              <a:effectLst/>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Query Transformation: Converting user queries into vector representations</a:t>
            </a:r>
          </a:p>
          <a:p>
            <a:pPr marL="742950" lvl="1" indent="-285750" algn="l">
              <a:buFont typeface="Arial" panose="020B0604020202020204" pitchFamily="34" charset="0"/>
              <a:buChar char="•"/>
            </a:pPr>
            <a:r>
              <a:rPr lang="en-US" sz="1600" b="0" i="0">
                <a:effectLst/>
                <a:latin typeface="Segoe UI" panose="020B0502040204020203" pitchFamily="34" charset="0"/>
              </a:rPr>
              <a:t>Text-to-vector conversion: Transforming query text into compatible embeddings</a:t>
            </a:r>
          </a:p>
          <a:p>
            <a:pPr marL="742950" lvl="1" indent="-285750" algn="l">
              <a:buFont typeface="Arial" panose="020B0604020202020204" pitchFamily="34" charset="0"/>
              <a:buChar char="•"/>
            </a:pPr>
            <a:r>
              <a:rPr lang="en-US" sz="1600" b="0" i="0">
                <a:effectLst/>
                <a:latin typeface="Segoe UI" panose="020B0502040204020203" pitchFamily="34" charset="0"/>
              </a:rPr>
              <a:t>Query expansion: Incorporating additional keywords or phrases to improve search relevance</a:t>
            </a:r>
            <a:br>
              <a:rPr lang="en-US" sz="1600" b="0" i="0">
                <a:effectLst/>
                <a:latin typeface="Segoe UI" panose="020B0502040204020203" pitchFamily="34" charset="0"/>
              </a:rPr>
            </a:br>
            <a:endParaRPr lang="en-US" sz="1600" b="0" i="0">
              <a:effectLst/>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Evaluation and Iteration: Continuously refining query language understanding</a:t>
            </a:r>
          </a:p>
          <a:p>
            <a:pPr marL="742950" lvl="1" indent="-285750" algn="l">
              <a:buFont typeface="Arial" panose="020B0604020202020204" pitchFamily="34" charset="0"/>
              <a:buChar char="•"/>
            </a:pPr>
            <a:r>
              <a:rPr lang="en-US" sz="1600" b="0" i="0">
                <a:effectLst/>
                <a:latin typeface="Segoe UI" panose="020B0502040204020203" pitchFamily="34" charset="0"/>
              </a:rPr>
              <a:t>Monitoring query performance metrics (e.g., query success rate, user satisfaction)</a:t>
            </a:r>
          </a:p>
          <a:p>
            <a:pPr marL="742950" lvl="1" indent="-285750" algn="l">
              <a:buFont typeface="Arial" panose="020B0604020202020204" pitchFamily="34" charset="0"/>
              <a:buChar char="•"/>
            </a:pPr>
            <a:r>
              <a:rPr lang="en-US" sz="1600" b="0" i="0">
                <a:effectLst/>
                <a:latin typeface="Segoe UI" panose="020B0502040204020203" pitchFamily="34" charset="0"/>
              </a:rPr>
              <a:t>Adjusting techniques based on observed results and user feedback</a:t>
            </a:r>
          </a:p>
        </p:txBody>
      </p:sp>
      <p:pic>
        <p:nvPicPr>
          <p:cNvPr id="11" name="Picture 10">
            <a:extLst>
              <a:ext uri="{FF2B5EF4-FFF2-40B4-BE49-F238E27FC236}">
                <a16:creationId xmlns:a16="http://schemas.microsoft.com/office/drawing/2014/main" id="{B0C6F17F-BA13-95A7-9B0A-6F47C742B48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71891" y="96270"/>
            <a:ext cx="4951515" cy="946218"/>
          </a:xfrm>
          <a:prstGeom prst="rect">
            <a:avLst/>
          </a:prstGeom>
        </p:spPr>
      </p:pic>
    </p:spTree>
    <p:extLst>
      <p:ext uri="{BB962C8B-B14F-4D97-AF65-F5344CB8AC3E}">
        <p14:creationId xmlns:p14="http://schemas.microsoft.com/office/powerpoint/2010/main" val="744376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3EF2-9F6D-3D79-7C21-3E8DCEA69D45}"/>
              </a:ext>
            </a:extLst>
          </p:cNvPr>
          <p:cNvSpPr>
            <a:spLocks noGrp="1"/>
          </p:cNvSpPr>
          <p:nvPr>
            <p:ph type="title"/>
          </p:nvPr>
        </p:nvSpPr>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Enhancing Search Relevance in Vector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lang="en-US" sz="2000">
                <a:solidFill>
                  <a:srgbClr val="50E6FF"/>
                </a:solidFill>
                <a:latin typeface="Segoe UI Semibold"/>
                <a:cs typeface="Segoe UI"/>
              </a:rPr>
              <a:t>Achieving Accurate Ranking, Result Diversity, and Adaptability</a:t>
            </a:r>
            <a:endParaRPr lang="en-US"/>
          </a:p>
        </p:txBody>
      </p:sp>
      <p:sp>
        <p:nvSpPr>
          <p:cNvPr id="3" name="Content Placeholder 2">
            <a:extLst>
              <a:ext uri="{FF2B5EF4-FFF2-40B4-BE49-F238E27FC236}">
                <a16:creationId xmlns:a16="http://schemas.microsoft.com/office/drawing/2014/main" id="{A36853C7-783D-19EC-6705-240232EF37BE}"/>
              </a:ext>
            </a:extLst>
          </p:cNvPr>
          <p:cNvSpPr>
            <a:spLocks noGrp="1"/>
          </p:cNvSpPr>
          <p:nvPr>
            <p:ph sz="quarter" idx="10"/>
          </p:nvPr>
        </p:nvSpPr>
        <p:spPr/>
        <p:txBody>
          <a:bodyPr/>
          <a:lstStyle/>
          <a:p>
            <a:pPr algn="l">
              <a:buFont typeface="Arial" panose="020B0604020202020204" pitchFamily="34" charset="0"/>
              <a:buChar char="•"/>
            </a:pPr>
            <a:r>
              <a:rPr lang="en-US" sz="2000" b="0" i="0">
                <a:effectLst/>
                <a:latin typeface="Segoe UI" panose="020B0502040204020203" pitchFamily="34" charset="0"/>
              </a:rPr>
              <a:t>Ranking Accuracy: Ensuring highly relevant results are ranked at the top</a:t>
            </a:r>
          </a:p>
          <a:p>
            <a:pPr marL="742950" lvl="1" indent="-285750" algn="l">
              <a:buFont typeface="Arial" panose="020B0604020202020204" pitchFamily="34" charset="0"/>
              <a:buChar char="•"/>
            </a:pPr>
            <a:r>
              <a:rPr lang="en-US" sz="1600" b="0" i="0">
                <a:effectLst/>
                <a:latin typeface="Segoe UI" panose="020B0502040204020203" pitchFamily="34" charset="0"/>
              </a:rPr>
              <a:t>Hyperparameter tuning: leverage hyperparameters as needed to tradeoff recall/latency</a:t>
            </a:r>
          </a:p>
          <a:p>
            <a:pPr marL="742950" lvl="1" indent="-285750" algn="l">
              <a:buFont typeface="Arial" panose="020B0604020202020204" pitchFamily="34" charset="0"/>
              <a:buChar char="•"/>
            </a:pPr>
            <a:r>
              <a:rPr lang="en-US" sz="1600" b="0" i="0">
                <a:effectLst/>
                <a:latin typeface="Segoe UI" panose="020B0502040204020203" pitchFamily="34" charset="0"/>
              </a:rPr>
              <a:t>Rank fusion (hybrid, re-ranker, </a:t>
            </a:r>
            <a:r>
              <a:rPr lang="en-US" sz="1600" b="0" i="0" err="1">
                <a:effectLst/>
                <a:latin typeface="Segoe UI" panose="020B0502040204020203" pitchFamily="34" charset="0"/>
              </a:rPr>
              <a:t>HyDE</a:t>
            </a:r>
            <a:r>
              <a:rPr lang="en-US" sz="1600" b="0" i="0">
                <a:effectLst/>
                <a:latin typeface="Segoe UI" panose="020B0502040204020203" pitchFamily="34" charset="0"/>
              </a:rPr>
              <a:t>): Combining multiple ranking signals for improved accuracy</a:t>
            </a:r>
            <a:br>
              <a:rPr lang="en-US" sz="1600" b="0" i="0">
                <a:effectLst/>
                <a:latin typeface="Segoe UI" panose="020B0502040204020203" pitchFamily="34" charset="0"/>
              </a:rPr>
            </a:br>
            <a:endParaRPr lang="en-US" sz="1600" b="0" i="0">
              <a:effectLst/>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Result Diversity: Balancing the variety and relevance of search results</a:t>
            </a:r>
          </a:p>
          <a:p>
            <a:pPr marL="742950" lvl="1" indent="-285750" algn="l">
              <a:buFont typeface="Arial" panose="020B0604020202020204" pitchFamily="34" charset="0"/>
              <a:buChar char="•"/>
            </a:pPr>
            <a:r>
              <a:rPr lang="en-US" sz="1600" b="0" i="0">
                <a:effectLst/>
                <a:latin typeface="Segoe UI" panose="020B0502040204020203" pitchFamily="34" charset="0"/>
              </a:rPr>
              <a:t>Diversification strategies: Introducing variety while maintaining relevance </a:t>
            </a:r>
          </a:p>
          <a:p>
            <a:pPr marL="742950" lvl="1" indent="-285750" algn="l">
              <a:buFont typeface="Arial" panose="020B0604020202020204" pitchFamily="34" charset="0"/>
              <a:buChar char="•"/>
            </a:pPr>
            <a:r>
              <a:rPr lang="en-US" sz="1600" b="0" i="0">
                <a:effectLst/>
                <a:latin typeface="Segoe UI" panose="020B0502040204020203" pitchFamily="34" charset="0"/>
              </a:rPr>
              <a:t>Document-level vs. Chunk-level search: Considering the impact of chunking long documents</a:t>
            </a:r>
          </a:p>
          <a:p>
            <a:pPr marL="1143000" lvl="2" indent="-228600" algn="l">
              <a:buFont typeface="Arial" panose="020B0604020202020204" pitchFamily="34" charset="0"/>
              <a:buChar char="•"/>
            </a:pPr>
            <a:r>
              <a:rPr lang="en-US" sz="1200" b="0" i="0">
                <a:effectLst/>
                <a:latin typeface="Segoe UI" panose="020B0502040204020203" pitchFamily="34" charset="0"/>
              </a:rPr>
              <a:t>More focused and relevant results from individual chunks (good or bad? -&gt; depends on task)</a:t>
            </a:r>
          </a:p>
          <a:p>
            <a:pPr marL="1143000" lvl="2" indent="-228600" algn="l">
              <a:buFont typeface="Arial" panose="020B0604020202020204" pitchFamily="34" charset="0"/>
              <a:buChar char="•"/>
            </a:pPr>
            <a:r>
              <a:rPr lang="en-US" sz="1200" b="0" i="0">
                <a:effectLst/>
                <a:latin typeface="Segoe UI" panose="020B0502040204020203" pitchFamily="34" charset="0"/>
              </a:rPr>
              <a:t>Top results may all belong to the same document, reducing result diversity (good or bad? -&gt; depends on task)</a:t>
            </a:r>
            <a:br>
              <a:rPr lang="en-US" sz="1200" b="0" i="0">
                <a:effectLst/>
                <a:latin typeface="Segoe UI" panose="020B0502040204020203" pitchFamily="34" charset="0"/>
              </a:rPr>
            </a:br>
            <a:endParaRPr lang="en-US" sz="1200" b="0" i="0">
              <a:effectLst/>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Search Algorithm Adaptability: Customizing search behavior based on the task at hand</a:t>
            </a:r>
          </a:p>
          <a:p>
            <a:pPr marL="742950" lvl="1" indent="-285750" algn="l">
              <a:buFont typeface="Arial" panose="020B0604020202020204" pitchFamily="34" charset="0"/>
              <a:buChar char="•"/>
            </a:pPr>
            <a:r>
              <a:rPr lang="en-US" sz="1600" b="0" i="0">
                <a:effectLst/>
                <a:latin typeface="Segoe UI" panose="020B0502040204020203" pitchFamily="34" charset="0"/>
              </a:rPr>
              <a:t>Task-oriented search: Adjusting search algorithms for specific tasks or user requirements</a:t>
            </a:r>
            <a:br>
              <a:rPr lang="en-US" sz="1600" b="0" i="0">
                <a:effectLst/>
                <a:latin typeface="Segoe UI" panose="020B0502040204020203" pitchFamily="34" charset="0"/>
              </a:rPr>
            </a:br>
            <a:endParaRPr lang="en-US" sz="1600" b="0" i="0">
              <a:effectLst/>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Evaluation and Iteration: Continuously refining search relevance strategies</a:t>
            </a:r>
          </a:p>
          <a:p>
            <a:pPr marL="742950" lvl="1" indent="-285750" algn="l">
              <a:buFont typeface="Arial" panose="020B0604020202020204" pitchFamily="34" charset="0"/>
              <a:buChar char="•"/>
            </a:pPr>
            <a:r>
              <a:rPr lang="en-US" sz="1600" b="0" i="0">
                <a:effectLst/>
                <a:latin typeface="Segoe UI" panose="020B0502040204020203" pitchFamily="34" charset="0"/>
              </a:rPr>
              <a:t>Monitoring search performance metrics (e.g., precision, recall, user satisfaction)</a:t>
            </a:r>
          </a:p>
          <a:p>
            <a:pPr marL="742950" lvl="1" indent="-285750" algn="l">
              <a:buFont typeface="Arial" panose="020B0604020202020204" pitchFamily="34" charset="0"/>
              <a:buChar char="•"/>
            </a:pPr>
            <a:r>
              <a:rPr lang="en-US" sz="1600" b="0" i="0">
                <a:effectLst/>
                <a:latin typeface="Segoe UI" panose="020B0502040204020203" pitchFamily="34" charset="0"/>
              </a:rPr>
              <a:t>Adjusting techniques based on observed results and user feedback</a:t>
            </a:r>
          </a:p>
        </p:txBody>
      </p:sp>
      <p:pic>
        <p:nvPicPr>
          <p:cNvPr id="5" name="Picture 4">
            <a:extLst>
              <a:ext uri="{FF2B5EF4-FFF2-40B4-BE49-F238E27FC236}">
                <a16:creationId xmlns:a16="http://schemas.microsoft.com/office/drawing/2014/main" id="{E5736E47-70C8-CFF0-D8CD-9A55DF65392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371891" y="96270"/>
            <a:ext cx="4951515" cy="966818"/>
          </a:xfrm>
          <a:prstGeom prst="rect">
            <a:avLst/>
          </a:prstGeom>
        </p:spPr>
      </p:pic>
    </p:spTree>
    <p:extLst>
      <p:ext uri="{BB962C8B-B14F-4D97-AF65-F5344CB8AC3E}">
        <p14:creationId xmlns:p14="http://schemas.microsoft.com/office/powerpoint/2010/main" val="172620468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7">
            <a:extLst>
              <a:ext uri="{FF2B5EF4-FFF2-40B4-BE49-F238E27FC236}">
                <a16:creationId xmlns:a16="http://schemas.microsoft.com/office/drawing/2014/main" id="{F4D41DAB-602E-C0C7-2CD9-9B97DBDD32D5}"/>
              </a:ext>
            </a:extLst>
          </p:cNvPr>
          <p:cNvGraphicFramePr>
            <a:graphicFrameLocks noGrp="1"/>
          </p:cNvGraphicFramePr>
          <p:nvPr/>
        </p:nvGraphicFramePr>
        <p:xfrm>
          <a:off x="442764" y="1485315"/>
          <a:ext cx="11319700" cy="4970057"/>
        </p:xfrm>
        <a:graphic>
          <a:graphicData uri="http://schemas.openxmlformats.org/drawingml/2006/table">
            <a:tbl>
              <a:tblPr firstRow="1" bandRow="1"/>
              <a:tblGrid>
                <a:gridCol w="2829925">
                  <a:extLst>
                    <a:ext uri="{9D8B030D-6E8A-4147-A177-3AD203B41FA5}">
                      <a16:colId xmlns:a16="http://schemas.microsoft.com/office/drawing/2014/main" val="12356165"/>
                    </a:ext>
                  </a:extLst>
                </a:gridCol>
                <a:gridCol w="2829925">
                  <a:extLst>
                    <a:ext uri="{9D8B030D-6E8A-4147-A177-3AD203B41FA5}">
                      <a16:colId xmlns:a16="http://schemas.microsoft.com/office/drawing/2014/main" val="962452549"/>
                    </a:ext>
                  </a:extLst>
                </a:gridCol>
                <a:gridCol w="2829925">
                  <a:extLst>
                    <a:ext uri="{9D8B030D-6E8A-4147-A177-3AD203B41FA5}">
                      <a16:colId xmlns:a16="http://schemas.microsoft.com/office/drawing/2014/main" val="2505387342"/>
                    </a:ext>
                  </a:extLst>
                </a:gridCol>
                <a:gridCol w="2829925">
                  <a:extLst>
                    <a:ext uri="{9D8B030D-6E8A-4147-A177-3AD203B41FA5}">
                      <a16:colId xmlns:a16="http://schemas.microsoft.com/office/drawing/2014/main" val="4147388850"/>
                    </a:ext>
                  </a:extLst>
                </a:gridCol>
              </a:tblGrid>
              <a:tr h="1061466">
                <a:tc>
                  <a:txBody>
                    <a:bodyPr/>
                    <a:lstStyle>
                      <a:lvl1pPr marL="0" algn="l" defTabSz="932462" rtl="0" eaLnBrk="1" latinLnBrk="0" hangingPunct="1">
                        <a:defRPr sz="1799" b="1" kern="1200">
                          <a:solidFill>
                            <a:schemeClr val="tx1"/>
                          </a:solidFill>
                          <a:latin typeface="Segoe UI"/>
                        </a:defRPr>
                      </a:lvl1pPr>
                      <a:lvl2pPr marL="466231" algn="l" defTabSz="932462" rtl="0" eaLnBrk="1" latinLnBrk="0" hangingPunct="1">
                        <a:defRPr sz="1799" b="1" kern="1200">
                          <a:solidFill>
                            <a:schemeClr val="tx1"/>
                          </a:solidFill>
                          <a:latin typeface="Segoe UI"/>
                        </a:defRPr>
                      </a:lvl2pPr>
                      <a:lvl3pPr marL="932462" algn="l" defTabSz="932462" rtl="0" eaLnBrk="1" latinLnBrk="0" hangingPunct="1">
                        <a:defRPr sz="1799" b="1" kern="1200">
                          <a:solidFill>
                            <a:schemeClr val="tx1"/>
                          </a:solidFill>
                          <a:latin typeface="Segoe UI"/>
                        </a:defRPr>
                      </a:lvl3pPr>
                      <a:lvl4pPr marL="1398693" algn="l" defTabSz="932462" rtl="0" eaLnBrk="1" latinLnBrk="0" hangingPunct="1">
                        <a:defRPr sz="1799" b="1" kern="1200">
                          <a:solidFill>
                            <a:schemeClr val="tx1"/>
                          </a:solidFill>
                          <a:latin typeface="Segoe UI"/>
                        </a:defRPr>
                      </a:lvl4pPr>
                      <a:lvl5pPr marL="1864924" algn="l" defTabSz="932462" rtl="0" eaLnBrk="1" latinLnBrk="0" hangingPunct="1">
                        <a:defRPr sz="1799" b="1" kern="1200">
                          <a:solidFill>
                            <a:schemeClr val="tx1"/>
                          </a:solidFill>
                          <a:latin typeface="Segoe UI"/>
                        </a:defRPr>
                      </a:lvl5pPr>
                      <a:lvl6pPr marL="2331156" algn="l" defTabSz="932462" rtl="0" eaLnBrk="1" latinLnBrk="0" hangingPunct="1">
                        <a:defRPr sz="1799" b="1" kern="1200">
                          <a:solidFill>
                            <a:schemeClr val="tx1"/>
                          </a:solidFill>
                          <a:latin typeface="Segoe UI"/>
                        </a:defRPr>
                      </a:lvl6pPr>
                      <a:lvl7pPr marL="2797387" algn="l" defTabSz="932462" rtl="0" eaLnBrk="1" latinLnBrk="0" hangingPunct="1">
                        <a:defRPr sz="1799" b="1" kern="1200">
                          <a:solidFill>
                            <a:schemeClr val="tx1"/>
                          </a:solidFill>
                          <a:latin typeface="Segoe UI"/>
                        </a:defRPr>
                      </a:lvl7pPr>
                      <a:lvl8pPr marL="3263618" algn="l" defTabSz="932462" rtl="0" eaLnBrk="1" latinLnBrk="0" hangingPunct="1">
                        <a:defRPr sz="1799" b="1" kern="1200">
                          <a:solidFill>
                            <a:schemeClr val="tx1"/>
                          </a:solidFill>
                          <a:latin typeface="Segoe UI"/>
                        </a:defRPr>
                      </a:lvl8pPr>
                      <a:lvl9pPr marL="3729850" algn="l" defTabSz="932462" rtl="0" eaLnBrk="1" latinLnBrk="0" hangingPunct="1">
                        <a:defRPr sz="1799" b="1" kern="1200">
                          <a:solidFill>
                            <a:schemeClr val="tx1"/>
                          </a:solidFill>
                          <a:latin typeface="Segoe UI"/>
                        </a:defRPr>
                      </a:lvl9pPr>
                    </a:lstStyle>
                    <a:p>
                      <a:endParaRPr lang="en-US">
                        <a:solidFill>
                          <a:schemeClr val="bg1"/>
                        </a:solidFill>
                      </a:endParaRPr>
                    </a:p>
                  </a:txBody>
                  <a:tcP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462" rtl="0" eaLnBrk="1" latinLnBrk="0" hangingPunct="1">
                        <a:defRPr sz="1799" b="1" kern="1200">
                          <a:solidFill>
                            <a:schemeClr val="tx1"/>
                          </a:solidFill>
                          <a:latin typeface="Segoe UI"/>
                        </a:defRPr>
                      </a:lvl1pPr>
                      <a:lvl2pPr marL="466231" algn="l" defTabSz="932462" rtl="0" eaLnBrk="1" latinLnBrk="0" hangingPunct="1">
                        <a:defRPr sz="1799" b="1" kern="1200">
                          <a:solidFill>
                            <a:schemeClr val="tx1"/>
                          </a:solidFill>
                          <a:latin typeface="Segoe UI"/>
                        </a:defRPr>
                      </a:lvl2pPr>
                      <a:lvl3pPr marL="932462" algn="l" defTabSz="932462" rtl="0" eaLnBrk="1" latinLnBrk="0" hangingPunct="1">
                        <a:defRPr sz="1799" b="1" kern="1200">
                          <a:solidFill>
                            <a:schemeClr val="tx1"/>
                          </a:solidFill>
                          <a:latin typeface="Segoe UI"/>
                        </a:defRPr>
                      </a:lvl3pPr>
                      <a:lvl4pPr marL="1398693" algn="l" defTabSz="932462" rtl="0" eaLnBrk="1" latinLnBrk="0" hangingPunct="1">
                        <a:defRPr sz="1799" b="1" kern="1200">
                          <a:solidFill>
                            <a:schemeClr val="tx1"/>
                          </a:solidFill>
                          <a:latin typeface="Segoe UI"/>
                        </a:defRPr>
                      </a:lvl4pPr>
                      <a:lvl5pPr marL="1864924" algn="l" defTabSz="932462" rtl="0" eaLnBrk="1" latinLnBrk="0" hangingPunct="1">
                        <a:defRPr sz="1799" b="1" kern="1200">
                          <a:solidFill>
                            <a:schemeClr val="tx1"/>
                          </a:solidFill>
                          <a:latin typeface="Segoe UI"/>
                        </a:defRPr>
                      </a:lvl5pPr>
                      <a:lvl6pPr marL="2331156" algn="l" defTabSz="932462" rtl="0" eaLnBrk="1" latinLnBrk="0" hangingPunct="1">
                        <a:defRPr sz="1799" b="1" kern="1200">
                          <a:solidFill>
                            <a:schemeClr val="tx1"/>
                          </a:solidFill>
                          <a:latin typeface="Segoe UI"/>
                        </a:defRPr>
                      </a:lvl6pPr>
                      <a:lvl7pPr marL="2797387" algn="l" defTabSz="932462" rtl="0" eaLnBrk="1" latinLnBrk="0" hangingPunct="1">
                        <a:defRPr sz="1799" b="1" kern="1200">
                          <a:solidFill>
                            <a:schemeClr val="tx1"/>
                          </a:solidFill>
                          <a:latin typeface="Segoe UI"/>
                        </a:defRPr>
                      </a:lvl7pPr>
                      <a:lvl8pPr marL="3263618" algn="l" defTabSz="932462" rtl="0" eaLnBrk="1" latinLnBrk="0" hangingPunct="1">
                        <a:defRPr sz="1799" b="1" kern="1200">
                          <a:solidFill>
                            <a:schemeClr val="tx1"/>
                          </a:solidFill>
                          <a:latin typeface="Segoe UI"/>
                        </a:defRPr>
                      </a:lvl8pPr>
                      <a:lvl9pPr marL="3729850" algn="l" defTabSz="932462" rtl="0" eaLnBrk="1" latinLnBrk="0" hangingPunct="1">
                        <a:defRPr sz="1799" b="1" kern="1200">
                          <a:solidFill>
                            <a:schemeClr val="tx1"/>
                          </a:solidFill>
                          <a:latin typeface="Segoe UI"/>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u="none" strike="noStrike" kern="1200" cap="none" spc="0" normalizeH="0" baseline="0" noProof="0">
                          <a:ln>
                            <a:noFill/>
                          </a:ln>
                          <a:solidFill>
                            <a:srgbClr val="50E6FF"/>
                          </a:solidFill>
                          <a:effectLst/>
                          <a:uLnTx/>
                          <a:uFillTx/>
                        </a:rPr>
                        <a:t>Full-text search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u="none" strike="noStrike" kern="1200" cap="none" spc="0" normalizeH="0" baseline="0" noProof="0">
                          <a:ln>
                            <a:noFill/>
                          </a:ln>
                          <a:solidFill>
                            <a:srgbClr val="50E6FF"/>
                          </a:solidFill>
                          <a:effectLst/>
                          <a:uLnTx/>
                          <a:uFillTx/>
                        </a:rPr>
                        <a:t>(BM25)</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462" rtl="0" eaLnBrk="1" latinLnBrk="0" hangingPunct="1">
                        <a:defRPr sz="1799" b="1" kern="1200">
                          <a:solidFill>
                            <a:schemeClr val="tx1"/>
                          </a:solidFill>
                          <a:latin typeface="Segoe UI"/>
                        </a:defRPr>
                      </a:lvl1pPr>
                      <a:lvl2pPr marL="466231" algn="l" defTabSz="932462" rtl="0" eaLnBrk="1" latinLnBrk="0" hangingPunct="1">
                        <a:defRPr sz="1799" b="1" kern="1200">
                          <a:solidFill>
                            <a:schemeClr val="tx1"/>
                          </a:solidFill>
                          <a:latin typeface="Segoe UI"/>
                        </a:defRPr>
                      </a:lvl2pPr>
                      <a:lvl3pPr marL="932462" algn="l" defTabSz="932462" rtl="0" eaLnBrk="1" latinLnBrk="0" hangingPunct="1">
                        <a:defRPr sz="1799" b="1" kern="1200">
                          <a:solidFill>
                            <a:schemeClr val="tx1"/>
                          </a:solidFill>
                          <a:latin typeface="Segoe UI"/>
                        </a:defRPr>
                      </a:lvl3pPr>
                      <a:lvl4pPr marL="1398693" algn="l" defTabSz="932462" rtl="0" eaLnBrk="1" latinLnBrk="0" hangingPunct="1">
                        <a:defRPr sz="1799" b="1" kern="1200">
                          <a:solidFill>
                            <a:schemeClr val="tx1"/>
                          </a:solidFill>
                          <a:latin typeface="Segoe UI"/>
                        </a:defRPr>
                      </a:lvl4pPr>
                      <a:lvl5pPr marL="1864924" algn="l" defTabSz="932462" rtl="0" eaLnBrk="1" latinLnBrk="0" hangingPunct="1">
                        <a:defRPr sz="1799" b="1" kern="1200">
                          <a:solidFill>
                            <a:schemeClr val="tx1"/>
                          </a:solidFill>
                          <a:latin typeface="Segoe UI"/>
                        </a:defRPr>
                      </a:lvl5pPr>
                      <a:lvl6pPr marL="2331156" algn="l" defTabSz="932462" rtl="0" eaLnBrk="1" latinLnBrk="0" hangingPunct="1">
                        <a:defRPr sz="1799" b="1" kern="1200">
                          <a:solidFill>
                            <a:schemeClr val="tx1"/>
                          </a:solidFill>
                          <a:latin typeface="Segoe UI"/>
                        </a:defRPr>
                      </a:lvl6pPr>
                      <a:lvl7pPr marL="2797387" algn="l" defTabSz="932462" rtl="0" eaLnBrk="1" latinLnBrk="0" hangingPunct="1">
                        <a:defRPr sz="1799" b="1" kern="1200">
                          <a:solidFill>
                            <a:schemeClr val="tx1"/>
                          </a:solidFill>
                          <a:latin typeface="Segoe UI"/>
                        </a:defRPr>
                      </a:lvl7pPr>
                      <a:lvl8pPr marL="3263618" algn="l" defTabSz="932462" rtl="0" eaLnBrk="1" latinLnBrk="0" hangingPunct="1">
                        <a:defRPr sz="1799" b="1" kern="1200">
                          <a:solidFill>
                            <a:schemeClr val="tx1"/>
                          </a:solidFill>
                          <a:latin typeface="Segoe UI"/>
                        </a:defRPr>
                      </a:lvl8pPr>
                      <a:lvl9pPr marL="3729850" algn="l" defTabSz="932462" rtl="0" eaLnBrk="1" latinLnBrk="0" hangingPunct="1">
                        <a:defRPr sz="1799" b="1" kern="1200">
                          <a:solidFill>
                            <a:schemeClr val="tx1"/>
                          </a:solidFill>
                          <a:latin typeface="Segoe UI"/>
                        </a:defRPr>
                      </a:lvl9pPr>
                    </a:lstStyle>
                    <a:p>
                      <a:pPr marL="0" marR="0" lvl="0" indent="0" algn="ctr" rtl="0" eaLnBrk="1" fontAlgn="auto" latinLnBrk="0" hangingPunct="1">
                        <a:lnSpc>
                          <a:spcPct val="90000"/>
                        </a:lnSpc>
                        <a:spcBef>
                          <a:spcPts val="0"/>
                        </a:spcBef>
                        <a:spcAft>
                          <a:spcPts val="600"/>
                        </a:spcAft>
                        <a:buClrTx/>
                        <a:buSzTx/>
                        <a:buFontTx/>
                        <a:buNone/>
                      </a:pPr>
                      <a:r>
                        <a:rPr lang="en-US" sz="2000" b="0" u="none" strike="noStrike" kern="1200" cap="none" spc="0" normalizeH="0" baseline="0" noProof="0">
                          <a:ln>
                            <a:noFill/>
                          </a:ln>
                          <a:solidFill>
                            <a:srgbClr val="50E6FF"/>
                          </a:solidFill>
                          <a:effectLst/>
                          <a:uLnTx/>
                          <a:uFillTx/>
                        </a:rPr>
                        <a:t>Pure Vector</a:t>
                      </a:r>
                      <a:r>
                        <a:rPr kumimoji="0" lang="en-US" sz="2000" b="0" u="none" strike="noStrike" kern="1200" cap="none" spc="0" normalizeH="0" baseline="0" noProof="0">
                          <a:ln>
                            <a:noFill/>
                          </a:ln>
                          <a:solidFill>
                            <a:srgbClr val="50E6FF"/>
                          </a:solidFill>
                          <a:effectLst/>
                          <a:uLnTx/>
                          <a:uFillTx/>
                        </a:rPr>
                        <a:t> search</a:t>
                      </a:r>
                    </a:p>
                    <a:p>
                      <a:pPr marL="0" marR="0" lvl="0" indent="0" algn="ctr" rtl="0" eaLnBrk="1" fontAlgn="auto" latinLnBrk="0" hangingPunct="1">
                        <a:lnSpc>
                          <a:spcPct val="90000"/>
                        </a:lnSpc>
                        <a:spcBef>
                          <a:spcPts val="0"/>
                        </a:spcBef>
                        <a:spcAft>
                          <a:spcPts val="600"/>
                        </a:spcAft>
                        <a:buClrTx/>
                        <a:buSzTx/>
                        <a:buFontTx/>
                        <a:buNone/>
                      </a:pPr>
                      <a:r>
                        <a:rPr kumimoji="0" lang="en-US" sz="2000" b="0" u="none" strike="noStrike" kern="1200" cap="none" spc="0" normalizeH="0" baseline="0" noProof="0">
                          <a:ln>
                            <a:noFill/>
                          </a:ln>
                          <a:solidFill>
                            <a:srgbClr val="50E6FF"/>
                          </a:solidFill>
                          <a:effectLst/>
                          <a:uLnTx/>
                          <a:uFillTx/>
                        </a:rPr>
                        <a:t>(ANN)</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462" rtl="0" eaLnBrk="1" latinLnBrk="0" hangingPunct="1">
                        <a:defRPr sz="1799" b="1" kern="1200">
                          <a:solidFill>
                            <a:schemeClr val="tx1"/>
                          </a:solidFill>
                          <a:latin typeface="Segoe UI"/>
                        </a:defRPr>
                      </a:lvl1pPr>
                      <a:lvl2pPr marL="466231" algn="l" defTabSz="932462" rtl="0" eaLnBrk="1" latinLnBrk="0" hangingPunct="1">
                        <a:defRPr sz="1799" b="1" kern="1200">
                          <a:solidFill>
                            <a:schemeClr val="tx1"/>
                          </a:solidFill>
                          <a:latin typeface="Segoe UI"/>
                        </a:defRPr>
                      </a:lvl2pPr>
                      <a:lvl3pPr marL="932462" algn="l" defTabSz="932462" rtl="0" eaLnBrk="1" latinLnBrk="0" hangingPunct="1">
                        <a:defRPr sz="1799" b="1" kern="1200">
                          <a:solidFill>
                            <a:schemeClr val="tx1"/>
                          </a:solidFill>
                          <a:latin typeface="Segoe UI"/>
                        </a:defRPr>
                      </a:lvl3pPr>
                      <a:lvl4pPr marL="1398693" algn="l" defTabSz="932462" rtl="0" eaLnBrk="1" latinLnBrk="0" hangingPunct="1">
                        <a:defRPr sz="1799" b="1" kern="1200">
                          <a:solidFill>
                            <a:schemeClr val="tx1"/>
                          </a:solidFill>
                          <a:latin typeface="Segoe UI"/>
                        </a:defRPr>
                      </a:lvl4pPr>
                      <a:lvl5pPr marL="1864924" algn="l" defTabSz="932462" rtl="0" eaLnBrk="1" latinLnBrk="0" hangingPunct="1">
                        <a:defRPr sz="1799" b="1" kern="1200">
                          <a:solidFill>
                            <a:schemeClr val="tx1"/>
                          </a:solidFill>
                          <a:latin typeface="Segoe UI"/>
                        </a:defRPr>
                      </a:lvl5pPr>
                      <a:lvl6pPr marL="2331156" algn="l" defTabSz="932462" rtl="0" eaLnBrk="1" latinLnBrk="0" hangingPunct="1">
                        <a:defRPr sz="1799" b="1" kern="1200">
                          <a:solidFill>
                            <a:schemeClr val="tx1"/>
                          </a:solidFill>
                          <a:latin typeface="Segoe UI"/>
                        </a:defRPr>
                      </a:lvl6pPr>
                      <a:lvl7pPr marL="2797387" algn="l" defTabSz="932462" rtl="0" eaLnBrk="1" latinLnBrk="0" hangingPunct="1">
                        <a:defRPr sz="1799" b="1" kern="1200">
                          <a:solidFill>
                            <a:schemeClr val="tx1"/>
                          </a:solidFill>
                          <a:latin typeface="Segoe UI"/>
                        </a:defRPr>
                      </a:lvl7pPr>
                      <a:lvl8pPr marL="3263618" algn="l" defTabSz="932462" rtl="0" eaLnBrk="1" latinLnBrk="0" hangingPunct="1">
                        <a:defRPr sz="1799" b="1" kern="1200">
                          <a:solidFill>
                            <a:schemeClr val="tx1"/>
                          </a:solidFill>
                          <a:latin typeface="Segoe UI"/>
                        </a:defRPr>
                      </a:lvl8pPr>
                      <a:lvl9pPr marL="3729850" algn="l" defTabSz="932462" rtl="0" eaLnBrk="1" latinLnBrk="0" hangingPunct="1">
                        <a:defRPr sz="1799" b="1" kern="1200">
                          <a:solidFill>
                            <a:schemeClr val="tx1"/>
                          </a:solidFill>
                          <a:latin typeface="Segoe UI"/>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u="none" strike="noStrike" kern="1200" cap="none" spc="0" normalizeH="0" baseline="0" noProof="0">
                          <a:ln>
                            <a:noFill/>
                          </a:ln>
                          <a:solidFill>
                            <a:srgbClr val="50E6FF"/>
                          </a:solidFill>
                          <a:effectLst/>
                          <a:uLnTx/>
                          <a:uFillTx/>
                        </a:rPr>
                        <a:t>Hybrid search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u="none" strike="noStrike" kern="1200" cap="none" spc="0" normalizeH="0" baseline="0" noProof="0">
                          <a:ln>
                            <a:noFill/>
                          </a:ln>
                          <a:solidFill>
                            <a:srgbClr val="50E6FF"/>
                          </a:solidFill>
                          <a:effectLst/>
                          <a:uLnTx/>
                          <a:uFillTx/>
                        </a:rPr>
                        <a:t>(BM25 + ANN)</a:t>
                      </a:r>
                    </a:p>
                    <a:p>
                      <a:pPr algn="ctr"/>
                      <a:endParaRPr lang="en-US"/>
                    </a:p>
                  </a:txBody>
                  <a:tcP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9041849"/>
                  </a:ext>
                </a:extLst>
              </a:tr>
              <a:tr h="650564">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r>
                        <a:rPr lang="en-US" dirty="0">
                          <a:solidFill>
                            <a:schemeClr val="tx1"/>
                          </a:solidFill>
                        </a:rPr>
                        <a:t>Exact keyword match</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sz="1765" kern="1200">
                        <a:solidFill>
                          <a:schemeClr val="bg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sz="1765" kern="1200">
                        <a:solidFill>
                          <a:schemeClr val="bg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sz="1765" kern="1200">
                        <a:solidFill>
                          <a:schemeClr val="bg1"/>
                        </a:solidFill>
                        <a:latin typeface="+mn-lt"/>
                        <a:ea typeface="+mn-ea"/>
                        <a:cs typeface="+mn-cs"/>
                      </a:endParaRPr>
                    </a:p>
                  </a:txBody>
                  <a:tcP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399447757"/>
                  </a:ext>
                </a:extLst>
              </a:tr>
              <a:tr h="650564">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r>
                        <a:rPr lang="en-US" dirty="0">
                          <a:solidFill>
                            <a:schemeClr val="tx1"/>
                          </a:solidFill>
                        </a:rPr>
                        <a:t>Proximity search</a:t>
                      </a:r>
                    </a:p>
                  </a:txBody>
                  <a:tcPr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16087940"/>
                  </a:ext>
                </a:extLst>
              </a:tr>
              <a:tr h="650564">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r>
                        <a:rPr lang="en-US" dirty="0">
                          <a:solidFill>
                            <a:schemeClr val="tx1"/>
                          </a:solidFill>
                        </a:rPr>
                        <a:t>Term weighting</a:t>
                      </a:r>
                    </a:p>
                  </a:txBody>
                  <a:tcPr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2849546454"/>
                  </a:ext>
                </a:extLst>
              </a:tr>
              <a:tr h="650564">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r>
                        <a:rPr lang="en-US" dirty="0">
                          <a:solidFill>
                            <a:schemeClr val="tx1"/>
                          </a:solidFill>
                        </a:rPr>
                        <a:t>Semantic similarity search</a:t>
                      </a:r>
                    </a:p>
                  </a:txBody>
                  <a:tcPr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7420163"/>
                  </a:ext>
                </a:extLst>
              </a:tr>
              <a:tr h="650564">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pPr lvl="0">
                        <a:buNone/>
                      </a:pPr>
                      <a:r>
                        <a:rPr lang="en-US" sz="1800" b="0" i="0" u="none" strike="noStrike" noProof="0" dirty="0">
                          <a:solidFill>
                            <a:schemeClr val="tx1"/>
                          </a:solidFill>
                          <a:latin typeface="Segoe UI"/>
                        </a:rPr>
                        <a:t>Multi-modal search</a:t>
                      </a:r>
                      <a:endParaRPr lang="en-US" dirty="0">
                        <a:solidFill>
                          <a:schemeClr val="tx1"/>
                        </a:solidFill>
                      </a:endParaRPr>
                    </a:p>
                  </a:txBody>
                  <a:tcPr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alpha val="20000"/>
                      </a:srgbClr>
                    </a:solidFill>
                  </a:tcPr>
                </a:tc>
                <a:extLst>
                  <a:ext uri="{0D108BD9-81ED-4DB2-BD59-A6C34878D82A}">
                    <a16:rowId xmlns:a16="http://schemas.microsoft.com/office/drawing/2014/main" val="2888898483"/>
                  </a:ext>
                </a:extLst>
              </a:tr>
              <a:tr h="650564">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pPr lvl="0">
                        <a:buNone/>
                      </a:pPr>
                      <a:r>
                        <a:rPr lang="en-US" sz="1800" b="0" i="0" u="none" strike="noStrike" noProof="0" dirty="0">
                          <a:solidFill>
                            <a:schemeClr val="tx1"/>
                          </a:solidFill>
                          <a:latin typeface="Segoe UI"/>
                        </a:rPr>
                        <a:t>Multi-lingual search</a:t>
                      </a:r>
                      <a:endParaRPr lang="en-US" dirty="0">
                        <a:solidFill>
                          <a:schemeClr val="tx1"/>
                        </a:solidFill>
                      </a:endParaRPr>
                    </a:p>
                  </a:txBody>
                  <a:tcPr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tc>
                  <a:txBody>
                    <a:bodyPr/>
                    <a:lstStyle>
                      <a:lvl1pPr marL="0" algn="l" defTabSz="932462" rtl="0" eaLnBrk="1" latinLnBrk="0" hangingPunct="1">
                        <a:defRPr sz="1799" kern="1200">
                          <a:solidFill>
                            <a:schemeClr val="tx1"/>
                          </a:solidFill>
                          <a:latin typeface="Segoe UI"/>
                        </a:defRPr>
                      </a:lvl1pPr>
                      <a:lvl2pPr marL="466231" algn="l" defTabSz="932462" rtl="0" eaLnBrk="1" latinLnBrk="0" hangingPunct="1">
                        <a:defRPr sz="1799" kern="1200">
                          <a:solidFill>
                            <a:schemeClr val="tx1"/>
                          </a:solidFill>
                          <a:latin typeface="Segoe UI"/>
                        </a:defRPr>
                      </a:lvl2pPr>
                      <a:lvl3pPr marL="932462" algn="l" defTabSz="932462" rtl="0" eaLnBrk="1" latinLnBrk="0" hangingPunct="1">
                        <a:defRPr sz="1799" kern="1200">
                          <a:solidFill>
                            <a:schemeClr val="tx1"/>
                          </a:solidFill>
                          <a:latin typeface="Segoe UI"/>
                        </a:defRPr>
                      </a:lvl3pPr>
                      <a:lvl4pPr marL="1398693" algn="l" defTabSz="932462" rtl="0" eaLnBrk="1" latinLnBrk="0" hangingPunct="1">
                        <a:defRPr sz="1799" kern="1200">
                          <a:solidFill>
                            <a:schemeClr val="tx1"/>
                          </a:solidFill>
                          <a:latin typeface="Segoe UI"/>
                        </a:defRPr>
                      </a:lvl4pPr>
                      <a:lvl5pPr marL="1864924" algn="l" defTabSz="932462" rtl="0" eaLnBrk="1" latinLnBrk="0" hangingPunct="1">
                        <a:defRPr sz="1799" kern="1200">
                          <a:solidFill>
                            <a:schemeClr val="tx1"/>
                          </a:solidFill>
                          <a:latin typeface="Segoe UI"/>
                        </a:defRPr>
                      </a:lvl5pPr>
                      <a:lvl6pPr marL="2331156" algn="l" defTabSz="932462" rtl="0" eaLnBrk="1" latinLnBrk="0" hangingPunct="1">
                        <a:defRPr sz="1799" kern="1200">
                          <a:solidFill>
                            <a:schemeClr val="tx1"/>
                          </a:solidFill>
                          <a:latin typeface="Segoe UI"/>
                        </a:defRPr>
                      </a:lvl6pPr>
                      <a:lvl7pPr marL="2797387" algn="l" defTabSz="932462" rtl="0" eaLnBrk="1" latinLnBrk="0" hangingPunct="1">
                        <a:defRPr sz="1799" kern="1200">
                          <a:solidFill>
                            <a:schemeClr val="tx1"/>
                          </a:solidFill>
                          <a:latin typeface="Segoe UI"/>
                        </a:defRPr>
                      </a:lvl7pPr>
                      <a:lvl8pPr marL="3263618" algn="l" defTabSz="932462" rtl="0" eaLnBrk="1" latinLnBrk="0" hangingPunct="1">
                        <a:defRPr sz="1799" kern="1200">
                          <a:solidFill>
                            <a:schemeClr val="tx1"/>
                          </a:solidFill>
                          <a:latin typeface="Segoe UI"/>
                        </a:defRPr>
                      </a:lvl8pPr>
                      <a:lvl9pPr marL="3729850" algn="l" defTabSz="932462" rtl="0" eaLnBrk="1" latinLnBrk="0" hangingPunct="1">
                        <a:defRPr sz="1799" kern="1200">
                          <a:solidFill>
                            <a:schemeClr val="tx1"/>
                          </a:solidFill>
                          <a:latin typeface="Segoe UI"/>
                        </a:defRPr>
                      </a:lvl9pPr>
                    </a:lstStyle>
                    <a:p>
                      <a:endParaRPr lang="en-US" dirty="0"/>
                    </a:p>
                  </a:txBody>
                  <a:tcP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mpd="sng">
                      <a:solidFill>
                        <a:srgbClr val="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92991428"/>
                  </a:ext>
                </a:extLst>
              </a:tr>
            </a:tbl>
          </a:graphicData>
        </a:graphic>
      </p:graphicFrame>
      <p:grpSp>
        <p:nvGrpSpPr>
          <p:cNvPr id="5" name="Group 4">
            <a:extLst>
              <a:ext uri="{FF2B5EF4-FFF2-40B4-BE49-F238E27FC236}">
                <a16:creationId xmlns:a16="http://schemas.microsoft.com/office/drawing/2014/main" id="{D4EE15EB-672A-F6C1-E174-307869113226}"/>
              </a:ext>
              <a:ext uri="{C183D7F6-B498-43B3-948B-1728B52AA6E4}">
                <adec:decorative xmlns:adec="http://schemas.microsoft.com/office/drawing/2017/decorative" val="1"/>
              </a:ext>
            </a:extLst>
          </p:cNvPr>
          <p:cNvGrpSpPr/>
          <p:nvPr/>
        </p:nvGrpSpPr>
        <p:grpSpPr>
          <a:xfrm>
            <a:off x="10152782" y="2618968"/>
            <a:ext cx="457200" cy="3740204"/>
            <a:chOff x="10152782" y="2618968"/>
            <a:chExt cx="457200" cy="3740204"/>
          </a:xfrm>
        </p:grpSpPr>
        <p:grpSp>
          <p:nvGrpSpPr>
            <p:cNvPr id="6" name="Group 5" descr="available">
              <a:extLst>
                <a:ext uri="{FF2B5EF4-FFF2-40B4-BE49-F238E27FC236}">
                  <a16:creationId xmlns:a16="http://schemas.microsoft.com/office/drawing/2014/main" id="{D18A462A-0667-BE69-38A5-0A9A8456690C}"/>
                </a:ext>
              </a:extLst>
            </p:cNvPr>
            <p:cNvGrpSpPr>
              <a:grpSpLocks noChangeAspect="1"/>
            </p:cNvGrpSpPr>
            <p:nvPr/>
          </p:nvGrpSpPr>
          <p:grpSpPr>
            <a:xfrm>
              <a:off x="10152782" y="5901972"/>
              <a:ext cx="457200" cy="457200"/>
              <a:chOff x="5042429" y="1549400"/>
              <a:chExt cx="914400" cy="914400"/>
            </a:xfrm>
          </p:grpSpPr>
          <p:sp>
            <p:nvSpPr>
              <p:cNvPr id="22" name="Oval 21">
                <a:extLst>
                  <a:ext uri="{FF2B5EF4-FFF2-40B4-BE49-F238E27FC236}">
                    <a16:creationId xmlns:a16="http://schemas.microsoft.com/office/drawing/2014/main" id="{D1E8596A-824E-73B1-58A9-C82E016B1209}"/>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descr="Checkmark with solid fill">
                <a:extLst>
                  <a:ext uri="{FF2B5EF4-FFF2-40B4-BE49-F238E27FC236}">
                    <a16:creationId xmlns:a16="http://schemas.microsoft.com/office/drawing/2014/main" id="{3398A61F-4BE2-0EE0-AD2C-96D6E2FC3B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7" name="Group 6" descr="available">
              <a:extLst>
                <a:ext uri="{FF2B5EF4-FFF2-40B4-BE49-F238E27FC236}">
                  <a16:creationId xmlns:a16="http://schemas.microsoft.com/office/drawing/2014/main" id="{D9694B94-0A6C-1E35-D872-3676419186A6}"/>
                </a:ext>
              </a:extLst>
            </p:cNvPr>
            <p:cNvGrpSpPr>
              <a:grpSpLocks noChangeAspect="1"/>
            </p:cNvGrpSpPr>
            <p:nvPr/>
          </p:nvGrpSpPr>
          <p:grpSpPr>
            <a:xfrm>
              <a:off x="10152782" y="4589617"/>
              <a:ext cx="457200" cy="457200"/>
              <a:chOff x="5042429" y="1549400"/>
              <a:chExt cx="914400" cy="914400"/>
            </a:xfrm>
          </p:grpSpPr>
          <p:sp>
            <p:nvSpPr>
              <p:cNvPr id="20" name="Oval 19">
                <a:extLst>
                  <a:ext uri="{FF2B5EF4-FFF2-40B4-BE49-F238E27FC236}">
                    <a16:creationId xmlns:a16="http://schemas.microsoft.com/office/drawing/2014/main" id="{71A8639B-0E76-2771-5784-E9B36B9A8C21}"/>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Graphic 20" descr="Checkmark with solid fill">
                <a:extLst>
                  <a:ext uri="{FF2B5EF4-FFF2-40B4-BE49-F238E27FC236}">
                    <a16:creationId xmlns:a16="http://schemas.microsoft.com/office/drawing/2014/main" id="{6B6A4DA2-BE25-C3D3-ED26-4B2CB6A60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8" name="Group 7" descr="available">
              <a:extLst>
                <a:ext uri="{FF2B5EF4-FFF2-40B4-BE49-F238E27FC236}">
                  <a16:creationId xmlns:a16="http://schemas.microsoft.com/office/drawing/2014/main" id="{AFD1B2D1-7C1E-EBAE-1DB9-D6135158D51A}"/>
                </a:ext>
              </a:extLst>
            </p:cNvPr>
            <p:cNvGrpSpPr>
              <a:grpSpLocks noChangeAspect="1"/>
            </p:cNvGrpSpPr>
            <p:nvPr/>
          </p:nvGrpSpPr>
          <p:grpSpPr>
            <a:xfrm>
              <a:off x="10152782" y="5241266"/>
              <a:ext cx="457200" cy="457200"/>
              <a:chOff x="5042429" y="1549400"/>
              <a:chExt cx="914400" cy="914400"/>
            </a:xfrm>
          </p:grpSpPr>
          <p:sp>
            <p:nvSpPr>
              <p:cNvPr id="18" name="Oval 17">
                <a:extLst>
                  <a:ext uri="{FF2B5EF4-FFF2-40B4-BE49-F238E27FC236}">
                    <a16:creationId xmlns:a16="http://schemas.microsoft.com/office/drawing/2014/main" id="{868ABFD5-D9D8-E16E-A324-477A3CB92417}"/>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Graphic 18" descr="Checkmark with solid fill">
                <a:extLst>
                  <a:ext uri="{FF2B5EF4-FFF2-40B4-BE49-F238E27FC236}">
                    <a16:creationId xmlns:a16="http://schemas.microsoft.com/office/drawing/2014/main" id="{43C20FA6-6A2E-D401-AA4D-DA04539902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9" name="Group 8" descr="available">
              <a:extLst>
                <a:ext uri="{FF2B5EF4-FFF2-40B4-BE49-F238E27FC236}">
                  <a16:creationId xmlns:a16="http://schemas.microsoft.com/office/drawing/2014/main" id="{56196292-D725-1B86-1B3B-89E9778D36A1}"/>
                </a:ext>
              </a:extLst>
            </p:cNvPr>
            <p:cNvGrpSpPr>
              <a:grpSpLocks noChangeAspect="1"/>
            </p:cNvGrpSpPr>
            <p:nvPr/>
          </p:nvGrpSpPr>
          <p:grpSpPr>
            <a:xfrm>
              <a:off x="10152782" y="3906034"/>
              <a:ext cx="457200" cy="457200"/>
              <a:chOff x="5042429" y="1549400"/>
              <a:chExt cx="914400" cy="914400"/>
            </a:xfrm>
          </p:grpSpPr>
          <p:sp>
            <p:nvSpPr>
              <p:cNvPr id="16" name="Oval 15">
                <a:extLst>
                  <a:ext uri="{FF2B5EF4-FFF2-40B4-BE49-F238E27FC236}">
                    <a16:creationId xmlns:a16="http://schemas.microsoft.com/office/drawing/2014/main" id="{1777BE15-197D-2622-023A-2DA9716FDFB0}"/>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descr="Checkmark with solid fill">
                <a:extLst>
                  <a:ext uri="{FF2B5EF4-FFF2-40B4-BE49-F238E27FC236}">
                    <a16:creationId xmlns:a16="http://schemas.microsoft.com/office/drawing/2014/main" id="{72F9CF47-179F-3882-D87B-CC0DA1D4BC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10" name="Group 9" descr="available">
              <a:extLst>
                <a:ext uri="{FF2B5EF4-FFF2-40B4-BE49-F238E27FC236}">
                  <a16:creationId xmlns:a16="http://schemas.microsoft.com/office/drawing/2014/main" id="{DEDD7FD1-AEEF-0C1F-1011-3E0A83408575}"/>
                </a:ext>
              </a:extLst>
            </p:cNvPr>
            <p:cNvGrpSpPr>
              <a:grpSpLocks noChangeAspect="1"/>
            </p:cNvGrpSpPr>
            <p:nvPr/>
          </p:nvGrpSpPr>
          <p:grpSpPr>
            <a:xfrm>
              <a:off x="10152782" y="3254576"/>
              <a:ext cx="457200" cy="457200"/>
              <a:chOff x="5042429" y="1549400"/>
              <a:chExt cx="914400" cy="914400"/>
            </a:xfrm>
          </p:grpSpPr>
          <p:sp>
            <p:nvSpPr>
              <p:cNvPr id="14" name="Oval 13">
                <a:extLst>
                  <a:ext uri="{FF2B5EF4-FFF2-40B4-BE49-F238E27FC236}">
                    <a16:creationId xmlns:a16="http://schemas.microsoft.com/office/drawing/2014/main" id="{C29B48EA-1FF0-E248-9D79-564934058C1C}"/>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Graphic 14" descr="Checkmark with solid fill">
                <a:extLst>
                  <a:ext uri="{FF2B5EF4-FFF2-40B4-BE49-F238E27FC236}">
                    <a16:creationId xmlns:a16="http://schemas.microsoft.com/office/drawing/2014/main" id="{7F2629E2-108D-9F86-A003-FC489083AF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11" name="Group 10" descr="available">
              <a:extLst>
                <a:ext uri="{FF2B5EF4-FFF2-40B4-BE49-F238E27FC236}">
                  <a16:creationId xmlns:a16="http://schemas.microsoft.com/office/drawing/2014/main" id="{97D8937A-5884-FD8F-A482-4A5282A48DDD}"/>
                </a:ext>
              </a:extLst>
            </p:cNvPr>
            <p:cNvGrpSpPr>
              <a:grpSpLocks noChangeAspect="1"/>
            </p:cNvGrpSpPr>
            <p:nvPr/>
          </p:nvGrpSpPr>
          <p:grpSpPr>
            <a:xfrm>
              <a:off x="10152782" y="2618968"/>
              <a:ext cx="457200" cy="457200"/>
              <a:chOff x="5042429" y="1549400"/>
              <a:chExt cx="914400" cy="914400"/>
            </a:xfrm>
          </p:grpSpPr>
          <p:sp>
            <p:nvSpPr>
              <p:cNvPr id="12" name="Oval 11">
                <a:extLst>
                  <a:ext uri="{FF2B5EF4-FFF2-40B4-BE49-F238E27FC236}">
                    <a16:creationId xmlns:a16="http://schemas.microsoft.com/office/drawing/2014/main" id="{5AF4A07B-1A53-3147-15CC-6AB2675AC33E}"/>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Checkmark with solid fill">
                <a:extLst>
                  <a:ext uri="{FF2B5EF4-FFF2-40B4-BE49-F238E27FC236}">
                    <a16:creationId xmlns:a16="http://schemas.microsoft.com/office/drawing/2014/main" id="{7361DCFC-723F-0C21-1126-7400111C55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sp>
        <p:nvSpPr>
          <p:cNvPr id="24" name="Title 13">
            <a:extLst>
              <a:ext uri="{FF2B5EF4-FFF2-40B4-BE49-F238E27FC236}">
                <a16:creationId xmlns:a16="http://schemas.microsoft.com/office/drawing/2014/main" id="{FE152A87-460F-F6BD-B5D1-90BEB9941BA8}"/>
              </a:ext>
            </a:extLst>
          </p:cNvPr>
          <p:cNvSpPr txBox="1">
            <a:spLocks/>
          </p:cNvSpPr>
          <p:nvPr/>
        </p:nvSpPr>
        <p:spPr>
          <a:xfrm>
            <a:off x="624229" y="511970"/>
            <a:ext cx="11306469" cy="76540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Semibold"/>
                <a:ea typeface="+mn-ea"/>
                <a:cs typeface="Segoe UI"/>
              </a:rPr>
              <a:t>Retrieval Modes</a:t>
            </a:r>
            <a:br>
              <a:rPr kumimoji="0" lang="en-US" sz="2700" b="0" i="0" u="none" strike="noStrike" kern="1200" cap="none" spc="-49"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49" normalizeH="0" baseline="0" noProof="0">
                <a:ln w="3175">
                  <a:noFill/>
                </a:ln>
                <a:solidFill>
                  <a:srgbClr val="50E6FF"/>
                </a:solidFill>
                <a:effectLst/>
                <a:uLnTx/>
                <a:uFillTx/>
                <a:latin typeface="Segoe UI Semibold"/>
                <a:ea typeface="+mn-ea"/>
                <a:cs typeface="Segoe UI"/>
              </a:rPr>
              <a:t>Vector search is good, but Hybrid search is even better!</a:t>
            </a:r>
            <a:endParaRPr kumimoji="0" lang="en-US" sz="2745" b="0" i="0" u="none" strike="noStrike" kern="1200" cap="none" spc="-49" normalizeH="0" baseline="0" noProof="0">
              <a:ln w="3175">
                <a:noFill/>
              </a:ln>
              <a:solidFill>
                <a:srgbClr val="50E6FF"/>
              </a:solidFill>
              <a:effectLst/>
              <a:uLnTx/>
              <a:uFillTx/>
              <a:latin typeface="Segoe UI Semibold"/>
              <a:ea typeface="+mn-ea"/>
              <a:cs typeface="Segoe UI" pitchFamily="34" charset="0"/>
            </a:endParaRPr>
          </a:p>
        </p:txBody>
      </p:sp>
      <p:sp>
        <p:nvSpPr>
          <p:cNvPr id="25" name="Title 1">
            <a:extLst>
              <a:ext uri="{FF2B5EF4-FFF2-40B4-BE49-F238E27FC236}">
                <a16:creationId xmlns:a16="http://schemas.microsoft.com/office/drawing/2014/main" id="{A9D45157-F320-D5A2-AC17-E75588CDBE51}"/>
              </a:ext>
            </a:extLst>
          </p:cNvPr>
          <p:cNvSpPr txBox="1">
            <a:spLocks/>
          </p:cNvSpPr>
          <p:nvPr/>
        </p:nvSpPr>
        <p:spPr>
          <a:xfrm>
            <a:off x="455995" y="-403137"/>
            <a:ext cx="11306469" cy="403137"/>
          </a:xfrm>
          <a:prstGeom prst="rect">
            <a:avLst/>
          </a:prstGeom>
        </p:spPr>
        <p:txBody>
          <a:bodyPr vert="horz" wrap="square" lIns="0" tIns="0" rIns="0" bIns="0" rtlCol="0" anchor="b">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745" b="0" i="0" u="none" strike="noStrike" kern="1200" cap="none" spc="-49" normalizeH="0" baseline="0" noProof="0">
                <a:ln w="3175">
                  <a:noFill/>
                </a:ln>
                <a:solidFill>
                  <a:srgbClr val="FFFFFF"/>
                </a:solidFill>
                <a:effectLst/>
                <a:uLnTx/>
                <a:uFillTx/>
                <a:latin typeface="Segoe UI Semibold"/>
                <a:ea typeface="+mn-ea"/>
                <a:cs typeface="Segoe UI" pitchFamily="34" charset="0"/>
              </a:rPr>
              <a:t>Retrieval modes</a:t>
            </a:r>
          </a:p>
        </p:txBody>
      </p:sp>
      <p:grpSp>
        <p:nvGrpSpPr>
          <p:cNvPr id="26" name="Group 25">
            <a:extLst>
              <a:ext uri="{FF2B5EF4-FFF2-40B4-BE49-F238E27FC236}">
                <a16:creationId xmlns:a16="http://schemas.microsoft.com/office/drawing/2014/main" id="{C534000E-A5F9-38EB-5C4B-EE206DF73BB4}"/>
              </a:ext>
              <a:ext uri="{C183D7F6-B498-43B3-948B-1728B52AA6E4}">
                <adec:decorative xmlns:adec="http://schemas.microsoft.com/office/drawing/2017/decorative" val="1"/>
              </a:ext>
            </a:extLst>
          </p:cNvPr>
          <p:cNvGrpSpPr/>
          <p:nvPr/>
        </p:nvGrpSpPr>
        <p:grpSpPr>
          <a:xfrm>
            <a:off x="7259044" y="2613392"/>
            <a:ext cx="461142" cy="3762113"/>
            <a:chOff x="7259044" y="2613392"/>
            <a:chExt cx="461142" cy="3762113"/>
          </a:xfrm>
        </p:grpSpPr>
        <p:grpSp>
          <p:nvGrpSpPr>
            <p:cNvPr id="27" name="Group 26" descr="not available">
              <a:extLst>
                <a:ext uri="{FF2B5EF4-FFF2-40B4-BE49-F238E27FC236}">
                  <a16:creationId xmlns:a16="http://schemas.microsoft.com/office/drawing/2014/main" id="{3A93A72A-6DC5-AE27-DC25-3E85C626D222}"/>
                </a:ext>
              </a:extLst>
            </p:cNvPr>
            <p:cNvGrpSpPr>
              <a:grpSpLocks noChangeAspect="1"/>
            </p:cNvGrpSpPr>
            <p:nvPr/>
          </p:nvGrpSpPr>
          <p:grpSpPr>
            <a:xfrm>
              <a:off x="7259044" y="2613392"/>
              <a:ext cx="457200" cy="457200"/>
              <a:chOff x="5042429" y="1549400"/>
              <a:chExt cx="914400" cy="914400"/>
            </a:xfrm>
          </p:grpSpPr>
          <p:sp>
            <p:nvSpPr>
              <p:cNvPr id="43" name="Oval 42">
                <a:extLst>
                  <a:ext uri="{FF2B5EF4-FFF2-40B4-BE49-F238E27FC236}">
                    <a16:creationId xmlns:a16="http://schemas.microsoft.com/office/drawing/2014/main" id="{25075762-774B-05C1-F4E7-0D3F7F1A893C}"/>
                  </a:ext>
                </a:extLst>
              </p:cNvPr>
              <p:cNvSpPr/>
              <p:nvPr/>
            </p:nvSpPr>
            <p:spPr bwMode="auto">
              <a:xfrm>
                <a:off x="5042429" y="1549400"/>
                <a:ext cx="914400" cy="914400"/>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Graphic 43" descr="Close with solid fill">
                <a:extLst>
                  <a:ext uri="{FF2B5EF4-FFF2-40B4-BE49-F238E27FC236}">
                    <a16:creationId xmlns:a16="http://schemas.microsoft.com/office/drawing/2014/main" id="{D009A206-D057-8B5B-11FF-C5937B362B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56729" y="1663700"/>
                <a:ext cx="685800" cy="685800"/>
              </a:xfrm>
              <a:prstGeom prst="rect">
                <a:avLst/>
              </a:prstGeom>
            </p:spPr>
          </p:pic>
        </p:grpSp>
        <p:grpSp>
          <p:nvGrpSpPr>
            <p:cNvPr id="28" name="Group 27" descr="available">
              <a:extLst>
                <a:ext uri="{FF2B5EF4-FFF2-40B4-BE49-F238E27FC236}">
                  <a16:creationId xmlns:a16="http://schemas.microsoft.com/office/drawing/2014/main" id="{1388E6E5-EA23-5E76-B0BB-5E5624246A77}"/>
                </a:ext>
              </a:extLst>
            </p:cNvPr>
            <p:cNvGrpSpPr>
              <a:grpSpLocks noChangeAspect="1"/>
            </p:cNvGrpSpPr>
            <p:nvPr/>
          </p:nvGrpSpPr>
          <p:grpSpPr>
            <a:xfrm>
              <a:off x="7262986" y="4605950"/>
              <a:ext cx="457200" cy="457200"/>
              <a:chOff x="5042429" y="1549400"/>
              <a:chExt cx="914400" cy="914400"/>
            </a:xfrm>
          </p:grpSpPr>
          <p:sp>
            <p:nvSpPr>
              <p:cNvPr id="41" name="Oval 40">
                <a:extLst>
                  <a:ext uri="{FF2B5EF4-FFF2-40B4-BE49-F238E27FC236}">
                    <a16:creationId xmlns:a16="http://schemas.microsoft.com/office/drawing/2014/main" id="{145E9343-A774-565A-F23B-3D59416410BD}"/>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descr="Checkmark with solid fill">
                <a:extLst>
                  <a:ext uri="{FF2B5EF4-FFF2-40B4-BE49-F238E27FC236}">
                    <a16:creationId xmlns:a16="http://schemas.microsoft.com/office/drawing/2014/main" id="{5F7039AC-E27B-6F92-D2D4-DF81ED3ECC3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29" name="Group 28" descr="available">
              <a:extLst>
                <a:ext uri="{FF2B5EF4-FFF2-40B4-BE49-F238E27FC236}">
                  <a16:creationId xmlns:a16="http://schemas.microsoft.com/office/drawing/2014/main" id="{05AFB844-1787-20BE-C9E8-31DC3D42970F}"/>
                </a:ext>
              </a:extLst>
            </p:cNvPr>
            <p:cNvGrpSpPr>
              <a:grpSpLocks noChangeAspect="1"/>
            </p:cNvGrpSpPr>
            <p:nvPr/>
          </p:nvGrpSpPr>
          <p:grpSpPr>
            <a:xfrm>
              <a:off x="7259044" y="5251697"/>
              <a:ext cx="457200" cy="457200"/>
              <a:chOff x="5042429" y="1549400"/>
              <a:chExt cx="914400" cy="914400"/>
            </a:xfrm>
          </p:grpSpPr>
          <p:sp>
            <p:nvSpPr>
              <p:cNvPr id="39" name="Oval 38">
                <a:extLst>
                  <a:ext uri="{FF2B5EF4-FFF2-40B4-BE49-F238E27FC236}">
                    <a16:creationId xmlns:a16="http://schemas.microsoft.com/office/drawing/2014/main" id="{BA891E9E-2AF7-C816-C459-02AD53B2DF69}"/>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descr="Checkmark with solid fill">
                <a:extLst>
                  <a:ext uri="{FF2B5EF4-FFF2-40B4-BE49-F238E27FC236}">
                    <a16:creationId xmlns:a16="http://schemas.microsoft.com/office/drawing/2014/main" id="{B3ADDDA3-BD4A-ADA6-EC82-95DCE5C133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30" name="Group 29" descr="available">
              <a:extLst>
                <a:ext uri="{FF2B5EF4-FFF2-40B4-BE49-F238E27FC236}">
                  <a16:creationId xmlns:a16="http://schemas.microsoft.com/office/drawing/2014/main" id="{9C05DC2F-2BDA-BFED-3135-6B2983374759}"/>
                </a:ext>
              </a:extLst>
            </p:cNvPr>
            <p:cNvGrpSpPr>
              <a:grpSpLocks noChangeAspect="1"/>
            </p:cNvGrpSpPr>
            <p:nvPr/>
          </p:nvGrpSpPr>
          <p:grpSpPr>
            <a:xfrm>
              <a:off x="7259044" y="5918305"/>
              <a:ext cx="457200" cy="457200"/>
              <a:chOff x="5042429" y="1549400"/>
              <a:chExt cx="914400" cy="914400"/>
            </a:xfrm>
          </p:grpSpPr>
          <p:sp>
            <p:nvSpPr>
              <p:cNvPr id="37" name="Oval 36">
                <a:extLst>
                  <a:ext uri="{FF2B5EF4-FFF2-40B4-BE49-F238E27FC236}">
                    <a16:creationId xmlns:a16="http://schemas.microsoft.com/office/drawing/2014/main" id="{A54FB145-C3AC-D113-F308-17915BE1F01B}"/>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Graphic 37" descr="Checkmark with solid fill">
                <a:extLst>
                  <a:ext uri="{FF2B5EF4-FFF2-40B4-BE49-F238E27FC236}">
                    <a16:creationId xmlns:a16="http://schemas.microsoft.com/office/drawing/2014/main" id="{DB7D7414-273A-4649-F741-7DF8C8E8F6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31" name="Group 30" descr="not available">
              <a:extLst>
                <a:ext uri="{FF2B5EF4-FFF2-40B4-BE49-F238E27FC236}">
                  <a16:creationId xmlns:a16="http://schemas.microsoft.com/office/drawing/2014/main" id="{58A22AEF-FEE0-A23C-7C19-58E2CC5E0A5F}"/>
                </a:ext>
              </a:extLst>
            </p:cNvPr>
            <p:cNvGrpSpPr>
              <a:grpSpLocks noChangeAspect="1"/>
            </p:cNvGrpSpPr>
            <p:nvPr/>
          </p:nvGrpSpPr>
          <p:grpSpPr>
            <a:xfrm>
              <a:off x="7259044" y="3293595"/>
              <a:ext cx="457200" cy="457200"/>
              <a:chOff x="5042429" y="1549400"/>
              <a:chExt cx="914400" cy="914400"/>
            </a:xfrm>
          </p:grpSpPr>
          <p:sp>
            <p:nvSpPr>
              <p:cNvPr id="35" name="Oval 34">
                <a:extLst>
                  <a:ext uri="{FF2B5EF4-FFF2-40B4-BE49-F238E27FC236}">
                    <a16:creationId xmlns:a16="http://schemas.microsoft.com/office/drawing/2014/main" id="{F8AD6256-1C47-D6FB-F667-2797E450C750}"/>
                  </a:ext>
                </a:extLst>
              </p:cNvPr>
              <p:cNvSpPr/>
              <p:nvPr/>
            </p:nvSpPr>
            <p:spPr bwMode="auto">
              <a:xfrm>
                <a:off x="5042429" y="1549400"/>
                <a:ext cx="914400" cy="914400"/>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Graphic 35" descr="Close with solid fill">
                <a:extLst>
                  <a:ext uri="{FF2B5EF4-FFF2-40B4-BE49-F238E27FC236}">
                    <a16:creationId xmlns:a16="http://schemas.microsoft.com/office/drawing/2014/main" id="{66AADE22-1C19-69AC-44AB-E8710EDCBC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56729" y="1663700"/>
                <a:ext cx="685800" cy="685800"/>
              </a:xfrm>
              <a:prstGeom prst="rect">
                <a:avLst/>
              </a:prstGeom>
            </p:spPr>
          </p:pic>
        </p:grpSp>
        <p:grpSp>
          <p:nvGrpSpPr>
            <p:cNvPr id="32" name="Group 31" descr="not available">
              <a:extLst>
                <a:ext uri="{FF2B5EF4-FFF2-40B4-BE49-F238E27FC236}">
                  <a16:creationId xmlns:a16="http://schemas.microsoft.com/office/drawing/2014/main" id="{D4A50F38-0EC1-559D-9585-31E045687B5F}"/>
                </a:ext>
              </a:extLst>
            </p:cNvPr>
            <p:cNvGrpSpPr>
              <a:grpSpLocks noChangeAspect="1"/>
            </p:cNvGrpSpPr>
            <p:nvPr/>
          </p:nvGrpSpPr>
          <p:grpSpPr>
            <a:xfrm>
              <a:off x="7262986" y="3925747"/>
              <a:ext cx="457200" cy="457200"/>
              <a:chOff x="5042429" y="1549400"/>
              <a:chExt cx="914400" cy="914400"/>
            </a:xfrm>
          </p:grpSpPr>
          <p:sp>
            <p:nvSpPr>
              <p:cNvPr id="33" name="Oval 32">
                <a:extLst>
                  <a:ext uri="{FF2B5EF4-FFF2-40B4-BE49-F238E27FC236}">
                    <a16:creationId xmlns:a16="http://schemas.microsoft.com/office/drawing/2014/main" id="{E9B5DD22-A54A-0044-5565-91A90A254B4C}"/>
                  </a:ext>
                </a:extLst>
              </p:cNvPr>
              <p:cNvSpPr/>
              <p:nvPr/>
            </p:nvSpPr>
            <p:spPr bwMode="auto">
              <a:xfrm>
                <a:off x="5042429" y="1549400"/>
                <a:ext cx="914400" cy="914400"/>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Graphic 33" descr="Close with solid fill">
                <a:extLst>
                  <a:ext uri="{FF2B5EF4-FFF2-40B4-BE49-F238E27FC236}">
                    <a16:creationId xmlns:a16="http://schemas.microsoft.com/office/drawing/2014/main" id="{F222AAF7-DE9E-0784-37CF-1CA454D350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56729" y="1663700"/>
                <a:ext cx="685800" cy="685800"/>
              </a:xfrm>
              <a:prstGeom prst="rect">
                <a:avLst/>
              </a:prstGeom>
            </p:spPr>
          </p:pic>
        </p:grpSp>
      </p:grpSp>
      <p:grpSp>
        <p:nvGrpSpPr>
          <p:cNvPr id="45" name="Group 44" descr="not available">
            <a:extLst>
              <a:ext uri="{FF2B5EF4-FFF2-40B4-BE49-F238E27FC236}">
                <a16:creationId xmlns:a16="http://schemas.microsoft.com/office/drawing/2014/main" id="{94CD5CF6-A136-B2FD-7E58-1323DA62FD8F}"/>
              </a:ext>
            </a:extLst>
          </p:cNvPr>
          <p:cNvGrpSpPr>
            <a:grpSpLocks noChangeAspect="1"/>
          </p:cNvGrpSpPr>
          <p:nvPr/>
        </p:nvGrpSpPr>
        <p:grpSpPr>
          <a:xfrm>
            <a:off x="4463234" y="4576933"/>
            <a:ext cx="457200" cy="457200"/>
            <a:chOff x="5042429" y="1549400"/>
            <a:chExt cx="914400" cy="914400"/>
          </a:xfrm>
        </p:grpSpPr>
        <p:sp>
          <p:nvSpPr>
            <p:cNvPr id="46" name="Oval 45">
              <a:extLst>
                <a:ext uri="{FF2B5EF4-FFF2-40B4-BE49-F238E27FC236}">
                  <a16:creationId xmlns:a16="http://schemas.microsoft.com/office/drawing/2014/main" id="{FE8F33DE-C485-A44A-F7A1-D8AAC78022FF}"/>
                </a:ext>
              </a:extLst>
            </p:cNvPr>
            <p:cNvSpPr/>
            <p:nvPr/>
          </p:nvSpPr>
          <p:spPr bwMode="auto">
            <a:xfrm>
              <a:off x="5042429" y="1549400"/>
              <a:ext cx="914400" cy="914400"/>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Graphic 46" descr="Close with solid fill">
              <a:extLst>
                <a:ext uri="{FF2B5EF4-FFF2-40B4-BE49-F238E27FC236}">
                  <a16:creationId xmlns:a16="http://schemas.microsoft.com/office/drawing/2014/main" id="{9675EDC3-F294-6E21-84B9-039899D893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56729" y="1663700"/>
              <a:ext cx="685800" cy="685800"/>
            </a:xfrm>
            <a:prstGeom prst="rect">
              <a:avLst/>
            </a:prstGeom>
          </p:spPr>
        </p:pic>
      </p:grpSp>
      <p:grpSp>
        <p:nvGrpSpPr>
          <p:cNvPr id="48" name="Group 47" descr="not available">
            <a:extLst>
              <a:ext uri="{FF2B5EF4-FFF2-40B4-BE49-F238E27FC236}">
                <a16:creationId xmlns:a16="http://schemas.microsoft.com/office/drawing/2014/main" id="{25FD747E-DA71-36A9-32FB-E5E66BD190CD}"/>
              </a:ext>
            </a:extLst>
          </p:cNvPr>
          <p:cNvGrpSpPr>
            <a:grpSpLocks noChangeAspect="1"/>
          </p:cNvGrpSpPr>
          <p:nvPr/>
        </p:nvGrpSpPr>
        <p:grpSpPr>
          <a:xfrm>
            <a:off x="4471816" y="5242076"/>
            <a:ext cx="457200" cy="457200"/>
            <a:chOff x="5042429" y="1549400"/>
            <a:chExt cx="914400" cy="914400"/>
          </a:xfrm>
        </p:grpSpPr>
        <p:sp>
          <p:nvSpPr>
            <p:cNvPr id="49" name="Oval 48">
              <a:extLst>
                <a:ext uri="{FF2B5EF4-FFF2-40B4-BE49-F238E27FC236}">
                  <a16:creationId xmlns:a16="http://schemas.microsoft.com/office/drawing/2014/main" id="{02D20069-4485-C334-73DC-094440500749}"/>
                </a:ext>
              </a:extLst>
            </p:cNvPr>
            <p:cNvSpPr/>
            <p:nvPr/>
          </p:nvSpPr>
          <p:spPr bwMode="auto">
            <a:xfrm>
              <a:off x="5042429" y="1549400"/>
              <a:ext cx="914400" cy="914400"/>
            </a:xfrm>
            <a:prstGeom prst="ellipse">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Graphic 49" descr="Close with solid fill">
              <a:extLst>
                <a:ext uri="{FF2B5EF4-FFF2-40B4-BE49-F238E27FC236}">
                  <a16:creationId xmlns:a16="http://schemas.microsoft.com/office/drawing/2014/main" id="{F175970D-3F00-0512-0DFC-4C1B1D3E91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56729" y="1663700"/>
              <a:ext cx="685800" cy="685800"/>
            </a:xfrm>
            <a:prstGeom prst="rect">
              <a:avLst/>
            </a:prstGeom>
          </p:spPr>
        </p:pic>
      </p:grpSp>
      <p:grpSp>
        <p:nvGrpSpPr>
          <p:cNvPr id="51" name="Group 50" descr="available">
            <a:extLst>
              <a:ext uri="{FF2B5EF4-FFF2-40B4-BE49-F238E27FC236}">
                <a16:creationId xmlns:a16="http://schemas.microsoft.com/office/drawing/2014/main" id="{5D2A5A6E-37D2-8C6F-0224-B0A6EEDC1BC1}"/>
              </a:ext>
            </a:extLst>
          </p:cNvPr>
          <p:cNvGrpSpPr>
            <a:grpSpLocks noChangeAspect="1"/>
          </p:cNvGrpSpPr>
          <p:nvPr/>
        </p:nvGrpSpPr>
        <p:grpSpPr>
          <a:xfrm>
            <a:off x="4471816" y="3254576"/>
            <a:ext cx="457200" cy="457200"/>
            <a:chOff x="5042429" y="1549400"/>
            <a:chExt cx="914400" cy="914400"/>
          </a:xfrm>
        </p:grpSpPr>
        <p:sp>
          <p:nvSpPr>
            <p:cNvPr id="52" name="Oval 51">
              <a:extLst>
                <a:ext uri="{FF2B5EF4-FFF2-40B4-BE49-F238E27FC236}">
                  <a16:creationId xmlns:a16="http://schemas.microsoft.com/office/drawing/2014/main" id="{B2D5ACD6-CDC8-DC40-A11A-8B195D11E695}"/>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 name="Graphic 52" descr="Checkmark with solid fill">
              <a:extLst>
                <a:ext uri="{FF2B5EF4-FFF2-40B4-BE49-F238E27FC236}">
                  <a16:creationId xmlns:a16="http://schemas.microsoft.com/office/drawing/2014/main" id="{3F9C9EC3-D04C-EF74-6342-6C52B2547C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54" name="Group 53" descr="available">
            <a:extLst>
              <a:ext uri="{FF2B5EF4-FFF2-40B4-BE49-F238E27FC236}">
                <a16:creationId xmlns:a16="http://schemas.microsoft.com/office/drawing/2014/main" id="{229FC7A6-281B-431C-3E3A-FDE7FC19C63F}"/>
              </a:ext>
            </a:extLst>
          </p:cNvPr>
          <p:cNvGrpSpPr>
            <a:grpSpLocks noChangeAspect="1"/>
          </p:cNvGrpSpPr>
          <p:nvPr/>
        </p:nvGrpSpPr>
        <p:grpSpPr>
          <a:xfrm>
            <a:off x="4470113" y="2608550"/>
            <a:ext cx="457200" cy="457200"/>
            <a:chOff x="5042429" y="1549400"/>
            <a:chExt cx="914400" cy="914400"/>
          </a:xfrm>
        </p:grpSpPr>
        <p:sp>
          <p:nvSpPr>
            <p:cNvPr id="55" name="Oval 54">
              <a:extLst>
                <a:ext uri="{FF2B5EF4-FFF2-40B4-BE49-F238E27FC236}">
                  <a16:creationId xmlns:a16="http://schemas.microsoft.com/office/drawing/2014/main" id="{DFE1084F-051F-474C-13A0-79B3662A2730}"/>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Graphic 55" descr="Checkmark with solid fill">
              <a:extLst>
                <a:ext uri="{FF2B5EF4-FFF2-40B4-BE49-F238E27FC236}">
                  <a16:creationId xmlns:a16="http://schemas.microsoft.com/office/drawing/2014/main" id="{B5437900-C434-A211-A565-B21150083F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57" name="Group 56" descr="available">
            <a:extLst>
              <a:ext uri="{FF2B5EF4-FFF2-40B4-BE49-F238E27FC236}">
                <a16:creationId xmlns:a16="http://schemas.microsoft.com/office/drawing/2014/main" id="{89797874-E1E0-CE80-411F-476B895FAF4B}"/>
              </a:ext>
            </a:extLst>
          </p:cNvPr>
          <p:cNvGrpSpPr>
            <a:grpSpLocks noChangeAspect="1"/>
          </p:cNvGrpSpPr>
          <p:nvPr/>
        </p:nvGrpSpPr>
        <p:grpSpPr>
          <a:xfrm>
            <a:off x="4471816" y="3923402"/>
            <a:ext cx="457200" cy="457200"/>
            <a:chOff x="5042429" y="1549400"/>
            <a:chExt cx="914400" cy="914400"/>
          </a:xfrm>
        </p:grpSpPr>
        <p:sp>
          <p:nvSpPr>
            <p:cNvPr id="58" name="Oval 57">
              <a:extLst>
                <a:ext uri="{FF2B5EF4-FFF2-40B4-BE49-F238E27FC236}">
                  <a16:creationId xmlns:a16="http://schemas.microsoft.com/office/drawing/2014/main" id="{10C63DF9-E305-AFB5-4921-48396D8FCB7D}"/>
                </a:ext>
              </a:extLst>
            </p:cNvPr>
            <p:cNvSpPr/>
            <p:nvPr/>
          </p:nvSpPr>
          <p:spPr bwMode="auto">
            <a:xfrm>
              <a:off x="5042429" y="1549400"/>
              <a:ext cx="914400" cy="914400"/>
            </a:xfrm>
            <a:prstGeom prst="ellipse">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Graphic 58" descr="Checkmark with solid fill">
              <a:extLst>
                <a:ext uri="{FF2B5EF4-FFF2-40B4-BE49-F238E27FC236}">
                  <a16:creationId xmlns:a16="http://schemas.microsoft.com/office/drawing/2014/main" id="{57D128C8-7A7E-61B9-E881-F355A1B2F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grpSp>
        <p:nvGrpSpPr>
          <p:cNvPr id="60" name="Group 59" descr="available">
            <a:extLst>
              <a:ext uri="{FF2B5EF4-FFF2-40B4-BE49-F238E27FC236}">
                <a16:creationId xmlns:a16="http://schemas.microsoft.com/office/drawing/2014/main" id="{6542F31C-B099-AB08-8AFF-2B071CC58D5A}"/>
              </a:ext>
            </a:extLst>
          </p:cNvPr>
          <p:cNvGrpSpPr>
            <a:grpSpLocks noChangeAspect="1"/>
          </p:cNvGrpSpPr>
          <p:nvPr/>
        </p:nvGrpSpPr>
        <p:grpSpPr>
          <a:xfrm>
            <a:off x="4458718" y="5914586"/>
            <a:ext cx="457200" cy="457200"/>
            <a:chOff x="5042429" y="1549400"/>
            <a:chExt cx="914400" cy="914400"/>
          </a:xfrm>
        </p:grpSpPr>
        <p:sp>
          <p:nvSpPr>
            <p:cNvPr id="61" name="Oval 60">
              <a:extLst>
                <a:ext uri="{FF2B5EF4-FFF2-40B4-BE49-F238E27FC236}">
                  <a16:creationId xmlns:a16="http://schemas.microsoft.com/office/drawing/2014/main" id="{4DD8A690-D87A-0F01-533E-23B3256D6D03}"/>
                </a:ext>
              </a:extLst>
            </p:cNvPr>
            <p:cNvSpPr/>
            <p:nvPr/>
          </p:nvSpPr>
          <p:spPr bwMode="auto">
            <a:xfrm>
              <a:off x="5042429" y="1549400"/>
              <a:ext cx="914400" cy="914400"/>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descr="Checkmark with solid fill">
              <a:extLst>
                <a:ext uri="{FF2B5EF4-FFF2-40B4-BE49-F238E27FC236}">
                  <a16:creationId xmlns:a16="http://schemas.microsoft.com/office/drawing/2014/main" id="{C512A5DC-5A0B-661C-B5C1-8199724BCF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6729" y="1663700"/>
              <a:ext cx="685800" cy="685800"/>
            </a:xfrm>
            <a:prstGeom prst="rect">
              <a:avLst/>
            </a:prstGeom>
          </p:spPr>
        </p:pic>
      </p:grpSp>
    </p:spTree>
    <p:extLst>
      <p:ext uri="{BB962C8B-B14F-4D97-AF65-F5344CB8AC3E}">
        <p14:creationId xmlns:p14="http://schemas.microsoft.com/office/powerpoint/2010/main" val="15773287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B4E3-A80C-42E3-7FB6-71AE8AB5D726}"/>
              </a:ext>
            </a:extLst>
          </p:cNvPr>
          <p:cNvSpPr>
            <a:spLocks noGrp="1"/>
          </p:cNvSpPr>
          <p:nvPr>
            <p:ph type="title"/>
          </p:nvPr>
        </p:nvSpPr>
        <p:spPr>
          <a:xfrm>
            <a:off x="588263" y="457200"/>
            <a:ext cx="11018520" cy="861774"/>
          </a:xfrm>
        </p:spPr>
        <p:txBody>
          <a:bodyPr/>
          <a:lstStyle/>
          <a:p>
            <a:r>
              <a:rPr kumimoji="0" lang="en-US" sz="3600" b="0" i="0" u="none" strike="noStrike" kern="1200" cap="none" spc="-50" normalizeH="0" baseline="0" noProof="0">
                <a:ln w="3175">
                  <a:noFill/>
                </a:ln>
                <a:solidFill>
                  <a:srgbClr val="FFFFFF"/>
                </a:solidFill>
                <a:effectLst/>
                <a:uLnTx/>
                <a:uFillTx/>
                <a:latin typeface="Segoe UI Semibold"/>
                <a:ea typeface="+mn-ea"/>
                <a:cs typeface="Segoe UI"/>
              </a:rPr>
              <a:t>Retrieval Augmented Generation</a:t>
            </a:r>
            <a:br>
              <a:rPr kumimoji="0" lang="en-US" sz="36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Grounding for intelligent applications</a:t>
            </a:r>
            <a:endParaRPr lang="en-US"/>
          </a:p>
        </p:txBody>
      </p:sp>
      <p:pic>
        <p:nvPicPr>
          <p:cNvPr id="7" name="Graphic 154296106">
            <a:extLst>
              <a:ext uri="{FF2B5EF4-FFF2-40B4-BE49-F238E27FC236}">
                <a16:creationId xmlns:a16="http://schemas.microsoft.com/office/drawing/2014/main" id="{48F12AF7-9DEB-B215-94C8-CBE639B7268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7206" y="3541922"/>
            <a:ext cx="675632" cy="660254"/>
          </a:xfrm>
          <a:prstGeom prst="rect">
            <a:avLst/>
          </a:prstGeom>
        </p:spPr>
      </p:pic>
      <p:pic>
        <p:nvPicPr>
          <p:cNvPr id="8" name="Graphic 437806336">
            <a:extLst>
              <a:ext uri="{FF2B5EF4-FFF2-40B4-BE49-F238E27FC236}">
                <a16:creationId xmlns:a16="http://schemas.microsoft.com/office/drawing/2014/main" id="{B5785F39-DBC7-55CB-7441-2A9C0286D1E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2290" y="2517231"/>
            <a:ext cx="785637" cy="768518"/>
          </a:xfrm>
          <a:prstGeom prst="rect">
            <a:avLst/>
          </a:prstGeom>
        </p:spPr>
      </p:pic>
      <p:cxnSp>
        <p:nvCxnSpPr>
          <p:cNvPr id="13" name="Straight Arrow Connector 12">
            <a:extLst>
              <a:ext uri="{FF2B5EF4-FFF2-40B4-BE49-F238E27FC236}">
                <a16:creationId xmlns:a16="http://schemas.microsoft.com/office/drawing/2014/main" id="{63FB3A1B-6B69-8581-1412-6EB8AEFFD959}"/>
              </a:ext>
              <a:ext uri="{C183D7F6-B498-43B3-948B-1728B52AA6E4}">
                <adec:decorative xmlns:adec="http://schemas.microsoft.com/office/drawing/2017/decorative" val="1"/>
              </a:ext>
            </a:extLst>
          </p:cNvPr>
          <p:cNvCxnSpPr/>
          <p:nvPr/>
        </p:nvCxnSpPr>
        <p:spPr>
          <a:xfrm>
            <a:off x="2185185" y="3853751"/>
            <a:ext cx="8628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0A2F203-F1D3-9C3C-2335-49D8233C8E91}"/>
              </a:ext>
              <a:ext uri="{C183D7F6-B498-43B3-948B-1728B52AA6E4}">
                <adec:decorative xmlns:adec="http://schemas.microsoft.com/office/drawing/2017/decorative" val="1"/>
              </a:ext>
            </a:extLst>
          </p:cNvPr>
          <p:cNvCxnSpPr/>
          <p:nvPr/>
        </p:nvCxnSpPr>
        <p:spPr>
          <a:xfrm>
            <a:off x="4420388" y="3990986"/>
            <a:ext cx="1237359" cy="74107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645788-2AF0-6168-05C4-FFD012AA207F}"/>
              </a:ext>
              <a:ext uri="{C183D7F6-B498-43B3-948B-1728B52AA6E4}">
                <adec:decorative xmlns:adec="http://schemas.microsoft.com/office/drawing/2017/decorative" val="1"/>
              </a:ext>
            </a:extLst>
          </p:cNvPr>
          <p:cNvCxnSpPr/>
          <p:nvPr/>
        </p:nvCxnSpPr>
        <p:spPr>
          <a:xfrm flipV="1">
            <a:off x="4373578" y="2939611"/>
            <a:ext cx="1236579" cy="74107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2F19802-89AB-9FAB-48FA-6A0EAF46ED71}"/>
              </a:ext>
              <a:ext uri="{C183D7F6-B498-43B3-948B-1728B52AA6E4}">
                <adec:decorative xmlns:adec="http://schemas.microsoft.com/office/drawing/2017/decorative" val="1"/>
              </a:ext>
            </a:extLst>
          </p:cNvPr>
          <p:cNvCxnSpPr/>
          <p:nvPr/>
        </p:nvCxnSpPr>
        <p:spPr>
          <a:xfrm>
            <a:off x="6654812" y="2894628"/>
            <a:ext cx="1111751" cy="594686"/>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12">
            <a:extLst>
              <a:ext uri="{FF2B5EF4-FFF2-40B4-BE49-F238E27FC236}">
                <a16:creationId xmlns:a16="http://schemas.microsoft.com/office/drawing/2014/main" id="{EBD2F526-AD3C-02B2-4EFC-A2377D57BCCD}"/>
              </a:ext>
            </a:extLst>
          </p:cNvPr>
          <p:cNvSpPr txBox="1"/>
          <p:nvPr/>
        </p:nvSpPr>
        <p:spPr>
          <a:xfrm>
            <a:off x="1303506" y="4299503"/>
            <a:ext cx="863029" cy="3325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App UX</a:t>
            </a:r>
          </a:p>
        </p:txBody>
      </p:sp>
      <p:sp>
        <p:nvSpPr>
          <p:cNvPr id="37" name="TextBox 13">
            <a:extLst>
              <a:ext uri="{FF2B5EF4-FFF2-40B4-BE49-F238E27FC236}">
                <a16:creationId xmlns:a16="http://schemas.microsoft.com/office/drawing/2014/main" id="{A10C64E1-FA3B-7187-FB71-5EF38BC139C6}"/>
              </a:ext>
            </a:extLst>
          </p:cNvPr>
          <p:cNvSpPr txBox="1"/>
          <p:nvPr/>
        </p:nvSpPr>
        <p:spPr>
          <a:xfrm>
            <a:off x="3142406" y="4299502"/>
            <a:ext cx="1453006" cy="33258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Orchestrator</a:t>
            </a:r>
          </a:p>
        </p:txBody>
      </p:sp>
      <p:sp>
        <p:nvSpPr>
          <p:cNvPr id="38" name="TextBox 14">
            <a:extLst>
              <a:ext uri="{FF2B5EF4-FFF2-40B4-BE49-F238E27FC236}">
                <a16:creationId xmlns:a16="http://schemas.microsoft.com/office/drawing/2014/main" id="{2419F502-117A-304D-0D31-DDFC5BA29D4C}"/>
              </a:ext>
            </a:extLst>
          </p:cNvPr>
          <p:cNvSpPr txBox="1"/>
          <p:nvPr/>
        </p:nvSpPr>
        <p:spPr>
          <a:xfrm>
            <a:off x="5279421" y="5209237"/>
            <a:ext cx="1599653" cy="461665"/>
          </a:xfrm>
          <a:prstGeom prst="rect">
            <a:avLst/>
          </a:prstGeom>
          <a:noFill/>
        </p:spPr>
        <p:txBody>
          <a:bodyPr wrap="square" lIns="91440" tIns="45720" rIns="91440" bIns="4572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 Service</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Box 15">
            <a:extLst>
              <a:ext uri="{FF2B5EF4-FFF2-40B4-BE49-F238E27FC236}">
                <a16:creationId xmlns:a16="http://schemas.microsoft.com/office/drawing/2014/main" id="{02E1DA7D-31F3-4C51-1B7C-730A9462EE13}"/>
              </a:ext>
            </a:extLst>
          </p:cNvPr>
          <p:cNvSpPr txBox="1"/>
          <p:nvPr/>
        </p:nvSpPr>
        <p:spPr>
          <a:xfrm>
            <a:off x="4940376" y="2251779"/>
            <a:ext cx="2420306" cy="33258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Cognitive Search</a:t>
            </a:r>
          </a:p>
        </p:txBody>
      </p:sp>
      <p:grpSp>
        <p:nvGrpSpPr>
          <p:cNvPr id="50" name="Group 49">
            <a:extLst>
              <a:ext uri="{FF2B5EF4-FFF2-40B4-BE49-F238E27FC236}">
                <a16:creationId xmlns:a16="http://schemas.microsoft.com/office/drawing/2014/main" id="{35149533-8CB7-711C-4D07-0FBA0F21A460}"/>
              </a:ext>
              <a:ext uri="{C183D7F6-B498-43B3-948B-1728B52AA6E4}">
                <adec:decorative xmlns:adec="http://schemas.microsoft.com/office/drawing/2017/decorative" val="1"/>
              </a:ext>
            </a:extLst>
          </p:cNvPr>
          <p:cNvGrpSpPr/>
          <p:nvPr/>
        </p:nvGrpSpPr>
        <p:grpSpPr>
          <a:xfrm>
            <a:off x="8605891" y="2227584"/>
            <a:ext cx="2023845" cy="2523459"/>
            <a:chOff x="7360887" y="1960812"/>
            <a:chExt cx="2023845" cy="2523459"/>
          </a:xfrm>
        </p:grpSpPr>
        <p:pic>
          <p:nvPicPr>
            <p:cNvPr id="9" name="Graphic 1">
              <a:extLst>
                <a:ext uri="{FF2B5EF4-FFF2-40B4-BE49-F238E27FC236}">
                  <a16:creationId xmlns:a16="http://schemas.microsoft.com/office/drawing/2014/main" id="{E657515D-0DEF-41EC-F431-3E99EEF29A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8141" y="2661328"/>
              <a:ext cx="432998" cy="423142"/>
            </a:xfrm>
            <a:prstGeom prst="rect">
              <a:avLst/>
            </a:prstGeom>
          </p:spPr>
        </p:pic>
        <p:pic>
          <p:nvPicPr>
            <p:cNvPr id="11" name="Graphic 1">
              <a:extLst>
                <a:ext uri="{FF2B5EF4-FFF2-40B4-BE49-F238E27FC236}">
                  <a16:creationId xmlns:a16="http://schemas.microsoft.com/office/drawing/2014/main" id="{244690E5-CB4E-4356-15F6-0953831C07F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96438" y="3324632"/>
              <a:ext cx="479808" cy="468887"/>
            </a:xfrm>
            <a:prstGeom prst="rect">
              <a:avLst/>
            </a:prstGeom>
          </p:spPr>
        </p:pic>
        <p:pic>
          <p:nvPicPr>
            <p:cNvPr id="12" name="Graphic 1">
              <a:extLst>
                <a:ext uri="{FF2B5EF4-FFF2-40B4-BE49-F238E27FC236}">
                  <a16:creationId xmlns:a16="http://schemas.microsoft.com/office/drawing/2014/main" id="{417B99ED-9627-1956-1530-F237235BB0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219843" y="4045118"/>
              <a:ext cx="421295" cy="411706"/>
            </a:xfrm>
            <a:prstGeom prst="rect">
              <a:avLst/>
            </a:prstGeom>
          </p:spPr>
        </p:pic>
        <p:sp>
          <p:nvSpPr>
            <p:cNvPr id="19" name="Left Brace 18">
              <a:extLst>
                <a:ext uri="{FF2B5EF4-FFF2-40B4-BE49-F238E27FC236}">
                  <a16:creationId xmlns:a16="http://schemas.microsoft.com/office/drawing/2014/main" id="{86B88A94-14C5-8593-A733-BB29B0A49BA9}"/>
                </a:ext>
              </a:extLst>
            </p:cNvPr>
            <p:cNvSpPr/>
            <p:nvPr/>
          </p:nvSpPr>
          <p:spPr>
            <a:xfrm>
              <a:off x="7849261" y="2517231"/>
              <a:ext cx="222350" cy="196704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TextBox 16">
              <a:extLst>
                <a:ext uri="{FF2B5EF4-FFF2-40B4-BE49-F238E27FC236}">
                  <a16:creationId xmlns:a16="http://schemas.microsoft.com/office/drawing/2014/main" id="{CF58573C-0A7D-69AD-7ECE-DA6CCC51146C}"/>
                </a:ext>
              </a:extLst>
            </p:cNvPr>
            <p:cNvSpPr txBox="1"/>
            <p:nvPr/>
          </p:nvSpPr>
          <p:spPr>
            <a:xfrm>
              <a:off x="7360887" y="1960812"/>
              <a:ext cx="2023845" cy="55430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Data Sources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(files, databases, etc.)</a:t>
              </a:r>
            </a:p>
          </p:txBody>
        </p:sp>
      </p:grpSp>
      <p:sp>
        <p:nvSpPr>
          <p:cNvPr id="42" name="TextBox 17">
            <a:extLst>
              <a:ext uri="{FF2B5EF4-FFF2-40B4-BE49-F238E27FC236}">
                <a16:creationId xmlns:a16="http://schemas.microsoft.com/office/drawing/2014/main" id="{5BEC246F-608C-6E04-8C4A-310DFFD2F137}"/>
              </a:ext>
            </a:extLst>
          </p:cNvPr>
          <p:cNvSpPr txBox="1"/>
          <p:nvPr/>
        </p:nvSpPr>
        <p:spPr>
          <a:xfrm>
            <a:off x="4673979" y="3264688"/>
            <a:ext cx="1401298" cy="55430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Query </a:t>
            </a:r>
            <a:r>
              <a:rPr kumimoji="0" lang="en-US" sz="12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 Knowledge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extBox 18">
            <a:extLst>
              <a:ext uri="{FF2B5EF4-FFF2-40B4-BE49-F238E27FC236}">
                <a16:creationId xmlns:a16="http://schemas.microsoft.com/office/drawing/2014/main" id="{AD0F120B-4575-FBD7-B06A-3BEEDAF883B9}"/>
              </a:ext>
            </a:extLst>
          </p:cNvPr>
          <p:cNvSpPr txBox="1"/>
          <p:nvPr/>
        </p:nvSpPr>
        <p:spPr>
          <a:xfrm>
            <a:off x="4720239" y="3992296"/>
            <a:ext cx="2063083" cy="554302"/>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Prompt + Knowledge </a:t>
            </a:r>
            <a:r>
              <a:rPr kumimoji="0" lang="en-US" sz="12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 Response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44" name="Graphic 19">
            <a:extLst>
              <a:ext uri="{FF2B5EF4-FFF2-40B4-BE49-F238E27FC236}">
                <a16:creationId xmlns:a16="http://schemas.microsoft.com/office/drawing/2014/main" id="{D4E509ED-B7A6-E823-416B-7141A2191CE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96111" y="4475121"/>
            <a:ext cx="758331" cy="741071"/>
          </a:xfrm>
          <a:prstGeom prst="rect">
            <a:avLst/>
          </a:prstGeom>
        </p:spPr>
      </p:pic>
      <p:grpSp>
        <p:nvGrpSpPr>
          <p:cNvPr id="45" name="Group 44">
            <a:extLst>
              <a:ext uri="{FF2B5EF4-FFF2-40B4-BE49-F238E27FC236}">
                <a16:creationId xmlns:a16="http://schemas.microsoft.com/office/drawing/2014/main" id="{166121B9-EA82-6942-B634-968BB0DDB5DE}"/>
              </a:ext>
              <a:ext uri="{C183D7F6-B498-43B3-948B-1728B52AA6E4}">
                <adec:decorative xmlns:adec="http://schemas.microsoft.com/office/drawing/2017/decorative" val="1"/>
              </a:ext>
            </a:extLst>
          </p:cNvPr>
          <p:cNvGrpSpPr/>
          <p:nvPr/>
        </p:nvGrpSpPr>
        <p:grpSpPr>
          <a:xfrm>
            <a:off x="3408719" y="3642010"/>
            <a:ext cx="651737" cy="425655"/>
            <a:chOff x="1147626" y="4088674"/>
            <a:chExt cx="359154" cy="240030"/>
          </a:xfrm>
        </p:grpSpPr>
        <p:sp>
          <p:nvSpPr>
            <p:cNvPr id="46" name="Freeform: Shape 45">
              <a:extLst>
                <a:ext uri="{FF2B5EF4-FFF2-40B4-BE49-F238E27FC236}">
                  <a16:creationId xmlns:a16="http://schemas.microsoft.com/office/drawing/2014/main" id="{52281E85-8A1C-55A7-6BED-B59DE39F4CB2}"/>
                </a:ext>
              </a:extLst>
            </p:cNvPr>
            <p:cNvSpPr/>
            <p:nvPr/>
          </p:nvSpPr>
          <p:spPr>
            <a:xfrm>
              <a:off x="1147626" y="4088674"/>
              <a:ext cx="359154" cy="240030"/>
            </a:xfrm>
            <a:custGeom>
              <a:avLst/>
              <a:gdLst>
                <a:gd name="connsiteX0" fmla="*/ 347077 w 359154"/>
                <a:gd name="connsiteY0" fmla="*/ 0 h 240030"/>
                <a:gd name="connsiteX1" fmla="*/ 359155 w 359154"/>
                <a:gd name="connsiteY1" fmla="*/ 0 h 240030"/>
                <a:gd name="connsiteX2" fmla="*/ 359155 w 359154"/>
                <a:gd name="connsiteY2" fmla="*/ 240030 h 240030"/>
                <a:gd name="connsiteX3" fmla="*/ 347077 w 359154"/>
                <a:gd name="connsiteY3" fmla="*/ 240030 h 240030"/>
                <a:gd name="connsiteX4" fmla="*/ 12078 w 359154"/>
                <a:gd name="connsiteY4" fmla="*/ 240030 h 240030"/>
                <a:gd name="connsiteX5" fmla="*/ 0 w 359154"/>
                <a:gd name="connsiteY5" fmla="*/ 240030 h 240030"/>
                <a:gd name="connsiteX6" fmla="*/ 0 w 359154"/>
                <a:gd name="connsiteY6" fmla="*/ 0 h 240030"/>
                <a:gd name="connsiteX7" fmla="*/ 12078 w 359154"/>
                <a:gd name="connsiteY7"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154" h="240030">
                  <a:moveTo>
                    <a:pt x="347077" y="0"/>
                  </a:moveTo>
                  <a:cubicBezTo>
                    <a:pt x="353747" y="0"/>
                    <a:pt x="359155" y="0"/>
                    <a:pt x="359155" y="0"/>
                  </a:cubicBezTo>
                  <a:lnTo>
                    <a:pt x="359155" y="240030"/>
                  </a:lnTo>
                  <a:cubicBezTo>
                    <a:pt x="359155" y="240030"/>
                    <a:pt x="353747" y="240030"/>
                    <a:pt x="347077" y="240030"/>
                  </a:cubicBezTo>
                  <a:lnTo>
                    <a:pt x="12078" y="240030"/>
                  </a:lnTo>
                  <a:cubicBezTo>
                    <a:pt x="5408" y="240030"/>
                    <a:pt x="0" y="240030"/>
                    <a:pt x="0" y="240030"/>
                  </a:cubicBezTo>
                  <a:lnTo>
                    <a:pt x="0" y="0"/>
                  </a:lnTo>
                  <a:cubicBezTo>
                    <a:pt x="0" y="0"/>
                    <a:pt x="5408" y="0"/>
                    <a:pt x="12078" y="0"/>
                  </a:cubicBezTo>
                  <a:close/>
                </a:path>
              </a:pathLst>
            </a:custGeom>
            <a:solidFill>
              <a:srgbClr val="0078D4"/>
            </a:solidFill>
            <a:ln w="35454"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6A49F080-919B-8E99-99AA-D8ECFCBD5BCE}"/>
                </a:ext>
              </a:extLst>
            </p:cNvPr>
            <p:cNvSpPr/>
            <p:nvPr/>
          </p:nvSpPr>
          <p:spPr>
            <a:xfrm>
              <a:off x="1327381" y="4174018"/>
              <a:ext cx="59681" cy="104901"/>
            </a:xfrm>
            <a:custGeom>
              <a:avLst/>
              <a:gdLst>
                <a:gd name="connsiteX0" fmla="*/ 59682 w 59681"/>
                <a:gd name="connsiteY0" fmla="*/ 0 h 104901"/>
                <a:gd name="connsiteX1" fmla="*/ 59682 w 59681"/>
                <a:gd name="connsiteY1" fmla="*/ 69698 h 104901"/>
                <a:gd name="connsiteX2" fmla="*/ 0 w 59681"/>
                <a:gd name="connsiteY2" fmla="*/ 104902 h 104901"/>
                <a:gd name="connsiteX3" fmla="*/ 0 w 59681"/>
                <a:gd name="connsiteY3" fmla="*/ 34849 h 104901"/>
                <a:gd name="connsiteX4" fmla="*/ 59682 w 59681"/>
                <a:gd name="connsiteY4" fmla="*/ 0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81" h="104901">
                  <a:moveTo>
                    <a:pt x="59682" y="0"/>
                  </a:moveTo>
                  <a:lnTo>
                    <a:pt x="59682" y="69698"/>
                  </a:lnTo>
                  <a:lnTo>
                    <a:pt x="0" y="104902"/>
                  </a:lnTo>
                  <a:lnTo>
                    <a:pt x="0" y="34849"/>
                  </a:lnTo>
                  <a:lnTo>
                    <a:pt x="59682" y="0"/>
                  </a:lnTo>
                  <a:close/>
                </a:path>
              </a:pathLst>
            </a:custGeom>
            <a:solidFill>
              <a:srgbClr val="50E6FF"/>
            </a:solidFill>
            <a:ln w="35454"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0FF625E-30EC-5230-89BA-2E099427C087}"/>
                </a:ext>
              </a:extLst>
            </p:cNvPr>
            <p:cNvSpPr/>
            <p:nvPr/>
          </p:nvSpPr>
          <p:spPr>
            <a:xfrm>
              <a:off x="1267344" y="4138814"/>
              <a:ext cx="119718" cy="70053"/>
            </a:xfrm>
            <a:custGeom>
              <a:avLst/>
              <a:gdLst>
                <a:gd name="connsiteX0" fmla="*/ 119718 w 119718"/>
                <a:gd name="connsiteY0" fmla="*/ 35204 h 70053"/>
                <a:gd name="connsiteX1" fmla="*/ 60037 w 119718"/>
                <a:gd name="connsiteY1" fmla="*/ 70053 h 70053"/>
                <a:gd name="connsiteX2" fmla="*/ 0 w 119718"/>
                <a:gd name="connsiteY2" fmla="*/ 35204 h 70053"/>
                <a:gd name="connsiteX3" fmla="*/ 60037 w 119718"/>
                <a:gd name="connsiteY3" fmla="*/ 0 h 70053"/>
                <a:gd name="connsiteX4" fmla="*/ 119718 w 119718"/>
                <a:gd name="connsiteY4" fmla="*/ 35204 h 7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8" h="70053">
                  <a:moveTo>
                    <a:pt x="119718" y="35204"/>
                  </a:moveTo>
                  <a:lnTo>
                    <a:pt x="60037" y="70053"/>
                  </a:lnTo>
                  <a:lnTo>
                    <a:pt x="0" y="35204"/>
                  </a:lnTo>
                  <a:lnTo>
                    <a:pt x="60037" y="0"/>
                  </a:lnTo>
                  <a:lnTo>
                    <a:pt x="119718" y="35204"/>
                  </a:lnTo>
                  <a:close/>
                </a:path>
              </a:pathLst>
            </a:custGeom>
            <a:solidFill>
              <a:srgbClr val="C3F1FF"/>
            </a:solidFill>
            <a:ln w="35454"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8986C587-BE5B-3211-1421-BFC83A35B66C}"/>
                </a:ext>
              </a:extLst>
            </p:cNvPr>
            <p:cNvSpPr/>
            <p:nvPr/>
          </p:nvSpPr>
          <p:spPr>
            <a:xfrm>
              <a:off x="1267344" y="4174018"/>
              <a:ext cx="60036" cy="104901"/>
            </a:xfrm>
            <a:custGeom>
              <a:avLst/>
              <a:gdLst>
                <a:gd name="connsiteX0" fmla="*/ 60037 w 60036"/>
                <a:gd name="connsiteY0" fmla="*/ 34849 h 104901"/>
                <a:gd name="connsiteX1" fmla="*/ 60037 w 60036"/>
                <a:gd name="connsiteY1" fmla="*/ 104902 h 104901"/>
                <a:gd name="connsiteX2" fmla="*/ 0 w 60036"/>
                <a:gd name="connsiteY2" fmla="*/ 69698 h 104901"/>
                <a:gd name="connsiteX3" fmla="*/ 0 w 60036"/>
                <a:gd name="connsiteY3" fmla="*/ 0 h 104901"/>
                <a:gd name="connsiteX4" fmla="*/ 60037 w 60036"/>
                <a:gd name="connsiteY4" fmla="*/ 34849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6" h="104901">
                  <a:moveTo>
                    <a:pt x="60037" y="34849"/>
                  </a:moveTo>
                  <a:lnTo>
                    <a:pt x="60037" y="104902"/>
                  </a:lnTo>
                  <a:lnTo>
                    <a:pt x="0" y="69698"/>
                  </a:lnTo>
                  <a:lnTo>
                    <a:pt x="0" y="0"/>
                  </a:lnTo>
                  <a:lnTo>
                    <a:pt x="60037" y="34849"/>
                  </a:lnTo>
                  <a:close/>
                </a:path>
              </a:pathLst>
            </a:custGeom>
            <a:solidFill>
              <a:srgbClr val="9CEBFF"/>
            </a:solidFill>
            <a:ln w="35454"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8" name="TextBox 13">
            <a:extLst>
              <a:ext uri="{FF2B5EF4-FFF2-40B4-BE49-F238E27FC236}">
                <a16:creationId xmlns:a16="http://schemas.microsoft.com/office/drawing/2014/main" id="{ED79C018-C382-AF3A-C7E2-3D1A70608501}"/>
              </a:ext>
            </a:extLst>
          </p:cNvPr>
          <p:cNvSpPr txBox="1"/>
          <p:nvPr/>
        </p:nvSpPr>
        <p:spPr>
          <a:xfrm>
            <a:off x="7787778" y="3492731"/>
            <a:ext cx="1453006" cy="461665"/>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Transform into Embeddings</a:t>
            </a:r>
          </a:p>
        </p:txBody>
      </p:sp>
      <p:sp>
        <p:nvSpPr>
          <p:cNvPr id="3" name="TextBox 1">
            <a:extLst>
              <a:ext uri="{FF2B5EF4-FFF2-40B4-BE49-F238E27FC236}">
                <a16:creationId xmlns:a16="http://schemas.microsoft.com/office/drawing/2014/main" id="{709EBF92-5A33-EED5-714E-E6ABB40AC82B}"/>
              </a:ext>
            </a:extLst>
          </p:cNvPr>
          <p:cNvSpPr txBox="1"/>
          <p:nvPr/>
        </p:nvSpPr>
        <p:spPr>
          <a:xfrm>
            <a:off x="7646895" y="1970487"/>
            <a:ext cx="1315566" cy="4893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-1 , 0, 1 </a:t>
            </a:r>
          </a:p>
        </p:txBody>
      </p:sp>
      <p:sp>
        <p:nvSpPr>
          <p:cNvPr id="4" name="TextBox 2">
            <a:extLst>
              <a:ext uri="{FF2B5EF4-FFF2-40B4-BE49-F238E27FC236}">
                <a16:creationId xmlns:a16="http://schemas.microsoft.com/office/drawing/2014/main" id="{1396A50B-2007-95E0-7A2A-C2DC328B01A3}"/>
              </a:ext>
            </a:extLst>
          </p:cNvPr>
          <p:cNvSpPr txBox="1"/>
          <p:nvPr/>
        </p:nvSpPr>
        <p:spPr>
          <a:xfrm>
            <a:off x="7646895" y="2499166"/>
            <a:ext cx="1315566" cy="4893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2, 3, 4, 5</a:t>
            </a:r>
          </a:p>
        </p:txBody>
      </p:sp>
      <p:sp>
        <p:nvSpPr>
          <p:cNvPr id="5" name="TextBox 3">
            <a:extLst>
              <a:ext uri="{FF2B5EF4-FFF2-40B4-BE49-F238E27FC236}">
                <a16:creationId xmlns:a16="http://schemas.microsoft.com/office/drawing/2014/main" id="{452E42EA-5D15-8C12-ED64-A46A9D35F31C}"/>
              </a:ext>
            </a:extLst>
          </p:cNvPr>
          <p:cNvSpPr txBox="1"/>
          <p:nvPr/>
        </p:nvSpPr>
        <p:spPr>
          <a:xfrm>
            <a:off x="7689679" y="3015144"/>
            <a:ext cx="1315566" cy="489365"/>
          </a:xfrm>
          <a:prstGeom prst="rect">
            <a:avLst/>
          </a:prstGeom>
          <a:noFill/>
        </p:spPr>
        <p:txBody>
          <a:bodyPr wrap="square" lIns="182880" tIns="146304" rIns="182880" bIns="14630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6, 7, 8, 9 </a:t>
            </a:r>
          </a:p>
        </p:txBody>
      </p:sp>
      <p:sp>
        <p:nvSpPr>
          <p:cNvPr id="6" name="Left Bracket 5">
            <a:extLst>
              <a:ext uri="{FF2B5EF4-FFF2-40B4-BE49-F238E27FC236}">
                <a16:creationId xmlns:a16="http://schemas.microsoft.com/office/drawing/2014/main" id="{42BFF7B2-E1AB-DD99-4440-B05BE4D85FCF}"/>
              </a:ext>
              <a:ext uri="{C183D7F6-B498-43B3-948B-1728B52AA6E4}">
                <adec:decorative xmlns:adec="http://schemas.microsoft.com/office/drawing/2017/decorative" val="1"/>
              </a:ext>
            </a:extLst>
          </p:cNvPr>
          <p:cNvSpPr/>
          <p:nvPr/>
        </p:nvSpPr>
        <p:spPr>
          <a:xfrm>
            <a:off x="7816679" y="3059146"/>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Left Bracket 9">
            <a:extLst>
              <a:ext uri="{FF2B5EF4-FFF2-40B4-BE49-F238E27FC236}">
                <a16:creationId xmlns:a16="http://schemas.microsoft.com/office/drawing/2014/main" id="{2F36DF93-A61D-0AD0-F5DF-1F384751C91C}"/>
              </a:ext>
              <a:ext uri="{C183D7F6-B498-43B3-948B-1728B52AA6E4}">
                <adec:decorative xmlns:adec="http://schemas.microsoft.com/office/drawing/2017/decorative" val="1"/>
              </a:ext>
            </a:extLst>
          </p:cNvPr>
          <p:cNvSpPr/>
          <p:nvPr/>
        </p:nvSpPr>
        <p:spPr>
          <a:xfrm rot="10800000">
            <a:off x="8693133" y="3059146"/>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Left Bracket 13">
            <a:extLst>
              <a:ext uri="{FF2B5EF4-FFF2-40B4-BE49-F238E27FC236}">
                <a16:creationId xmlns:a16="http://schemas.microsoft.com/office/drawing/2014/main" id="{42BFF7B2-E1AB-DD99-4440-B05BE4D85FCF}"/>
              </a:ext>
              <a:ext uri="{C183D7F6-B498-43B3-948B-1728B52AA6E4}">
                <adec:decorative xmlns:adec="http://schemas.microsoft.com/office/drawing/2017/decorative" val="1"/>
              </a:ext>
            </a:extLst>
          </p:cNvPr>
          <p:cNvSpPr/>
          <p:nvPr/>
        </p:nvSpPr>
        <p:spPr>
          <a:xfrm>
            <a:off x="7807154" y="2528921"/>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Left Bracket 15">
            <a:extLst>
              <a:ext uri="{FF2B5EF4-FFF2-40B4-BE49-F238E27FC236}">
                <a16:creationId xmlns:a16="http://schemas.microsoft.com/office/drawing/2014/main" id="{2F36DF93-A61D-0AD0-F5DF-1F384751C91C}"/>
              </a:ext>
              <a:ext uri="{C183D7F6-B498-43B3-948B-1728B52AA6E4}">
                <adec:decorative xmlns:adec="http://schemas.microsoft.com/office/drawing/2017/decorative" val="1"/>
              </a:ext>
            </a:extLst>
          </p:cNvPr>
          <p:cNvSpPr/>
          <p:nvPr/>
        </p:nvSpPr>
        <p:spPr>
          <a:xfrm rot="10800000">
            <a:off x="8709008" y="2528921"/>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Left Bracket 17">
            <a:extLst>
              <a:ext uri="{FF2B5EF4-FFF2-40B4-BE49-F238E27FC236}">
                <a16:creationId xmlns:a16="http://schemas.microsoft.com/office/drawing/2014/main" id="{EF22BA15-6C25-2802-41C4-2FA7E87E2728}"/>
              </a:ext>
              <a:ext uri="{C183D7F6-B498-43B3-948B-1728B52AA6E4}">
                <adec:decorative xmlns:adec="http://schemas.microsoft.com/office/drawing/2017/decorative" val="1"/>
              </a:ext>
            </a:extLst>
          </p:cNvPr>
          <p:cNvSpPr/>
          <p:nvPr/>
        </p:nvSpPr>
        <p:spPr>
          <a:xfrm rot="10800000">
            <a:off x="8696307" y="2008221"/>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Left Bracket 21">
            <a:extLst>
              <a:ext uri="{FF2B5EF4-FFF2-40B4-BE49-F238E27FC236}">
                <a16:creationId xmlns:a16="http://schemas.microsoft.com/office/drawing/2014/main" id="{DEBC20B0-85D1-1BAF-4364-B8C1EE9B96BB}"/>
              </a:ext>
              <a:ext uri="{C183D7F6-B498-43B3-948B-1728B52AA6E4}">
                <adec:decorative xmlns:adec="http://schemas.microsoft.com/office/drawing/2017/decorative" val="1"/>
              </a:ext>
            </a:extLst>
          </p:cNvPr>
          <p:cNvSpPr/>
          <p:nvPr/>
        </p:nvSpPr>
        <p:spPr>
          <a:xfrm>
            <a:off x="7781754" y="2033621"/>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86639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C6273-6D2B-4DEB-C0EC-6EC048114887}"/>
              </a:ext>
            </a:extLst>
          </p:cNvPr>
          <p:cNvSpPr>
            <a:spLocks noGrp="1"/>
          </p:cNvSpPr>
          <p:nvPr>
            <p:ph type="title" idx="4294967295"/>
          </p:nvPr>
        </p:nvSpPr>
        <p:spPr>
          <a:xfrm>
            <a:off x="1507714" y="0"/>
            <a:ext cx="9815513" cy="6858000"/>
          </a:xfrm>
        </p:spPr>
        <p:txBody>
          <a:bodyPr anchor="ctr"/>
          <a:lstStyle/>
          <a:p>
            <a:pPr algn="ctr"/>
            <a:r>
              <a:rPr lang="en-US" sz="4000" i="1" dirty="0"/>
              <a:t>How can I create vector representations of my data?</a:t>
            </a:r>
            <a:endParaRPr lang="en-US" sz="4000" dirty="0"/>
          </a:p>
        </p:txBody>
      </p:sp>
    </p:spTree>
    <p:extLst>
      <p:ext uri="{BB962C8B-B14F-4D97-AF65-F5344CB8AC3E}">
        <p14:creationId xmlns:p14="http://schemas.microsoft.com/office/powerpoint/2010/main" val="95762596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Generate document embeddings</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p:txBody>
          <a:bodyPr/>
          <a:lstStyle/>
          <a:p>
            <a:r>
              <a:rPr lang="en-US"/>
              <a:t>docsEmbeddings.py</a:t>
            </a:r>
          </a:p>
        </p:txBody>
      </p:sp>
      <p:sp>
        <p:nvSpPr>
          <p:cNvPr id="5" name="Text Placeholder 4"/>
          <p:cNvSpPr>
            <a:spLocks noGrp="1"/>
          </p:cNvSpPr>
          <p:nvPr>
            <p:ph type="body" sz="quarter" idx="10"/>
          </p:nvPr>
        </p:nvSpPr>
        <p:spPr/>
        <p:txBody>
          <a:bodyPr/>
          <a:lstStyle/>
          <a:p>
            <a:r>
              <a:rPr lang="en-US" b="0">
                <a:solidFill>
                  <a:srgbClr val="6A9955"/>
                </a:solidFill>
                <a:effectLst/>
                <a:latin typeface="Consolas" panose="020B0609020204030204" pitchFamily="49" charset="0"/>
              </a:rPr>
              <a:t># generate document embeddings</a:t>
            </a:r>
            <a:endParaRPr lang="en-US" b="0">
              <a:solidFill>
                <a:srgbClr val="D4D4D4"/>
              </a:solidFill>
              <a:effectLst/>
              <a:latin typeface="Consolas" panose="020B0609020204030204" pitchFamily="49" charset="0"/>
            </a:endParaRPr>
          </a:p>
          <a:p>
            <a:r>
              <a:rPr lang="en-US" b="0">
                <a:solidFill>
                  <a:srgbClr val="0000FF"/>
                </a:solidFill>
                <a:effectLst/>
                <a:latin typeface="Consolas" panose="020B0609020204030204" pitchFamily="49" charset="0"/>
              </a:rPr>
              <a:t>def</a:t>
            </a:r>
            <a:r>
              <a:rPr lang="en-US" b="0">
                <a:solidFill>
                  <a:srgbClr val="000000"/>
                </a:solidFill>
                <a:effectLst/>
                <a:latin typeface="Consolas" panose="020B0609020204030204" pitchFamily="49" charset="0"/>
              </a:rPr>
              <a:t> </a:t>
            </a:r>
            <a:r>
              <a:rPr lang="en-US" b="0" err="1">
                <a:solidFill>
                  <a:srgbClr val="795E26"/>
                </a:solidFill>
                <a:effectLst/>
                <a:latin typeface="Consolas" panose="020B0609020204030204" pitchFamily="49" charset="0"/>
              </a:rPr>
              <a:t>generate_embeddings</a:t>
            </a:r>
            <a:r>
              <a:rPr lang="en-US" b="0">
                <a:solidFill>
                  <a:srgbClr val="000000"/>
                </a:solidFill>
                <a:effectLst/>
                <a:latin typeface="Consolas" panose="020B0609020204030204" pitchFamily="49" charset="0"/>
              </a:rPr>
              <a:t>(</a:t>
            </a:r>
            <a:r>
              <a:rPr lang="en-US" b="0">
                <a:solidFill>
                  <a:srgbClr val="001080"/>
                </a:solidFill>
                <a:effectLst/>
                <a:latin typeface="Consolas" panose="020B0609020204030204" pitchFamily="49" charset="0"/>
              </a:rPr>
              <a:t>text</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response</a:t>
            </a:r>
            <a:r>
              <a:rPr lang="en-US" b="0">
                <a:solidFill>
                  <a:srgbClr val="000000"/>
                </a:solidFill>
                <a:effectLst/>
                <a:latin typeface="Consolas" panose="020B0609020204030204" pitchFamily="49" charset="0"/>
              </a:rPr>
              <a:t> = </a:t>
            </a:r>
            <a:r>
              <a:rPr lang="en-US" b="0" err="1">
                <a:solidFill>
                  <a:srgbClr val="267F99"/>
                </a:solidFill>
                <a:effectLst/>
                <a:latin typeface="Consolas" panose="020B0609020204030204" pitchFamily="49" charset="0"/>
              </a:rPr>
              <a:t>openai</a:t>
            </a:r>
            <a:r>
              <a:rPr lang="en-US" b="0" err="1">
                <a:solidFill>
                  <a:srgbClr val="000000"/>
                </a:solidFill>
                <a:effectLst/>
                <a:latin typeface="Consolas" panose="020B0609020204030204" pitchFamily="49" charset="0"/>
              </a:rPr>
              <a:t>.</a:t>
            </a:r>
            <a:r>
              <a:rPr lang="en-US" b="0" err="1">
                <a:solidFill>
                  <a:srgbClr val="267F99"/>
                </a:solidFill>
                <a:effectLst/>
                <a:latin typeface="Consolas" panose="020B0609020204030204" pitchFamily="49" charset="0"/>
              </a:rPr>
              <a:t>Embedding</a:t>
            </a:r>
            <a:r>
              <a:rPr lang="en-US" b="0" err="1">
                <a:solidFill>
                  <a:srgbClr val="000000"/>
                </a:solidFill>
                <a:effectLst/>
                <a:latin typeface="Consolas" panose="020B0609020204030204" pitchFamily="49" charset="0"/>
              </a:rPr>
              <a:t>.</a:t>
            </a:r>
            <a:r>
              <a:rPr lang="en-US" b="0" err="1">
                <a:solidFill>
                  <a:srgbClr val="795E26"/>
                </a:solidFill>
                <a:effectLst/>
                <a:latin typeface="Consolas" panose="020B0609020204030204" pitchFamily="49" charset="0"/>
              </a:rPr>
              <a:t>create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input</a:t>
            </a:r>
            <a:r>
              <a:rPr lang="en-US" b="0">
                <a:solidFill>
                  <a:srgbClr val="000000"/>
                </a:solidFill>
                <a:effectLst/>
                <a:latin typeface="Consolas" panose="020B0609020204030204" pitchFamily="49" charset="0"/>
              </a:rPr>
              <a:t>=</a:t>
            </a:r>
            <a:r>
              <a:rPr lang="en-US" b="0">
                <a:solidFill>
                  <a:srgbClr val="001080"/>
                </a:solidFill>
                <a:effectLst/>
                <a:latin typeface="Consolas" panose="020B0609020204030204" pitchFamily="49" charset="0"/>
              </a:rPr>
              <a:t>text</a:t>
            </a:r>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engine</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"text-embedding-ada-002"</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embeddings</a:t>
            </a:r>
            <a:r>
              <a:rPr lang="en-US" b="0">
                <a:solidFill>
                  <a:srgbClr val="000000"/>
                </a:solidFill>
                <a:effectLst/>
                <a:latin typeface="Consolas" panose="020B0609020204030204" pitchFamily="49" charset="0"/>
              </a:rPr>
              <a:t> = </a:t>
            </a:r>
            <a:r>
              <a:rPr lang="en-US" b="0">
                <a:solidFill>
                  <a:srgbClr val="001080"/>
                </a:solidFill>
                <a:effectLst/>
                <a:latin typeface="Consolas" panose="020B0609020204030204" pitchFamily="49" charset="0"/>
              </a:rPr>
              <a:t>response</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'data'</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'embedding'</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AF00DB"/>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embeddings</a:t>
            </a:r>
            <a:endParaRPr lang="en-US"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57084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Generate query embedding</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p:txBody>
          <a:bodyPr/>
          <a:lstStyle/>
          <a:p>
            <a:r>
              <a:rPr lang="en-US"/>
              <a:t>queryEmbedding.py</a:t>
            </a:r>
          </a:p>
        </p:txBody>
      </p:sp>
      <p:sp>
        <p:nvSpPr>
          <p:cNvPr id="5" name="Text Placeholder 4"/>
          <p:cNvSpPr>
            <a:spLocks noGrp="1"/>
          </p:cNvSpPr>
          <p:nvPr>
            <p:ph type="body" sz="quarter" idx="10"/>
          </p:nvPr>
        </p:nvSpPr>
        <p:spPr/>
        <p:txBody>
          <a:bodyPr/>
          <a:lstStyle/>
          <a:p>
            <a:r>
              <a:rPr lang="en-US" b="0">
                <a:solidFill>
                  <a:srgbClr val="6A9955"/>
                </a:solidFill>
                <a:effectLst/>
                <a:latin typeface="Consolas" panose="020B0609020204030204" pitchFamily="49" charset="0"/>
              </a:rPr>
              <a:t># generate query embedding</a:t>
            </a:r>
            <a:endParaRPr lang="en-US" b="0">
              <a:solidFill>
                <a:srgbClr val="9CDCFE"/>
              </a:solidFill>
              <a:effectLst/>
              <a:latin typeface="Consolas" panose="020B0609020204030204" pitchFamily="49" charset="0"/>
            </a:endParaRPr>
          </a:p>
          <a:p>
            <a:r>
              <a:rPr lang="en-US" b="0">
                <a:solidFill>
                  <a:srgbClr val="001080"/>
                </a:solidFill>
                <a:effectLst/>
                <a:latin typeface="Consolas" panose="020B0609020204030204" pitchFamily="49" charset="0"/>
              </a:rPr>
              <a:t>response</a:t>
            </a:r>
            <a:r>
              <a:rPr lang="en-US" b="0">
                <a:solidFill>
                  <a:srgbClr val="000000"/>
                </a:solidFill>
                <a:effectLst/>
                <a:latin typeface="Consolas" panose="020B0609020204030204" pitchFamily="49" charset="0"/>
              </a:rPr>
              <a:t> = </a:t>
            </a:r>
            <a:r>
              <a:rPr lang="en-US" b="0" err="1">
                <a:solidFill>
                  <a:srgbClr val="267F99"/>
                </a:solidFill>
                <a:effectLst/>
                <a:latin typeface="Consolas" panose="020B0609020204030204" pitchFamily="49" charset="0"/>
              </a:rPr>
              <a:t>openai</a:t>
            </a:r>
            <a:r>
              <a:rPr lang="en-US" b="0" err="1">
                <a:solidFill>
                  <a:srgbClr val="000000"/>
                </a:solidFill>
                <a:effectLst/>
                <a:latin typeface="Consolas" panose="020B0609020204030204" pitchFamily="49" charset="0"/>
              </a:rPr>
              <a:t>.</a:t>
            </a:r>
            <a:r>
              <a:rPr lang="en-US" b="0" err="1">
                <a:solidFill>
                  <a:srgbClr val="267F99"/>
                </a:solidFill>
                <a:effectLst/>
                <a:latin typeface="Consolas" panose="020B0609020204030204" pitchFamily="49" charset="0"/>
              </a:rPr>
              <a:t>Embedding</a:t>
            </a:r>
            <a:r>
              <a:rPr lang="en-US" b="0" err="1">
                <a:solidFill>
                  <a:srgbClr val="000000"/>
                </a:solidFill>
                <a:effectLst/>
                <a:latin typeface="Consolas" panose="020B0609020204030204" pitchFamily="49" charset="0"/>
              </a:rPr>
              <a:t>.</a:t>
            </a:r>
            <a:r>
              <a:rPr lang="en-US" b="0" err="1">
                <a:solidFill>
                  <a:srgbClr val="795E26"/>
                </a:solidFill>
                <a:effectLst/>
                <a:latin typeface="Consolas" panose="020B0609020204030204" pitchFamily="49" charset="0"/>
              </a:rPr>
              <a:t>create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input</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“healthy foods"</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engine</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"text-embedding-ada-002"</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r>
              <a:rPr lang="en-US" b="0">
                <a:solidFill>
                  <a:srgbClr val="001080"/>
                </a:solidFill>
                <a:effectLst/>
                <a:latin typeface="Consolas" panose="020B0609020204030204" pitchFamily="49" charset="0"/>
              </a:rPr>
              <a:t>embeddings</a:t>
            </a:r>
            <a:r>
              <a:rPr lang="en-US" b="0">
                <a:solidFill>
                  <a:srgbClr val="000000"/>
                </a:solidFill>
                <a:effectLst/>
                <a:latin typeface="Consolas" panose="020B0609020204030204" pitchFamily="49" charset="0"/>
              </a:rPr>
              <a:t> = </a:t>
            </a:r>
            <a:r>
              <a:rPr lang="en-US" b="0">
                <a:solidFill>
                  <a:srgbClr val="001080"/>
                </a:solidFill>
                <a:effectLst/>
                <a:latin typeface="Consolas" panose="020B0609020204030204" pitchFamily="49" charset="0"/>
              </a:rPr>
              <a:t>response</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'data'</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'embedding'</a:t>
            </a:r>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71581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0885C69-F18D-E70E-B470-4FF283A5E6DD}"/>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solidFill>
                  <a:srgbClr val="FFFFFF"/>
                </a:solidFill>
                <a:cs typeface="Segoe UI"/>
              </a:rPr>
              <a:t>How do I get started with Vector search?</a:t>
            </a:r>
          </a:p>
        </p:txBody>
      </p:sp>
      <p:cxnSp>
        <p:nvCxnSpPr>
          <p:cNvPr id="4" name="Straight Connector 3" descr="Timeline arrow">
            <a:extLst>
              <a:ext uri="{FF2B5EF4-FFF2-40B4-BE49-F238E27FC236}">
                <a16:creationId xmlns:a16="http://schemas.microsoft.com/office/drawing/2014/main" id="{D5557ACA-09C1-70D1-46EF-A055EB44B5CB}"/>
              </a:ext>
            </a:extLst>
          </p:cNvPr>
          <p:cNvCxnSpPr>
            <a:cxnSpLocks/>
          </p:cNvCxnSpPr>
          <p:nvPr/>
        </p:nvCxnSpPr>
        <p:spPr>
          <a:xfrm>
            <a:off x="584200" y="3213025"/>
            <a:ext cx="11025188" cy="0"/>
          </a:xfrm>
          <a:prstGeom prst="line">
            <a:avLst/>
          </a:prstGeom>
          <a:noFill/>
          <a:ln w="25400" cap="rnd" cmpd="sng" algn="ctr">
            <a:solidFill>
              <a:srgbClr val="E6E6E6"/>
            </a:solidFill>
            <a:prstDash val="sysDot"/>
            <a:headEnd type="none" w="med" len="med"/>
            <a:tailEnd type="arrow" w="lg" len="med"/>
          </a:ln>
          <a:effectLst/>
        </p:spPr>
      </p:cxnSp>
      <p:sp>
        <p:nvSpPr>
          <p:cNvPr id="5" name="TextBox 4">
            <a:extLst>
              <a:ext uri="{FF2B5EF4-FFF2-40B4-BE49-F238E27FC236}">
                <a16:creationId xmlns:a16="http://schemas.microsoft.com/office/drawing/2014/main" id="{19EB0846-9437-3A1B-E94F-62045C9BBF9E}"/>
              </a:ext>
            </a:extLst>
          </p:cNvPr>
          <p:cNvSpPr txBox="1"/>
          <p:nvPr/>
        </p:nvSpPr>
        <p:spPr>
          <a:xfrm>
            <a:off x="584201" y="1914422"/>
            <a:ext cx="1595438" cy="553998"/>
          </a:xfrm>
          <a:prstGeom prst="rect">
            <a:avLst/>
          </a:prstGeom>
          <a:noFill/>
        </p:spPr>
        <p:txBody>
          <a:bodyPr wrap="square" lIns="0" tIns="0" rIns="0" bIns="0" rtlCol="0" anchor="b">
            <a:spAutoFit/>
          </a:bodyPr>
          <a:lstStyle/>
          <a:p>
            <a:pPr algn="ctr" defTabSz="914367">
              <a:defRPr/>
            </a:pPr>
            <a:r>
              <a:rPr lang="en-US">
                <a:solidFill>
                  <a:srgbClr val="0078D4"/>
                </a:solidFill>
                <a:latin typeface="Segoe UI Semibold"/>
              </a:rPr>
              <a:t>Ingest data sources</a:t>
            </a:r>
          </a:p>
        </p:txBody>
      </p:sp>
      <p:grpSp>
        <p:nvGrpSpPr>
          <p:cNvPr id="6" name="Group 5" descr="Ingest data sources icon">
            <a:extLst>
              <a:ext uri="{FF2B5EF4-FFF2-40B4-BE49-F238E27FC236}">
                <a16:creationId xmlns:a16="http://schemas.microsoft.com/office/drawing/2014/main" id="{5C85196B-0A1D-3868-8F29-632A76F18E6F}"/>
              </a:ext>
            </a:extLst>
          </p:cNvPr>
          <p:cNvGrpSpPr/>
          <p:nvPr/>
        </p:nvGrpSpPr>
        <p:grpSpPr>
          <a:xfrm>
            <a:off x="754063" y="2620489"/>
            <a:ext cx="1243486" cy="1243486"/>
            <a:chOff x="584200" y="3560884"/>
            <a:chExt cx="659875" cy="659875"/>
          </a:xfrm>
        </p:grpSpPr>
        <p:sp>
          <p:nvSpPr>
            <p:cNvPr id="7" name="Oval 6">
              <a:extLst>
                <a:ext uri="{FF2B5EF4-FFF2-40B4-BE49-F238E27FC236}">
                  <a16:creationId xmlns:a16="http://schemas.microsoft.com/office/drawing/2014/main" id="{F53D42EF-C6E2-E76A-4814-7F8E5C93B634}"/>
                </a:ext>
              </a:extLst>
            </p:cNvPr>
            <p:cNvSpPr/>
            <p:nvPr/>
          </p:nvSpPr>
          <p:spPr bwMode="auto">
            <a:xfrm>
              <a:off x="584200" y="3560884"/>
              <a:ext cx="659875" cy="659875"/>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 name="Oval 7">
              <a:extLst>
                <a:ext uri="{FF2B5EF4-FFF2-40B4-BE49-F238E27FC236}">
                  <a16:creationId xmlns:a16="http://schemas.microsoft.com/office/drawing/2014/main" id="{843F972E-FF8D-6324-BB67-35DEE27D8AC8}"/>
                </a:ext>
              </a:extLst>
            </p:cNvPr>
            <p:cNvSpPr/>
            <p:nvPr/>
          </p:nvSpPr>
          <p:spPr bwMode="auto">
            <a:xfrm>
              <a:off x="624585" y="3601269"/>
              <a:ext cx="579104" cy="579104"/>
            </a:xfrm>
            <a:prstGeom prst="ellipse">
              <a:avLst/>
            </a:prstGeom>
            <a:solidFill>
              <a:srgbClr val="E6E6E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F1EFF1-057E-D3A1-FD92-F99867162057}"/>
              </a:ext>
            </a:extLst>
          </p:cNvPr>
          <p:cNvSpPr txBox="1"/>
          <p:nvPr/>
        </p:nvSpPr>
        <p:spPr>
          <a:xfrm>
            <a:off x="584201" y="4096438"/>
            <a:ext cx="1595438" cy="430887"/>
          </a:xfrm>
          <a:prstGeom prst="rect">
            <a:avLst/>
          </a:prstGeom>
          <a:noFill/>
        </p:spPr>
        <p:txBody>
          <a:bodyPr wrap="square" lIns="0" tIns="0" rIns="0" bIns="0" rtlCol="0">
            <a:spAutoFit/>
          </a:bodyPr>
          <a:lstStyle/>
          <a:p>
            <a:pPr algn="ctr" defTabSz="914367">
              <a:defRPr/>
            </a:pPr>
            <a:r>
              <a:rPr lang="en-US" sz="1400">
                <a:solidFill>
                  <a:srgbClr val="FFFFFF"/>
                </a:solidFill>
                <a:latin typeface="Segoe UI Semibold"/>
              </a:rPr>
              <a:t>Gather your data sources</a:t>
            </a:r>
          </a:p>
        </p:txBody>
      </p:sp>
      <p:sp>
        <p:nvSpPr>
          <p:cNvPr id="10" name="TextBox 9">
            <a:extLst>
              <a:ext uri="{FF2B5EF4-FFF2-40B4-BE49-F238E27FC236}">
                <a16:creationId xmlns:a16="http://schemas.microsoft.com/office/drawing/2014/main" id="{38C9DBE6-1E3F-F828-799F-DF6858D5EC21}"/>
              </a:ext>
            </a:extLst>
          </p:cNvPr>
          <p:cNvSpPr txBox="1"/>
          <p:nvPr/>
        </p:nvSpPr>
        <p:spPr>
          <a:xfrm>
            <a:off x="2470151" y="1637423"/>
            <a:ext cx="1595438" cy="830997"/>
          </a:xfrm>
          <a:prstGeom prst="rect">
            <a:avLst/>
          </a:prstGeom>
          <a:noFill/>
        </p:spPr>
        <p:txBody>
          <a:bodyPr wrap="square" lIns="0" tIns="0" rIns="0" bIns="0" rtlCol="0" anchor="b">
            <a:spAutoFit/>
          </a:bodyPr>
          <a:lstStyle/>
          <a:p>
            <a:pPr algn="ctr" defTabSz="914367">
              <a:defRPr/>
            </a:pPr>
            <a:r>
              <a:rPr lang="en-US">
                <a:solidFill>
                  <a:srgbClr val="0078D4"/>
                </a:solidFill>
                <a:latin typeface="Segoe UI Semibold"/>
              </a:rPr>
              <a:t>Generate document embeddings</a:t>
            </a:r>
          </a:p>
        </p:txBody>
      </p:sp>
      <p:grpSp>
        <p:nvGrpSpPr>
          <p:cNvPr id="11" name="Group 10" descr="Generate document embeddings icon&#10;">
            <a:extLst>
              <a:ext uri="{FF2B5EF4-FFF2-40B4-BE49-F238E27FC236}">
                <a16:creationId xmlns:a16="http://schemas.microsoft.com/office/drawing/2014/main" id="{D6BF16E2-BE58-9A28-FD46-8B7C2ADA516B}"/>
              </a:ext>
            </a:extLst>
          </p:cNvPr>
          <p:cNvGrpSpPr/>
          <p:nvPr/>
        </p:nvGrpSpPr>
        <p:grpSpPr>
          <a:xfrm>
            <a:off x="2640013" y="2621232"/>
            <a:ext cx="1242000" cy="1242000"/>
            <a:chOff x="584200" y="3560884"/>
            <a:chExt cx="659875" cy="659875"/>
          </a:xfrm>
        </p:grpSpPr>
        <p:sp>
          <p:nvSpPr>
            <p:cNvPr id="12" name="Oval 11">
              <a:extLst>
                <a:ext uri="{FF2B5EF4-FFF2-40B4-BE49-F238E27FC236}">
                  <a16:creationId xmlns:a16="http://schemas.microsoft.com/office/drawing/2014/main" id="{3D669CD6-0397-7C70-E1D0-0441535AA45E}"/>
                </a:ext>
              </a:extLst>
            </p:cNvPr>
            <p:cNvSpPr/>
            <p:nvPr/>
          </p:nvSpPr>
          <p:spPr bwMode="auto">
            <a:xfrm>
              <a:off x="584200" y="3560884"/>
              <a:ext cx="659875" cy="659875"/>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3" name="Oval 12">
              <a:extLst>
                <a:ext uri="{FF2B5EF4-FFF2-40B4-BE49-F238E27FC236}">
                  <a16:creationId xmlns:a16="http://schemas.microsoft.com/office/drawing/2014/main" id="{2D3F056B-FD5A-0B5A-33EC-DC5AA92EEE04}"/>
                </a:ext>
              </a:extLst>
            </p:cNvPr>
            <p:cNvSpPr/>
            <p:nvPr/>
          </p:nvSpPr>
          <p:spPr bwMode="auto">
            <a:xfrm>
              <a:off x="624585" y="3601269"/>
              <a:ext cx="579104" cy="579104"/>
            </a:xfrm>
            <a:prstGeom prst="ellipse">
              <a:avLst/>
            </a:prstGeom>
            <a:solidFill>
              <a:srgbClr val="E6E6E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CE62A73D-4CCD-39D4-6344-78C14C3E73E7}"/>
              </a:ext>
            </a:extLst>
          </p:cNvPr>
          <p:cNvSpPr txBox="1"/>
          <p:nvPr/>
        </p:nvSpPr>
        <p:spPr>
          <a:xfrm>
            <a:off x="2470150" y="4096438"/>
            <a:ext cx="1595438" cy="861774"/>
          </a:xfrm>
          <a:prstGeom prst="rect">
            <a:avLst/>
          </a:prstGeom>
          <a:noFill/>
        </p:spPr>
        <p:txBody>
          <a:bodyPr wrap="square" lIns="0" tIns="0" rIns="0" bIns="0" rtlCol="0">
            <a:spAutoFit/>
          </a:bodyPr>
          <a:lstStyle/>
          <a:p>
            <a:pPr algn="ctr" defTabSz="914367">
              <a:defRPr/>
            </a:pPr>
            <a:r>
              <a:rPr lang="en-US" sz="1400">
                <a:solidFill>
                  <a:srgbClr val="FFFFFF"/>
                </a:solidFill>
                <a:latin typeface="Segoe UI Semibold"/>
              </a:rPr>
              <a:t>Generate embeddings for your data using you own model</a:t>
            </a:r>
          </a:p>
        </p:txBody>
      </p:sp>
      <p:sp>
        <p:nvSpPr>
          <p:cNvPr id="15" name="TextBox 14">
            <a:extLst>
              <a:ext uri="{FF2B5EF4-FFF2-40B4-BE49-F238E27FC236}">
                <a16:creationId xmlns:a16="http://schemas.microsoft.com/office/drawing/2014/main" id="{8E953D00-1A2B-46FF-D53C-90B5DA9D7041}"/>
              </a:ext>
            </a:extLst>
          </p:cNvPr>
          <p:cNvSpPr txBox="1"/>
          <p:nvPr/>
        </p:nvSpPr>
        <p:spPr>
          <a:xfrm>
            <a:off x="4367808" y="1914422"/>
            <a:ext cx="1595438" cy="553998"/>
          </a:xfrm>
          <a:prstGeom prst="rect">
            <a:avLst/>
          </a:prstGeom>
          <a:noFill/>
        </p:spPr>
        <p:txBody>
          <a:bodyPr wrap="square" lIns="0" tIns="0" rIns="0" bIns="0" rtlCol="0" anchor="b">
            <a:spAutoFit/>
          </a:bodyPr>
          <a:lstStyle/>
          <a:p>
            <a:pPr algn="ctr" defTabSz="914367">
              <a:defRPr/>
            </a:pPr>
            <a:r>
              <a:rPr lang="en-US">
                <a:solidFill>
                  <a:srgbClr val="0078D4"/>
                </a:solidFill>
                <a:latin typeface="Segoe UI Semibold"/>
              </a:rPr>
              <a:t>Add to your index</a:t>
            </a:r>
          </a:p>
        </p:txBody>
      </p:sp>
      <p:grpSp>
        <p:nvGrpSpPr>
          <p:cNvPr id="16" name="Group 15" descr="Icon location">
            <a:extLst>
              <a:ext uri="{FF2B5EF4-FFF2-40B4-BE49-F238E27FC236}">
                <a16:creationId xmlns:a16="http://schemas.microsoft.com/office/drawing/2014/main" id="{893C7F4E-95B5-9AEA-DD4D-7D81932C1AAE}"/>
              </a:ext>
            </a:extLst>
          </p:cNvPr>
          <p:cNvGrpSpPr/>
          <p:nvPr/>
        </p:nvGrpSpPr>
        <p:grpSpPr>
          <a:xfrm>
            <a:off x="4535488" y="2621232"/>
            <a:ext cx="1242000" cy="1242000"/>
            <a:chOff x="4358213" y="3560884"/>
            <a:chExt cx="659875" cy="659875"/>
          </a:xfrm>
        </p:grpSpPr>
        <p:grpSp>
          <p:nvGrpSpPr>
            <p:cNvPr id="17" name="Group 16">
              <a:extLst>
                <a:ext uri="{FF2B5EF4-FFF2-40B4-BE49-F238E27FC236}">
                  <a16:creationId xmlns:a16="http://schemas.microsoft.com/office/drawing/2014/main" id="{236F22D5-EC13-6DC9-B3E2-6C997BB9C678}"/>
                </a:ext>
              </a:extLst>
            </p:cNvPr>
            <p:cNvGrpSpPr/>
            <p:nvPr/>
          </p:nvGrpSpPr>
          <p:grpSpPr>
            <a:xfrm>
              <a:off x="4358213" y="3560884"/>
              <a:ext cx="659875" cy="659875"/>
              <a:chOff x="584200" y="3560884"/>
              <a:chExt cx="659875" cy="659875"/>
            </a:xfrm>
          </p:grpSpPr>
          <p:sp>
            <p:nvSpPr>
              <p:cNvPr id="19" name="Oval 18">
                <a:extLst>
                  <a:ext uri="{FF2B5EF4-FFF2-40B4-BE49-F238E27FC236}">
                    <a16:creationId xmlns:a16="http://schemas.microsoft.com/office/drawing/2014/main" id="{39D56CC4-F653-4C8A-E170-2D6449702568}"/>
                  </a:ext>
                </a:extLst>
              </p:cNvPr>
              <p:cNvSpPr/>
              <p:nvPr/>
            </p:nvSpPr>
            <p:spPr bwMode="auto">
              <a:xfrm>
                <a:off x="584200" y="3560884"/>
                <a:ext cx="659875" cy="659875"/>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0" name="Oval 19">
                <a:extLst>
                  <a:ext uri="{FF2B5EF4-FFF2-40B4-BE49-F238E27FC236}">
                    <a16:creationId xmlns:a16="http://schemas.microsoft.com/office/drawing/2014/main" id="{9CA011B8-F622-F057-AD5D-F32E1476DFEF}"/>
                  </a:ext>
                </a:extLst>
              </p:cNvPr>
              <p:cNvSpPr/>
              <p:nvPr/>
            </p:nvSpPr>
            <p:spPr bwMode="auto">
              <a:xfrm>
                <a:off x="624585" y="3601269"/>
                <a:ext cx="579104" cy="579104"/>
              </a:xfrm>
              <a:prstGeom prst="ellipse">
                <a:avLst/>
              </a:prstGeom>
              <a:solidFill>
                <a:srgbClr val="E6E6E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18" name="Relationship_F003" title="Icon of three boxes connected by lines">
              <a:extLst>
                <a:ext uri="{FF2B5EF4-FFF2-40B4-BE49-F238E27FC236}">
                  <a16:creationId xmlns:a16="http://schemas.microsoft.com/office/drawing/2014/main" id="{55E9EE9D-0AD5-82D4-CB3E-205EFCE2BE4A}"/>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
        <p:nvSpPr>
          <p:cNvPr id="21" name="TextBox 20">
            <a:extLst>
              <a:ext uri="{FF2B5EF4-FFF2-40B4-BE49-F238E27FC236}">
                <a16:creationId xmlns:a16="http://schemas.microsoft.com/office/drawing/2014/main" id="{E45A9A3A-616F-AA4B-5F17-F33A8254C4A4}"/>
              </a:ext>
            </a:extLst>
          </p:cNvPr>
          <p:cNvSpPr txBox="1"/>
          <p:nvPr/>
        </p:nvSpPr>
        <p:spPr>
          <a:xfrm>
            <a:off x="4356100" y="4096438"/>
            <a:ext cx="1603374" cy="1723549"/>
          </a:xfrm>
          <a:prstGeom prst="rect">
            <a:avLst/>
          </a:prstGeom>
          <a:noFill/>
        </p:spPr>
        <p:txBody>
          <a:bodyPr wrap="square" lIns="0" tIns="0" rIns="0" bIns="0" rtlCol="0">
            <a:spAutoFit/>
          </a:bodyPr>
          <a:lstStyle/>
          <a:p>
            <a:pPr algn="ctr" defTabSz="914367">
              <a:defRPr/>
            </a:pPr>
            <a:r>
              <a:rPr lang="en-US" sz="1400">
                <a:solidFill>
                  <a:srgbClr val="FFFFFF"/>
                </a:solidFill>
                <a:latin typeface="Segoe UI Semibold"/>
              </a:rPr>
              <a:t>Insert your vectors into your search index as a collection of floats via the Push API or the Indexer via a Custom Embedding Skill</a:t>
            </a:r>
          </a:p>
        </p:txBody>
      </p:sp>
      <p:sp>
        <p:nvSpPr>
          <p:cNvPr id="22" name="TextBox 21">
            <a:extLst>
              <a:ext uri="{FF2B5EF4-FFF2-40B4-BE49-F238E27FC236}">
                <a16:creationId xmlns:a16="http://schemas.microsoft.com/office/drawing/2014/main" id="{BC8EBCCA-EE2B-B220-8708-2EF298DF648D}"/>
              </a:ext>
            </a:extLst>
          </p:cNvPr>
          <p:cNvSpPr txBox="1"/>
          <p:nvPr/>
        </p:nvSpPr>
        <p:spPr>
          <a:xfrm>
            <a:off x="6240016" y="1637423"/>
            <a:ext cx="1595438" cy="830997"/>
          </a:xfrm>
          <a:prstGeom prst="rect">
            <a:avLst/>
          </a:prstGeom>
          <a:noFill/>
        </p:spPr>
        <p:txBody>
          <a:bodyPr wrap="square" lIns="0" tIns="0" rIns="0" bIns="0" rtlCol="0" anchor="b">
            <a:spAutoFit/>
          </a:bodyPr>
          <a:lstStyle/>
          <a:p>
            <a:pPr algn="ctr" defTabSz="914367">
              <a:defRPr/>
            </a:pPr>
            <a:r>
              <a:rPr lang="en-US">
                <a:solidFill>
                  <a:srgbClr val="0078D4"/>
                </a:solidFill>
                <a:latin typeface="Segoe UI Semibold"/>
              </a:rPr>
              <a:t>Create your vector configuration</a:t>
            </a:r>
          </a:p>
        </p:txBody>
      </p:sp>
      <p:grpSp>
        <p:nvGrpSpPr>
          <p:cNvPr id="23" name="Group 22" descr="Create your vector configuration icon&#10;">
            <a:extLst>
              <a:ext uri="{FF2B5EF4-FFF2-40B4-BE49-F238E27FC236}">
                <a16:creationId xmlns:a16="http://schemas.microsoft.com/office/drawing/2014/main" id="{A51CC114-A0E6-0FC9-2349-24E4D1165E24}"/>
              </a:ext>
            </a:extLst>
          </p:cNvPr>
          <p:cNvGrpSpPr/>
          <p:nvPr/>
        </p:nvGrpSpPr>
        <p:grpSpPr>
          <a:xfrm>
            <a:off x="6410325" y="2621232"/>
            <a:ext cx="1242000" cy="1242000"/>
            <a:chOff x="584200" y="3560884"/>
            <a:chExt cx="659875" cy="659875"/>
          </a:xfrm>
        </p:grpSpPr>
        <p:sp>
          <p:nvSpPr>
            <p:cNvPr id="24" name="Oval 23">
              <a:extLst>
                <a:ext uri="{FF2B5EF4-FFF2-40B4-BE49-F238E27FC236}">
                  <a16:creationId xmlns:a16="http://schemas.microsoft.com/office/drawing/2014/main" id="{7D289D5B-8AF9-0F0F-4157-074AE52C8B5E}"/>
                </a:ext>
              </a:extLst>
            </p:cNvPr>
            <p:cNvSpPr/>
            <p:nvPr/>
          </p:nvSpPr>
          <p:spPr bwMode="auto">
            <a:xfrm>
              <a:off x="584200" y="3560884"/>
              <a:ext cx="659875" cy="659875"/>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5" name="Oval 24">
              <a:extLst>
                <a:ext uri="{FF2B5EF4-FFF2-40B4-BE49-F238E27FC236}">
                  <a16:creationId xmlns:a16="http://schemas.microsoft.com/office/drawing/2014/main" id="{63B00372-0D21-6818-B169-456A7487ECC6}"/>
                </a:ext>
              </a:extLst>
            </p:cNvPr>
            <p:cNvSpPr/>
            <p:nvPr/>
          </p:nvSpPr>
          <p:spPr bwMode="auto">
            <a:xfrm>
              <a:off x="624585" y="3601269"/>
              <a:ext cx="579104" cy="579104"/>
            </a:xfrm>
            <a:prstGeom prst="ellipse">
              <a:avLst/>
            </a:prstGeom>
            <a:solidFill>
              <a:srgbClr val="E6E6E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3712AFEA-AFB5-98F5-8361-5707495E9206}"/>
              </a:ext>
            </a:extLst>
          </p:cNvPr>
          <p:cNvSpPr txBox="1"/>
          <p:nvPr/>
        </p:nvSpPr>
        <p:spPr>
          <a:xfrm>
            <a:off x="6240462" y="4096438"/>
            <a:ext cx="1597025" cy="861774"/>
          </a:xfrm>
          <a:prstGeom prst="rect">
            <a:avLst/>
          </a:prstGeom>
          <a:noFill/>
        </p:spPr>
        <p:txBody>
          <a:bodyPr wrap="square" lIns="0" tIns="0" rIns="0" bIns="0" rtlCol="0">
            <a:spAutoFit/>
          </a:bodyPr>
          <a:lstStyle/>
          <a:p>
            <a:pPr algn="ctr" defTabSz="914367">
              <a:defRPr/>
            </a:pPr>
            <a:r>
              <a:rPr lang="en-US" sz="1400">
                <a:solidFill>
                  <a:srgbClr val="FFFFFF"/>
                </a:solidFill>
                <a:latin typeface="Segoe UI Semibold"/>
              </a:rPr>
              <a:t>Configure your algorithm, similarity function, and parameters</a:t>
            </a:r>
          </a:p>
        </p:txBody>
      </p:sp>
      <p:sp>
        <p:nvSpPr>
          <p:cNvPr id="27" name="TextBox 26">
            <a:extLst>
              <a:ext uri="{FF2B5EF4-FFF2-40B4-BE49-F238E27FC236}">
                <a16:creationId xmlns:a16="http://schemas.microsoft.com/office/drawing/2014/main" id="{9951CC40-D9B4-3D95-62AF-CFA9C3148269}"/>
              </a:ext>
            </a:extLst>
          </p:cNvPr>
          <p:cNvSpPr txBox="1"/>
          <p:nvPr/>
        </p:nvSpPr>
        <p:spPr>
          <a:xfrm>
            <a:off x="8127999" y="1637423"/>
            <a:ext cx="1592263" cy="830997"/>
          </a:xfrm>
          <a:prstGeom prst="rect">
            <a:avLst/>
          </a:prstGeom>
          <a:noFill/>
        </p:spPr>
        <p:txBody>
          <a:bodyPr wrap="square" lIns="0" tIns="0" rIns="0" bIns="0" rtlCol="0" anchor="b">
            <a:spAutoFit/>
          </a:bodyPr>
          <a:lstStyle/>
          <a:p>
            <a:pPr algn="ctr" defTabSz="914367">
              <a:defRPr/>
            </a:pPr>
            <a:r>
              <a:rPr lang="en-US">
                <a:solidFill>
                  <a:srgbClr val="0078D4"/>
                </a:solidFill>
                <a:latin typeface="Segoe UI Semibold"/>
              </a:rPr>
              <a:t>Generate query embedding</a:t>
            </a:r>
          </a:p>
        </p:txBody>
      </p:sp>
      <p:grpSp>
        <p:nvGrpSpPr>
          <p:cNvPr id="28" name="Group 27" descr="Generate query embeddings icon&#10;">
            <a:extLst>
              <a:ext uri="{FF2B5EF4-FFF2-40B4-BE49-F238E27FC236}">
                <a16:creationId xmlns:a16="http://schemas.microsoft.com/office/drawing/2014/main" id="{AA049D26-40C4-29C3-355E-51E891CD1E82}"/>
              </a:ext>
            </a:extLst>
          </p:cNvPr>
          <p:cNvGrpSpPr/>
          <p:nvPr/>
        </p:nvGrpSpPr>
        <p:grpSpPr>
          <a:xfrm>
            <a:off x="8294688" y="2621232"/>
            <a:ext cx="1242000" cy="1242000"/>
            <a:chOff x="584200" y="3560884"/>
            <a:chExt cx="659875" cy="659875"/>
          </a:xfrm>
        </p:grpSpPr>
        <p:sp>
          <p:nvSpPr>
            <p:cNvPr id="29" name="Oval 28">
              <a:extLst>
                <a:ext uri="{FF2B5EF4-FFF2-40B4-BE49-F238E27FC236}">
                  <a16:creationId xmlns:a16="http://schemas.microsoft.com/office/drawing/2014/main" id="{FA9C1793-4ED6-BF1C-38B7-738F007A2571}"/>
                </a:ext>
              </a:extLst>
            </p:cNvPr>
            <p:cNvSpPr/>
            <p:nvPr/>
          </p:nvSpPr>
          <p:spPr bwMode="auto">
            <a:xfrm>
              <a:off x="584200" y="3560884"/>
              <a:ext cx="659875" cy="659875"/>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0" name="Oval 29">
              <a:extLst>
                <a:ext uri="{FF2B5EF4-FFF2-40B4-BE49-F238E27FC236}">
                  <a16:creationId xmlns:a16="http://schemas.microsoft.com/office/drawing/2014/main" id="{09F60409-D7B2-DCC0-15CE-3CE358F61C50}"/>
                </a:ext>
              </a:extLst>
            </p:cNvPr>
            <p:cNvSpPr/>
            <p:nvPr/>
          </p:nvSpPr>
          <p:spPr bwMode="auto">
            <a:xfrm>
              <a:off x="624585" y="3601269"/>
              <a:ext cx="579104" cy="579104"/>
            </a:xfrm>
            <a:prstGeom prst="ellipse">
              <a:avLst/>
            </a:prstGeom>
            <a:solidFill>
              <a:srgbClr val="E6E6E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8126F266-2ED8-BAEA-81C8-BDDD33A5E936}"/>
              </a:ext>
            </a:extLst>
          </p:cNvPr>
          <p:cNvSpPr txBox="1"/>
          <p:nvPr/>
        </p:nvSpPr>
        <p:spPr>
          <a:xfrm>
            <a:off x="8128000" y="4096438"/>
            <a:ext cx="1592262" cy="1077218"/>
          </a:xfrm>
          <a:prstGeom prst="rect">
            <a:avLst/>
          </a:prstGeom>
          <a:noFill/>
        </p:spPr>
        <p:txBody>
          <a:bodyPr wrap="square" lIns="0" tIns="0" rIns="0" bIns="0" rtlCol="0">
            <a:spAutoFit/>
          </a:bodyPr>
          <a:lstStyle/>
          <a:p>
            <a:pPr algn="ctr" defTabSz="914367">
              <a:defRPr/>
            </a:pPr>
            <a:r>
              <a:rPr lang="en-US" sz="1400">
                <a:solidFill>
                  <a:srgbClr val="FFFFFF"/>
                </a:solidFill>
                <a:latin typeface="Segoe UI Semibold"/>
              </a:rPr>
              <a:t>Generate an embedding for your query using the same model as your docs</a:t>
            </a:r>
          </a:p>
        </p:txBody>
      </p:sp>
      <p:sp>
        <p:nvSpPr>
          <p:cNvPr id="32" name="TextBox 31">
            <a:extLst>
              <a:ext uri="{FF2B5EF4-FFF2-40B4-BE49-F238E27FC236}">
                <a16:creationId xmlns:a16="http://schemas.microsoft.com/office/drawing/2014/main" id="{1E38A951-2D53-299A-F065-A716EF763817}"/>
              </a:ext>
            </a:extLst>
          </p:cNvPr>
          <p:cNvSpPr txBox="1"/>
          <p:nvPr/>
        </p:nvSpPr>
        <p:spPr>
          <a:xfrm>
            <a:off x="10013950" y="1914422"/>
            <a:ext cx="1595438" cy="553998"/>
          </a:xfrm>
          <a:prstGeom prst="rect">
            <a:avLst/>
          </a:prstGeom>
          <a:noFill/>
        </p:spPr>
        <p:txBody>
          <a:bodyPr wrap="square" lIns="0" tIns="0" rIns="0" bIns="0" rtlCol="0" anchor="b">
            <a:spAutoFit/>
          </a:bodyPr>
          <a:lstStyle/>
          <a:p>
            <a:pPr algn="ctr" defTabSz="914367">
              <a:defRPr/>
            </a:pPr>
            <a:r>
              <a:rPr lang="en-US">
                <a:solidFill>
                  <a:srgbClr val="0078D4"/>
                </a:solidFill>
                <a:latin typeface="Segoe UI Semibold"/>
              </a:rPr>
              <a:t>Search using vectors</a:t>
            </a:r>
          </a:p>
        </p:txBody>
      </p:sp>
      <p:grpSp>
        <p:nvGrpSpPr>
          <p:cNvPr id="33" name="Group 32" descr="Search using vectors icon">
            <a:extLst>
              <a:ext uri="{FF2B5EF4-FFF2-40B4-BE49-F238E27FC236}">
                <a16:creationId xmlns:a16="http://schemas.microsoft.com/office/drawing/2014/main" id="{B19F550B-3110-8A12-4520-DB881835109E}"/>
              </a:ext>
            </a:extLst>
          </p:cNvPr>
          <p:cNvGrpSpPr/>
          <p:nvPr/>
        </p:nvGrpSpPr>
        <p:grpSpPr>
          <a:xfrm>
            <a:off x="10173713" y="2621232"/>
            <a:ext cx="1242000" cy="1242000"/>
            <a:chOff x="584200" y="3560884"/>
            <a:chExt cx="659875" cy="659875"/>
          </a:xfrm>
        </p:grpSpPr>
        <p:sp>
          <p:nvSpPr>
            <p:cNvPr id="34" name="Oval 33">
              <a:extLst>
                <a:ext uri="{FF2B5EF4-FFF2-40B4-BE49-F238E27FC236}">
                  <a16:creationId xmlns:a16="http://schemas.microsoft.com/office/drawing/2014/main" id="{644D22E6-6D86-6CC3-86FF-96250C59C6BE}"/>
                </a:ext>
              </a:extLst>
            </p:cNvPr>
            <p:cNvSpPr/>
            <p:nvPr/>
          </p:nvSpPr>
          <p:spPr bwMode="auto">
            <a:xfrm>
              <a:off x="584200" y="3560884"/>
              <a:ext cx="659875" cy="659875"/>
            </a:xfrm>
            <a:prstGeom prst="ellipse">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5" name="Oval 34">
              <a:extLst>
                <a:ext uri="{FF2B5EF4-FFF2-40B4-BE49-F238E27FC236}">
                  <a16:creationId xmlns:a16="http://schemas.microsoft.com/office/drawing/2014/main" id="{F96E9B71-AD4F-4324-8EA3-7FDF668DED39}"/>
                </a:ext>
              </a:extLst>
            </p:cNvPr>
            <p:cNvSpPr/>
            <p:nvPr/>
          </p:nvSpPr>
          <p:spPr bwMode="auto">
            <a:xfrm>
              <a:off x="624585" y="3601269"/>
              <a:ext cx="579104" cy="579104"/>
            </a:xfrm>
            <a:prstGeom prst="ellipse">
              <a:avLst/>
            </a:prstGeom>
            <a:solidFill>
              <a:srgbClr val="E6E6E6"/>
            </a:solidFill>
            <a:ln w="2540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4EF96EAE-7841-8A09-D2DA-5FC5B635CFFF}"/>
              </a:ext>
            </a:extLst>
          </p:cNvPr>
          <p:cNvSpPr txBox="1"/>
          <p:nvPr/>
        </p:nvSpPr>
        <p:spPr>
          <a:xfrm>
            <a:off x="10013950" y="4096438"/>
            <a:ext cx="1595438" cy="861774"/>
          </a:xfrm>
          <a:prstGeom prst="rect">
            <a:avLst/>
          </a:prstGeom>
          <a:noFill/>
        </p:spPr>
        <p:txBody>
          <a:bodyPr wrap="square" lIns="0" tIns="0" rIns="0" bIns="0" rtlCol="0">
            <a:spAutoFit/>
          </a:bodyPr>
          <a:lstStyle/>
          <a:p>
            <a:pPr algn="ctr" defTabSz="914367">
              <a:defRPr/>
            </a:pPr>
            <a:r>
              <a:rPr lang="en-US" sz="1400">
                <a:solidFill>
                  <a:srgbClr val="FFFFFF"/>
                </a:solidFill>
                <a:latin typeface="Segoe UI Semibold"/>
              </a:rPr>
              <a:t>Search your index using a vector representation of your data</a:t>
            </a:r>
          </a:p>
        </p:txBody>
      </p:sp>
      <p:sp>
        <p:nvSpPr>
          <p:cNvPr id="37" name="Data &amp; AI" title="Icon of several circles connected to eachother by lines">
            <a:extLst>
              <a:ext uri="{FF2B5EF4-FFF2-40B4-BE49-F238E27FC236}">
                <a16:creationId xmlns:a16="http://schemas.microsoft.com/office/drawing/2014/main" id="{F129297C-CBD4-56B3-D97F-9512F5EAB6D2}"/>
              </a:ext>
            </a:extLst>
          </p:cNvPr>
          <p:cNvSpPr>
            <a:spLocks noChangeAspect="1" noEditPoints="1"/>
          </p:cNvSpPr>
          <p:nvPr/>
        </p:nvSpPr>
        <p:spPr bwMode="auto">
          <a:xfrm>
            <a:off x="2940972" y="2944987"/>
            <a:ext cx="640080" cy="51181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000000"/>
          </a:solid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38" name="magnify" title="Icon of a magnifying glass">
            <a:extLst>
              <a:ext uri="{FF2B5EF4-FFF2-40B4-BE49-F238E27FC236}">
                <a16:creationId xmlns:a16="http://schemas.microsoft.com/office/drawing/2014/main" id="{E94AF4DD-F6CD-3FC7-6A78-E56DFE533304}"/>
              </a:ext>
            </a:extLst>
          </p:cNvPr>
          <p:cNvSpPr>
            <a:spLocks noChangeAspect="1" noEditPoints="1"/>
          </p:cNvSpPr>
          <p:nvPr/>
        </p:nvSpPr>
        <p:spPr bwMode="auto">
          <a:xfrm flipH="1">
            <a:off x="10474672" y="2886969"/>
            <a:ext cx="640080" cy="6278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9" name="cloud_2" title="Icon of a cloud made of two arrows pointing towards eachother">
            <a:extLst>
              <a:ext uri="{FF2B5EF4-FFF2-40B4-BE49-F238E27FC236}">
                <a16:creationId xmlns:a16="http://schemas.microsoft.com/office/drawing/2014/main" id="{0266F100-0C19-CF5F-1032-235705D8CAA9}"/>
              </a:ext>
            </a:extLst>
          </p:cNvPr>
          <p:cNvSpPr>
            <a:spLocks noChangeAspect="1" noEditPoints="1"/>
          </p:cNvSpPr>
          <p:nvPr/>
        </p:nvSpPr>
        <p:spPr bwMode="auto">
          <a:xfrm>
            <a:off x="1098510" y="3029262"/>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40" name="Data &amp; AI" title="Icon of several circles connected to eachother by lines">
            <a:extLst>
              <a:ext uri="{FF2B5EF4-FFF2-40B4-BE49-F238E27FC236}">
                <a16:creationId xmlns:a16="http://schemas.microsoft.com/office/drawing/2014/main" id="{81E2008D-443F-D235-4DC4-87FD73B5D14F}"/>
              </a:ext>
            </a:extLst>
          </p:cNvPr>
          <p:cNvSpPr>
            <a:spLocks noChangeAspect="1" noEditPoints="1"/>
          </p:cNvSpPr>
          <p:nvPr/>
        </p:nvSpPr>
        <p:spPr bwMode="auto">
          <a:xfrm>
            <a:off x="8595647" y="2933375"/>
            <a:ext cx="640080" cy="51181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000000"/>
          </a:solid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pic>
        <p:nvPicPr>
          <p:cNvPr id="41" name="Graphic 40" descr="Single gear outline">
            <a:extLst>
              <a:ext uri="{FF2B5EF4-FFF2-40B4-BE49-F238E27FC236}">
                <a16:creationId xmlns:a16="http://schemas.microsoft.com/office/drawing/2014/main" id="{9D251AE7-F576-E108-751A-6971DA1882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4124" y="2755825"/>
            <a:ext cx="914400" cy="914400"/>
          </a:xfrm>
          <a:prstGeom prst="rect">
            <a:avLst/>
          </a:prstGeom>
        </p:spPr>
      </p:pic>
    </p:spTree>
    <p:extLst>
      <p:ext uri="{BB962C8B-B14F-4D97-AF65-F5344CB8AC3E}">
        <p14:creationId xmlns:p14="http://schemas.microsoft.com/office/powerpoint/2010/main" val="17303400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B4E3-A80C-42E3-7FB6-71AE8AB5D726}"/>
              </a:ext>
            </a:extLst>
          </p:cNvPr>
          <p:cNvSpPr>
            <a:spLocks noGrp="1"/>
          </p:cNvSpPr>
          <p:nvPr>
            <p:ph type="title"/>
          </p:nvPr>
        </p:nvSpPr>
        <p:spPr/>
        <p:txBody>
          <a:bodyPr/>
          <a:lstStyle/>
          <a:p>
            <a:r>
              <a:rPr lang="en-US" dirty="0">
                <a:cs typeface="Segoe UI"/>
              </a:rPr>
              <a:t>RAG Example: Q&amp;A with Semantic Answering over Document Library</a:t>
            </a:r>
          </a:p>
        </p:txBody>
      </p:sp>
      <p:cxnSp>
        <p:nvCxnSpPr>
          <p:cNvPr id="17" name="Straight Arrow Connector 16">
            <a:extLst>
              <a:ext uri="{FF2B5EF4-FFF2-40B4-BE49-F238E27FC236}">
                <a16:creationId xmlns:a16="http://schemas.microsoft.com/office/drawing/2014/main" id="{E13FCB2F-EA19-BC77-AB26-4469407FDF2B}"/>
              </a:ext>
              <a:ext uri="{C183D7F6-B498-43B3-948B-1728B52AA6E4}">
                <adec:decorative xmlns:adec="http://schemas.microsoft.com/office/drawing/2017/decorative" val="1"/>
              </a:ext>
            </a:extLst>
          </p:cNvPr>
          <p:cNvCxnSpPr>
            <a:cxnSpLocks/>
          </p:cNvCxnSpPr>
          <p:nvPr/>
        </p:nvCxnSpPr>
        <p:spPr>
          <a:xfrm rot="10800000" flipH="1">
            <a:off x="2279651" y="3354958"/>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E598A-3070-AB1B-B067-FEE9B9281124}"/>
              </a:ext>
              <a:ext uri="{C183D7F6-B498-43B3-948B-1728B52AA6E4}">
                <adec:decorative xmlns:adec="http://schemas.microsoft.com/office/drawing/2017/decorative" val="1"/>
              </a:ext>
            </a:extLst>
          </p:cNvPr>
          <p:cNvCxnSpPr>
            <a:cxnSpLocks/>
          </p:cNvCxnSpPr>
          <p:nvPr/>
        </p:nvCxnSpPr>
        <p:spPr>
          <a:xfrm flipV="1">
            <a:off x="5718499" y="2681804"/>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40FF10-58E7-736C-6415-934D10AB7150}"/>
              </a:ext>
              <a:ext uri="{C183D7F6-B498-43B3-948B-1728B52AA6E4}">
                <adec:decorative xmlns:adec="http://schemas.microsoft.com/office/drawing/2017/decorative" val="1"/>
              </a:ext>
            </a:extLst>
          </p:cNvPr>
          <p:cNvCxnSpPr>
            <a:cxnSpLocks/>
          </p:cNvCxnSpPr>
          <p:nvPr/>
        </p:nvCxnSpPr>
        <p:spPr>
          <a:xfrm>
            <a:off x="5724593" y="3729293"/>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79952CC-A035-E65A-A4CF-3421BB5E3AE4}"/>
              </a:ext>
              <a:ext uri="{C183D7F6-B498-43B3-948B-1728B52AA6E4}">
                <adec:decorative xmlns:adec="http://schemas.microsoft.com/office/drawing/2017/decorative" val="1"/>
              </a:ext>
            </a:extLst>
          </p:cNvPr>
          <p:cNvCxnSpPr>
            <a:cxnSpLocks/>
          </p:cNvCxnSpPr>
          <p:nvPr/>
        </p:nvCxnSpPr>
        <p:spPr>
          <a:xfrm rot="10800000" flipH="1">
            <a:off x="4026543" y="3351571"/>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415E4F8A-312C-2268-72A4-B3BE0FE0221F}"/>
              </a:ext>
            </a:extLst>
          </p:cNvPr>
          <p:cNvGrpSpPr/>
          <p:nvPr/>
        </p:nvGrpSpPr>
        <p:grpSpPr>
          <a:xfrm>
            <a:off x="585705" y="2792097"/>
            <a:ext cx="1253322" cy="1872803"/>
            <a:chOff x="585705" y="2792097"/>
            <a:chExt cx="1253322" cy="1872803"/>
          </a:xfrm>
        </p:grpSpPr>
        <p:grpSp>
          <p:nvGrpSpPr>
            <p:cNvPr id="94" name="Group 93">
              <a:extLst>
                <a:ext uri="{FF2B5EF4-FFF2-40B4-BE49-F238E27FC236}">
                  <a16:creationId xmlns:a16="http://schemas.microsoft.com/office/drawing/2014/main" id="{B6BCC1EA-6BDB-6C67-4653-8121654235C8}"/>
                </a:ext>
              </a:extLst>
            </p:cNvPr>
            <p:cNvGrpSpPr/>
            <p:nvPr/>
          </p:nvGrpSpPr>
          <p:grpSpPr>
            <a:xfrm>
              <a:off x="585705" y="2792097"/>
              <a:ext cx="1253322" cy="1141383"/>
              <a:chOff x="2651209" y="3091636"/>
              <a:chExt cx="1253322" cy="1141383"/>
            </a:xfrm>
          </p:grpSpPr>
          <p:pic>
            <p:nvPicPr>
              <p:cNvPr id="89" name="Picture 88">
                <a:extLst>
                  <a:ext uri="{FF2B5EF4-FFF2-40B4-BE49-F238E27FC236}">
                    <a16:creationId xmlns:a16="http://schemas.microsoft.com/office/drawing/2014/main" id="{6AF82A78-1D25-324E-ACFD-F8823163346A}"/>
                  </a:ext>
                </a:extLst>
              </p:cNvPr>
              <p:cNvPicPr>
                <a:picLocks noChangeAspect="1"/>
              </p:cNvPicPr>
              <p:nvPr/>
            </p:nvPicPr>
            <p:blipFill>
              <a:blip r:embed="rId2"/>
              <a:stretch>
                <a:fillRect/>
              </a:stretch>
            </p:blipFill>
            <p:spPr>
              <a:xfrm>
                <a:off x="2651209" y="3091636"/>
                <a:ext cx="1253322" cy="737532"/>
              </a:xfrm>
              <a:prstGeom prst="rect">
                <a:avLst/>
              </a:prstGeom>
            </p:spPr>
          </p:pic>
          <p:sp>
            <p:nvSpPr>
              <p:cNvPr id="90" name="TextBox 89">
                <a:extLst>
                  <a:ext uri="{FF2B5EF4-FFF2-40B4-BE49-F238E27FC236}">
                    <a16:creationId xmlns:a16="http://schemas.microsoft.com/office/drawing/2014/main" id="{972D8ADF-4BF2-31DC-1BFE-58B6E2CCDECD}"/>
                  </a:ext>
                  <a:ext uri="{C183D7F6-B498-43B3-948B-1728B52AA6E4}">
                    <adec:decorative xmlns:adec="http://schemas.microsoft.com/office/drawing/2017/decorative" val="1"/>
                  </a:ext>
                </a:extLst>
              </p:cNvPr>
              <p:cNvSpPr txBox="1"/>
              <p:nvPr/>
            </p:nvSpPr>
            <p:spPr>
              <a:xfrm>
                <a:off x="2677825" y="3832909"/>
                <a:ext cx="11721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Form Recognizer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Layout Model</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96" name="Straight Arrow Connector 95">
              <a:extLst>
                <a:ext uri="{FF2B5EF4-FFF2-40B4-BE49-F238E27FC236}">
                  <a16:creationId xmlns:a16="http://schemas.microsoft.com/office/drawing/2014/main" id="{8E005B7C-331B-03F3-08C7-A968E078C7C5}"/>
                </a:ext>
              </a:extLst>
            </p:cNvPr>
            <p:cNvCxnSpPr>
              <a:cxnSpLocks/>
            </p:cNvCxnSpPr>
            <p:nvPr/>
          </p:nvCxnSpPr>
          <p:spPr>
            <a:xfrm flipV="1">
              <a:off x="1161786" y="4244431"/>
              <a:ext cx="0" cy="4204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F5D29B25-8ED2-8302-E42C-1B8ECE0A74C2}"/>
              </a:ext>
            </a:extLst>
          </p:cNvPr>
          <p:cNvGrpSpPr/>
          <p:nvPr/>
        </p:nvGrpSpPr>
        <p:grpSpPr>
          <a:xfrm>
            <a:off x="4041656" y="2265915"/>
            <a:ext cx="1824279" cy="2022318"/>
            <a:chOff x="5574915" y="2390481"/>
            <a:chExt cx="1824279" cy="2022318"/>
          </a:xfrm>
        </p:grpSpPr>
        <p:grpSp>
          <p:nvGrpSpPr>
            <p:cNvPr id="111" name="Group 110">
              <a:extLst>
                <a:ext uri="{FF2B5EF4-FFF2-40B4-BE49-F238E27FC236}">
                  <a16:creationId xmlns:a16="http://schemas.microsoft.com/office/drawing/2014/main" id="{E261E259-16BF-76B8-08A8-5A2ACCE191C7}"/>
                </a:ext>
              </a:extLst>
            </p:cNvPr>
            <p:cNvGrpSpPr/>
            <p:nvPr/>
          </p:nvGrpSpPr>
          <p:grpSpPr>
            <a:xfrm>
              <a:off x="5677126" y="3327255"/>
              <a:ext cx="1710726" cy="678168"/>
              <a:chOff x="6495439" y="3331649"/>
              <a:chExt cx="1710726" cy="678168"/>
            </a:xfrm>
          </p:grpSpPr>
          <p:sp>
            <p:nvSpPr>
              <p:cNvPr id="47" name="TextBox 46">
                <a:extLst>
                  <a:ext uri="{FF2B5EF4-FFF2-40B4-BE49-F238E27FC236}">
                    <a16:creationId xmlns:a16="http://schemas.microsoft.com/office/drawing/2014/main" id="{1D75E512-72AA-D20D-BFE5-0B9FC064E5BF}"/>
                  </a:ext>
                  <a:ext uri="{C183D7F6-B498-43B3-948B-1728B52AA6E4}">
                    <adec:decorative xmlns:adec="http://schemas.microsoft.com/office/drawing/2017/decorative" val="1"/>
                  </a:ext>
                </a:extLst>
              </p:cNvPr>
              <p:cNvSpPr txBox="1"/>
              <p:nvPr/>
            </p:nvSpPr>
            <p:spPr>
              <a:xfrm>
                <a:off x="6495439" y="3763596"/>
                <a:ext cx="171072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text-embeddings-ada-002</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78" name="2F358329-2C19-4FBA-B51C-51CE75BE790F">
                <a:extLst>
                  <a:ext uri="{FF2B5EF4-FFF2-40B4-BE49-F238E27FC236}">
                    <a16:creationId xmlns:a16="http://schemas.microsoft.com/office/drawing/2014/main" id="{CECC5AC2-199A-BC01-315A-0D4E545FC43A}"/>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112" name="Group 111">
              <a:extLst>
                <a:ext uri="{FF2B5EF4-FFF2-40B4-BE49-F238E27FC236}">
                  <a16:creationId xmlns:a16="http://schemas.microsoft.com/office/drawing/2014/main" id="{4D9D2B82-1ACB-8DC4-6A03-C5D991665969}"/>
                </a:ext>
                <a:ext uri="{C183D7F6-B498-43B3-948B-1728B52AA6E4}">
                  <adec:decorative xmlns:adec="http://schemas.microsoft.com/office/drawing/2017/decorative" val="1"/>
                </a:ext>
              </a:extLst>
            </p:cNvPr>
            <p:cNvGrpSpPr/>
            <p:nvPr/>
          </p:nvGrpSpPr>
          <p:grpSpPr>
            <a:xfrm>
              <a:off x="5574915" y="2390481"/>
              <a:ext cx="1824279" cy="2022318"/>
              <a:chOff x="5943216" y="1607547"/>
              <a:chExt cx="2681487" cy="2357852"/>
            </a:xfrm>
          </p:grpSpPr>
          <p:sp>
            <p:nvSpPr>
              <p:cNvPr id="113" name="Rectangle: Rounded Corners 112">
                <a:extLst>
                  <a:ext uri="{FF2B5EF4-FFF2-40B4-BE49-F238E27FC236}">
                    <a16:creationId xmlns:a16="http://schemas.microsoft.com/office/drawing/2014/main" id="{253BDBE3-1B53-6DF8-3CC5-0C04790FDCA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5D2EE3B0-D421-5D85-5AC2-918F82E2D431}"/>
                  </a:ext>
                  <a:ext uri="{C183D7F6-B498-43B3-948B-1728B52AA6E4}">
                    <adec:decorative xmlns:adec="http://schemas.microsoft.com/office/drawing/2017/decorative" val="1"/>
                  </a:ext>
                </a:extLst>
              </p:cNvPr>
              <p:cNvSpPr txBox="1"/>
              <p:nvPr/>
            </p:nvSpPr>
            <p:spPr>
              <a:xfrm>
                <a:off x="6341579" y="1679443"/>
                <a:ext cx="20371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Open AI Service</a:t>
                </a:r>
                <a:endPar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5" name="Group 74">
            <a:extLst>
              <a:ext uri="{FF2B5EF4-FFF2-40B4-BE49-F238E27FC236}">
                <a16:creationId xmlns:a16="http://schemas.microsoft.com/office/drawing/2014/main" id="{3239D486-B20F-EB30-3AE3-CE5B5413406C}"/>
              </a:ext>
            </a:extLst>
          </p:cNvPr>
          <p:cNvGrpSpPr/>
          <p:nvPr/>
        </p:nvGrpSpPr>
        <p:grpSpPr>
          <a:xfrm>
            <a:off x="1785246" y="2455812"/>
            <a:ext cx="2190194" cy="1707538"/>
            <a:chOff x="1785246" y="2455812"/>
            <a:chExt cx="2190194" cy="1707538"/>
          </a:xfrm>
        </p:grpSpPr>
        <p:cxnSp>
          <p:nvCxnSpPr>
            <p:cNvPr id="97" name="Straight Arrow Connector 96">
              <a:extLst>
                <a:ext uri="{FF2B5EF4-FFF2-40B4-BE49-F238E27FC236}">
                  <a16:creationId xmlns:a16="http://schemas.microsoft.com/office/drawing/2014/main" id="{CDD3C49D-4CFE-2CC9-7567-90212C5D1244}"/>
                </a:ext>
              </a:extLst>
            </p:cNvPr>
            <p:cNvCxnSpPr>
              <a:cxnSpLocks/>
            </p:cNvCxnSpPr>
            <p:nvPr/>
          </p:nvCxnSpPr>
          <p:spPr>
            <a:xfrm>
              <a:off x="1785246" y="3277074"/>
              <a:ext cx="2786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Left Brace 100">
              <a:extLst>
                <a:ext uri="{FF2B5EF4-FFF2-40B4-BE49-F238E27FC236}">
                  <a16:creationId xmlns:a16="http://schemas.microsoft.com/office/drawing/2014/main" id="{33EBFB8F-CBF3-5A77-72B7-D99B92BED9D3}"/>
                </a:ext>
              </a:extLst>
            </p:cNvPr>
            <p:cNvSpPr/>
            <p:nvPr/>
          </p:nvSpPr>
          <p:spPr>
            <a:xfrm>
              <a:off x="2140113" y="2455812"/>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7AD0AFFA-420A-AB7D-B731-6D79E7718964}"/>
                </a:ext>
              </a:extLst>
            </p:cNvPr>
            <p:cNvGrpSpPr/>
            <p:nvPr/>
          </p:nvGrpSpPr>
          <p:grpSpPr>
            <a:xfrm>
              <a:off x="2530422" y="2520702"/>
              <a:ext cx="1043338" cy="1642648"/>
              <a:chOff x="4359240" y="2721000"/>
              <a:chExt cx="1043338" cy="1642648"/>
            </a:xfrm>
          </p:grpSpPr>
          <p:grpSp>
            <p:nvGrpSpPr>
              <p:cNvPr id="147" name="Group 146">
                <a:extLst>
                  <a:ext uri="{FF2B5EF4-FFF2-40B4-BE49-F238E27FC236}">
                    <a16:creationId xmlns:a16="http://schemas.microsoft.com/office/drawing/2014/main" id="{6EAB33D8-F788-456B-E661-2A9240D3FCFB}"/>
                  </a:ext>
                </a:extLst>
              </p:cNvPr>
              <p:cNvGrpSpPr/>
              <p:nvPr/>
            </p:nvGrpSpPr>
            <p:grpSpPr>
              <a:xfrm>
                <a:off x="4359240" y="2721000"/>
                <a:ext cx="234010" cy="1503359"/>
                <a:chOff x="4359240" y="2721000"/>
                <a:chExt cx="234010" cy="1503359"/>
              </a:xfrm>
            </p:grpSpPr>
            <p:pic>
              <p:nvPicPr>
                <p:cNvPr id="99" name="Picture 98">
                  <a:extLst>
                    <a:ext uri="{FF2B5EF4-FFF2-40B4-BE49-F238E27FC236}">
                      <a16:creationId xmlns:a16="http://schemas.microsoft.com/office/drawing/2014/main" id="{0B973DA9-E18F-4DCF-307A-AA5DF82FD525}"/>
                    </a:ext>
                  </a:extLst>
                </p:cNvPr>
                <p:cNvPicPr>
                  <a:picLocks noChangeAspect="1"/>
                </p:cNvPicPr>
                <p:nvPr/>
              </p:nvPicPr>
              <p:blipFill>
                <a:blip r:embed="rId5"/>
                <a:stretch>
                  <a:fillRect/>
                </a:stretch>
              </p:blipFill>
              <p:spPr>
                <a:xfrm>
                  <a:off x="4359240" y="2721000"/>
                  <a:ext cx="234010" cy="283649"/>
                </a:xfrm>
                <a:prstGeom prst="rect">
                  <a:avLst/>
                </a:prstGeom>
              </p:spPr>
            </p:pic>
            <p:pic>
              <p:nvPicPr>
                <p:cNvPr id="102" name="Picture 101">
                  <a:extLst>
                    <a:ext uri="{FF2B5EF4-FFF2-40B4-BE49-F238E27FC236}">
                      <a16:creationId xmlns:a16="http://schemas.microsoft.com/office/drawing/2014/main" id="{C18766D2-0B15-63BD-7A5F-353880F1D60B}"/>
                    </a:ext>
                  </a:extLst>
                </p:cNvPr>
                <p:cNvPicPr>
                  <a:picLocks noChangeAspect="1"/>
                </p:cNvPicPr>
                <p:nvPr/>
              </p:nvPicPr>
              <p:blipFill>
                <a:blip r:embed="rId5"/>
                <a:stretch>
                  <a:fillRect/>
                </a:stretch>
              </p:blipFill>
              <p:spPr>
                <a:xfrm>
                  <a:off x="4359240" y="3136335"/>
                  <a:ext cx="234010" cy="283649"/>
                </a:xfrm>
                <a:prstGeom prst="rect">
                  <a:avLst/>
                </a:prstGeom>
              </p:spPr>
            </p:pic>
            <p:pic>
              <p:nvPicPr>
                <p:cNvPr id="103" name="Picture 102">
                  <a:extLst>
                    <a:ext uri="{FF2B5EF4-FFF2-40B4-BE49-F238E27FC236}">
                      <a16:creationId xmlns:a16="http://schemas.microsoft.com/office/drawing/2014/main" id="{CC2E4D10-8446-C0FC-AE44-128B28006BF3}"/>
                    </a:ext>
                  </a:extLst>
                </p:cNvPr>
                <p:cNvPicPr>
                  <a:picLocks noChangeAspect="1"/>
                </p:cNvPicPr>
                <p:nvPr/>
              </p:nvPicPr>
              <p:blipFill>
                <a:blip r:embed="rId5"/>
                <a:stretch>
                  <a:fillRect/>
                </a:stretch>
              </p:blipFill>
              <p:spPr>
                <a:xfrm>
                  <a:off x="4359240" y="3533751"/>
                  <a:ext cx="234010" cy="283649"/>
                </a:xfrm>
                <a:prstGeom prst="rect">
                  <a:avLst/>
                </a:prstGeom>
              </p:spPr>
            </p:pic>
            <p:pic>
              <p:nvPicPr>
                <p:cNvPr id="104" name="Picture 103">
                  <a:extLst>
                    <a:ext uri="{FF2B5EF4-FFF2-40B4-BE49-F238E27FC236}">
                      <a16:creationId xmlns:a16="http://schemas.microsoft.com/office/drawing/2014/main" id="{EBA14E8D-147E-E7DB-AB38-1A185FE08927}"/>
                    </a:ext>
                  </a:extLst>
                </p:cNvPr>
                <p:cNvPicPr>
                  <a:picLocks noChangeAspect="1"/>
                </p:cNvPicPr>
                <p:nvPr/>
              </p:nvPicPr>
              <p:blipFill>
                <a:blip r:embed="rId5"/>
                <a:stretch>
                  <a:fillRect/>
                </a:stretch>
              </p:blipFill>
              <p:spPr>
                <a:xfrm>
                  <a:off x="4359240" y="3940710"/>
                  <a:ext cx="234010" cy="283649"/>
                </a:xfrm>
                <a:prstGeom prst="rect">
                  <a:avLst/>
                </a:prstGeom>
              </p:spPr>
            </p:pic>
          </p:grpSp>
          <p:grpSp>
            <p:nvGrpSpPr>
              <p:cNvPr id="146" name="Group 145">
                <a:extLst>
                  <a:ext uri="{FF2B5EF4-FFF2-40B4-BE49-F238E27FC236}">
                    <a16:creationId xmlns:a16="http://schemas.microsoft.com/office/drawing/2014/main" id="{D0E4815B-D356-BC0D-A49A-4DFD699A12E2}"/>
                  </a:ext>
                </a:extLst>
              </p:cNvPr>
              <p:cNvGrpSpPr/>
              <p:nvPr/>
            </p:nvGrpSpPr>
            <p:grpSpPr>
              <a:xfrm>
                <a:off x="4655436" y="2738919"/>
                <a:ext cx="747142" cy="1624729"/>
                <a:chOff x="4655436" y="2738919"/>
                <a:chExt cx="747142" cy="1624729"/>
              </a:xfrm>
            </p:grpSpPr>
            <p:sp>
              <p:nvSpPr>
                <p:cNvPr id="105" name="TextBox 104">
                  <a:extLst>
                    <a:ext uri="{FF2B5EF4-FFF2-40B4-BE49-F238E27FC236}">
                      <a16:creationId xmlns:a16="http://schemas.microsoft.com/office/drawing/2014/main" id="{D9DDE8F8-3418-C184-1499-64F02B11A37E}"/>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DEE7320B-393F-D24B-B07E-1F19254D8922}"/>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35E60298-375F-96CD-FA17-FBC74D154093}"/>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A4B6ED3E-FB12-9727-79BA-35B592C07829}"/>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8" name="Group 127">
              <a:extLst>
                <a:ext uri="{FF2B5EF4-FFF2-40B4-BE49-F238E27FC236}">
                  <a16:creationId xmlns:a16="http://schemas.microsoft.com/office/drawing/2014/main" id="{F3EB40E2-B2B6-1172-6E10-75D26D313492}"/>
                </a:ext>
              </a:extLst>
            </p:cNvPr>
            <p:cNvGrpSpPr/>
            <p:nvPr/>
          </p:nvGrpSpPr>
          <p:grpSpPr>
            <a:xfrm>
              <a:off x="3497997" y="2653976"/>
              <a:ext cx="477443" cy="1228260"/>
              <a:chOff x="5500990" y="2854274"/>
              <a:chExt cx="477443" cy="1228260"/>
            </a:xfrm>
          </p:grpSpPr>
          <p:cxnSp>
            <p:nvCxnSpPr>
              <p:cNvPr id="124" name="Straight Arrow Connector 123">
                <a:extLst>
                  <a:ext uri="{FF2B5EF4-FFF2-40B4-BE49-F238E27FC236}">
                    <a16:creationId xmlns:a16="http://schemas.microsoft.com/office/drawing/2014/main" id="{20ACD874-BAEA-34C5-7950-5E2C3227CF4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3519A81-8AC0-5AEE-0A72-495B5E01B239}"/>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60F8E52-9699-EA31-BF6E-01FE2108D5F4}"/>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7ED47D6-8DC6-6A66-0EC7-7FF146F76198}"/>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A558F01F-B667-7264-86A2-254DEB2EF785}"/>
              </a:ext>
            </a:extLst>
          </p:cNvPr>
          <p:cNvGrpSpPr/>
          <p:nvPr/>
        </p:nvGrpSpPr>
        <p:grpSpPr>
          <a:xfrm>
            <a:off x="5925517" y="2528353"/>
            <a:ext cx="2226947" cy="1634997"/>
            <a:chOff x="5925517" y="2528353"/>
            <a:chExt cx="2226947" cy="1634997"/>
          </a:xfrm>
        </p:grpSpPr>
        <p:grpSp>
          <p:nvGrpSpPr>
            <p:cNvPr id="157" name="Group 156">
              <a:extLst>
                <a:ext uri="{FF2B5EF4-FFF2-40B4-BE49-F238E27FC236}">
                  <a16:creationId xmlns:a16="http://schemas.microsoft.com/office/drawing/2014/main" id="{E8B4209D-78AB-FDB7-FC0D-86FABBA1565A}"/>
                </a:ext>
              </a:extLst>
            </p:cNvPr>
            <p:cNvGrpSpPr/>
            <p:nvPr/>
          </p:nvGrpSpPr>
          <p:grpSpPr>
            <a:xfrm>
              <a:off x="5925517" y="2544593"/>
              <a:ext cx="1964458" cy="1495721"/>
              <a:chOff x="7388559" y="2744891"/>
              <a:chExt cx="1964458" cy="1495721"/>
            </a:xfrm>
          </p:grpSpPr>
          <p:pic>
            <p:nvPicPr>
              <p:cNvPr id="130" name="Picture 129">
                <a:extLst>
                  <a:ext uri="{FF2B5EF4-FFF2-40B4-BE49-F238E27FC236}">
                    <a16:creationId xmlns:a16="http://schemas.microsoft.com/office/drawing/2014/main" id="{51B32FA9-15D4-0011-0C1E-E14572BE2CF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2683" y="2744891"/>
                <a:ext cx="234010" cy="276011"/>
              </a:xfrm>
              <a:prstGeom prst="rect">
                <a:avLst/>
              </a:prstGeom>
            </p:spPr>
          </p:pic>
          <p:sp>
            <p:nvSpPr>
              <p:cNvPr id="131" name="TextBox 130">
                <a:extLst>
                  <a:ext uri="{FF2B5EF4-FFF2-40B4-BE49-F238E27FC236}">
                    <a16:creationId xmlns:a16="http://schemas.microsoft.com/office/drawing/2014/main" id="{355BDDDB-24DA-195F-3B70-7FDBA1F19E77}"/>
                  </a:ext>
                  <a:ext uri="{C183D7F6-B498-43B3-948B-1728B52AA6E4}">
                    <adec:decorative xmlns:adec="http://schemas.microsoft.com/office/drawing/2017/decorative" val="1"/>
                  </a:ext>
                </a:extLst>
              </p:cNvPr>
              <p:cNvSpPr txBox="1"/>
              <p:nvPr/>
            </p:nvSpPr>
            <p:spPr>
              <a:xfrm>
                <a:off x="8248878" y="2758991"/>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1</a:t>
                </a:r>
              </a:p>
            </p:txBody>
          </p:sp>
          <p:pic>
            <p:nvPicPr>
              <p:cNvPr id="133" name="Picture 132">
                <a:extLst>
                  <a:ext uri="{FF2B5EF4-FFF2-40B4-BE49-F238E27FC236}">
                    <a16:creationId xmlns:a16="http://schemas.microsoft.com/office/drawing/2014/main" id="{72B2AB06-FE24-36D7-8608-E45E010FC08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2683" y="3160226"/>
                <a:ext cx="234010" cy="276011"/>
              </a:xfrm>
              <a:prstGeom prst="rect">
                <a:avLst/>
              </a:prstGeom>
            </p:spPr>
          </p:pic>
          <p:sp>
            <p:nvSpPr>
              <p:cNvPr id="134" name="TextBox 133">
                <a:extLst>
                  <a:ext uri="{FF2B5EF4-FFF2-40B4-BE49-F238E27FC236}">
                    <a16:creationId xmlns:a16="http://schemas.microsoft.com/office/drawing/2014/main" id="{E91C4B2D-39FF-ED47-D4CB-8DE7C5D682A7}"/>
                  </a:ext>
                  <a:ext uri="{C183D7F6-B498-43B3-948B-1728B52AA6E4}">
                    <adec:decorative xmlns:adec="http://schemas.microsoft.com/office/drawing/2017/decorative" val="1"/>
                  </a:ext>
                </a:extLst>
              </p:cNvPr>
              <p:cNvSpPr txBox="1"/>
              <p:nvPr/>
            </p:nvSpPr>
            <p:spPr>
              <a:xfrm>
                <a:off x="8248878" y="3156407"/>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2</a:t>
                </a:r>
              </a:p>
            </p:txBody>
          </p:sp>
          <p:pic>
            <p:nvPicPr>
              <p:cNvPr id="136" name="Picture 135">
                <a:extLst>
                  <a:ext uri="{FF2B5EF4-FFF2-40B4-BE49-F238E27FC236}">
                    <a16:creationId xmlns:a16="http://schemas.microsoft.com/office/drawing/2014/main" id="{1184E664-7818-0D02-3EA7-853C8E7FC51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2683" y="3557642"/>
                <a:ext cx="234010" cy="276011"/>
              </a:xfrm>
              <a:prstGeom prst="rect">
                <a:avLst/>
              </a:prstGeom>
            </p:spPr>
          </p:pic>
          <p:sp>
            <p:nvSpPr>
              <p:cNvPr id="137" name="TextBox 136">
                <a:extLst>
                  <a:ext uri="{FF2B5EF4-FFF2-40B4-BE49-F238E27FC236}">
                    <a16:creationId xmlns:a16="http://schemas.microsoft.com/office/drawing/2014/main" id="{662F8C89-0D8A-2913-27E7-8338131C48DF}"/>
                  </a:ext>
                  <a:ext uri="{C183D7F6-B498-43B3-948B-1728B52AA6E4}">
                    <adec:decorative xmlns:adec="http://schemas.microsoft.com/office/drawing/2017/decorative" val="1"/>
                  </a:ext>
                </a:extLst>
              </p:cNvPr>
              <p:cNvSpPr txBox="1"/>
              <p:nvPr/>
            </p:nvSpPr>
            <p:spPr>
              <a:xfrm>
                <a:off x="8248878" y="3563366"/>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3</a:t>
                </a:r>
              </a:p>
            </p:txBody>
          </p:sp>
          <p:pic>
            <p:nvPicPr>
              <p:cNvPr id="139" name="Picture 138">
                <a:extLst>
                  <a:ext uri="{FF2B5EF4-FFF2-40B4-BE49-F238E27FC236}">
                    <a16:creationId xmlns:a16="http://schemas.microsoft.com/office/drawing/2014/main" id="{B08453C4-965B-9C20-0F92-799C71CACE2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52683" y="3964601"/>
                <a:ext cx="234010" cy="276011"/>
              </a:xfrm>
              <a:prstGeom prst="rect">
                <a:avLst/>
              </a:prstGeom>
            </p:spPr>
          </p:pic>
          <p:sp>
            <p:nvSpPr>
              <p:cNvPr id="140" name="TextBox 139">
                <a:extLst>
                  <a:ext uri="{FF2B5EF4-FFF2-40B4-BE49-F238E27FC236}">
                    <a16:creationId xmlns:a16="http://schemas.microsoft.com/office/drawing/2014/main" id="{85034568-BFFB-914B-DBDE-871AEBCAA67F}"/>
                  </a:ext>
                  <a:ext uri="{C183D7F6-B498-43B3-948B-1728B52AA6E4}">
                    <adec:decorative xmlns:adec="http://schemas.microsoft.com/office/drawing/2017/decorative" val="1"/>
                  </a:ext>
                </a:extLst>
              </p:cNvPr>
              <p:cNvSpPr txBox="1"/>
              <p:nvPr/>
            </p:nvSpPr>
            <p:spPr>
              <a:xfrm>
                <a:off x="8248878" y="3983610"/>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4</a:t>
                </a:r>
              </a:p>
            </p:txBody>
          </p:sp>
          <p:grpSp>
            <p:nvGrpSpPr>
              <p:cNvPr id="141" name="Group 140">
                <a:extLst>
                  <a:ext uri="{FF2B5EF4-FFF2-40B4-BE49-F238E27FC236}">
                    <a16:creationId xmlns:a16="http://schemas.microsoft.com/office/drawing/2014/main" id="{D15B44A2-A4CA-21FE-B597-B4340B356FB2}"/>
                  </a:ext>
                </a:extLst>
              </p:cNvPr>
              <p:cNvGrpSpPr/>
              <p:nvPr/>
            </p:nvGrpSpPr>
            <p:grpSpPr>
              <a:xfrm>
                <a:off x="7388559" y="2874346"/>
                <a:ext cx="477443" cy="1228260"/>
                <a:chOff x="5500990" y="2854274"/>
                <a:chExt cx="477443" cy="1228260"/>
              </a:xfrm>
            </p:grpSpPr>
            <p:cxnSp>
              <p:nvCxnSpPr>
                <p:cNvPr id="142" name="Straight Arrow Connector 141">
                  <a:extLst>
                    <a:ext uri="{FF2B5EF4-FFF2-40B4-BE49-F238E27FC236}">
                      <a16:creationId xmlns:a16="http://schemas.microsoft.com/office/drawing/2014/main" id="{7140D018-9480-F07C-DE62-6F03372A1CC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EB24AC1-FC7B-8CE3-CBBE-62ECB0856317}"/>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58028CA-4E38-7FF7-DE45-6BC0C99F21A0}"/>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5EB0D3-6178-F3A3-A830-41F18E367AA2}"/>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53" name="Left Brace 152">
              <a:extLst>
                <a:ext uri="{FF2B5EF4-FFF2-40B4-BE49-F238E27FC236}">
                  <a16:creationId xmlns:a16="http://schemas.microsoft.com/office/drawing/2014/main" id="{2EF98B19-6BA6-09D1-D620-14B91A06A6C0}"/>
                </a:ext>
              </a:extLst>
            </p:cNvPr>
            <p:cNvSpPr/>
            <p:nvPr/>
          </p:nvSpPr>
          <p:spPr>
            <a:xfrm rot="10800000">
              <a:off x="7894667" y="2528353"/>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40F19C9-9A52-0A6A-A31C-092C43F80FA0}"/>
              </a:ext>
            </a:extLst>
          </p:cNvPr>
          <p:cNvGrpSpPr/>
          <p:nvPr/>
        </p:nvGrpSpPr>
        <p:grpSpPr>
          <a:xfrm>
            <a:off x="8253600" y="3067100"/>
            <a:ext cx="736099" cy="770966"/>
            <a:chOff x="8253600" y="3067100"/>
            <a:chExt cx="736099" cy="770966"/>
          </a:xfrm>
        </p:grpSpPr>
        <p:sp>
          <p:nvSpPr>
            <p:cNvPr id="13"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8253600" y="3591845"/>
              <a:ext cx="73609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VectorDB</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4" name="Can 11">
              <a:extLst>
                <a:ext uri="{FF2B5EF4-FFF2-40B4-BE49-F238E27FC236}">
                  <a16:creationId xmlns:a16="http://schemas.microsoft.com/office/drawing/2014/main" id="{232BB936-F08B-DB66-EA10-05A3256D6F78}"/>
                </a:ext>
              </a:extLst>
            </p:cNvPr>
            <p:cNvSpPr/>
            <p:nvPr/>
          </p:nvSpPr>
          <p:spPr bwMode="auto">
            <a:xfrm>
              <a:off x="8359225" y="3067100"/>
              <a:ext cx="511737" cy="532706"/>
            </a:xfrm>
            <a:prstGeom prst="can">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13E150B0-45DE-96A6-996B-8A4CEB820B71}"/>
              </a:ext>
            </a:extLst>
          </p:cNvPr>
          <p:cNvGrpSpPr/>
          <p:nvPr/>
        </p:nvGrpSpPr>
        <p:grpSpPr>
          <a:xfrm>
            <a:off x="10714531" y="1302925"/>
            <a:ext cx="853119" cy="1195991"/>
            <a:chOff x="3177969" y="1745260"/>
            <a:chExt cx="853119" cy="1195991"/>
          </a:xfrm>
        </p:grpSpPr>
        <p:grpSp>
          <p:nvGrpSpPr>
            <p:cNvPr id="23" name="Group 22">
              <a:extLst>
                <a:ext uri="{FF2B5EF4-FFF2-40B4-BE49-F238E27FC236}">
                  <a16:creationId xmlns:a16="http://schemas.microsoft.com/office/drawing/2014/main" id="{8B9C5EB7-DDE7-2001-ED77-CECFBEE2EF1A}"/>
                </a:ext>
              </a:extLst>
            </p:cNvPr>
            <p:cNvGrpSpPr/>
            <p:nvPr/>
          </p:nvGrpSpPr>
          <p:grpSpPr>
            <a:xfrm>
              <a:off x="3333399" y="1868737"/>
              <a:ext cx="542945" cy="599305"/>
              <a:chOff x="4791177" y="2725299"/>
              <a:chExt cx="583305" cy="643849"/>
            </a:xfrm>
          </p:grpSpPr>
          <p:grpSp>
            <p:nvGrpSpPr>
              <p:cNvPr id="26" name="Group 25">
                <a:extLst>
                  <a:ext uri="{FF2B5EF4-FFF2-40B4-BE49-F238E27FC236}">
                    <a16:creationId xmlns:a16="http://schemas.microsoft.com/office/drawing/2014/main" id="{38EF717F-E2DC-C209-EB68-8FCA3048D5DF}"/>
                  </a:ext>
                </a:extLst>
              </p:cNvPr>
              <p:cNvGrpSpPr/>
              <p:nvPr/>
            </p:nvGrpSpPr>
            <p:grpSpPr>
              <a:xfrm>
                <a:off x="4869000" y="2981621"/>
                <a:ext cx="505482" cy="387527"/>
                <a:chOff x="4764224" y="2905396"/>
                <a:chExt cx="614227" cy="470896"/>
              </a:xfrm>
            </p:grpSpPr>
            <p:grpSp>
              <p:nvGrpSpPr>
                <p:cNvPr id="30" name="Group 29">
                  <a:extLst>
                    <a:ext uri="{FF2B5EF4-FFF2-40B4-BE49-F238E27FC236}">
                      <a16:creationId xmlns:a16="http://schemas.microsoft.com/office/drawing/2014/main" id="{30095241-895B-9F0D-3F9A-7B050F2DD959}"/>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9125F3B-937B-A025-20AA-3E3C6A192FF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Oval 35">
                    <a:extLst>
                      <a:ext uri="{FF2B5EF4-FFF2-40B4-BE49-F238E27FC236}">
                        <a16:creationId xmlns:a16="http://schemas.microsoft.com/office/drawing/2014/main" id="{AF4E8924-AC5F-9925-30BB-289404050813}"/>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1D9C4488-E720-F225-1E0D-B4E0C458935D}"/>
                    </a:ext>
                  </a:extLst>
                </p:cNvPr>
                <p:cNvGrpSpPr/>
                <p:nvPr/>
              </p:nvGrpSpPr>
              <p:grpSpPr>
                <a:xfrm>
                  <a:off x="5031363" y="2905396"/>
                  <a:ext cx="347088" cy="388143"/>
                  <a:chOff x="1175042" y="1972326"/>
                  <a:chExt cx="147106" cy="164506"/>
                </a:xfrm>
              </p:grpSpPr>
              <p:sp>
                <p:nvSpPr>
                  <p:cNvPr id="33" name="Freeform 5">
                    <a:extLst>
                      <a:ext uri="{FF2B5EF4-FFF2-40B4-BE49-F238E27FC236}">
                        <a16:creationId xmlns:a16="http://schemas.microsoft.com/office/drawing/2014/main" id="{A442D167-ED15-AFA3-2E79-DFACD9B08A9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5947C839-3820-5E9B-050A-06BC9F8569CE}"/>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2" name="Freeform 28">
                  <a:extLst>
                    <a:ext uri="{FF2B5EF4-FFF2-40B4-BE49-F238E27FC236}">
                      <a16:creationId xmlns:a16="http://schemas.microsoft.com/office/drawing/2014/main" id="{04479CC2-2598-EC59-B7A2-59C835AD822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D2E2452-8C06-EFCC-8B89-140A23C5DD9F}"/>
                  </a:ext>
                </a:extLst>
              </p:cNvPr>
              <p:cNvGrpSpPr/>
              <p:nvPr/>
            </p:nvGrpSpPr>
            <p:grpSpPr>
              <a:xfrm>
                <a:off x="4791177" y="2725299"/>
                <a:ext cx="324620" cy="292851"/>
                <a:chOff x="4764983" y="2720537"/>
                <a:chExt cx="324620" cy="292851"/>
              </a:xfrm>
            </p:grpSpPr>
            <p:sp>
              <p:nvSpPr>
                <p:cNvPr id="28" name="Rectangle: Rounded Corners 27">
                  <a:extLst>
                    <a:ext uri="{FF2B5EF4-FFF2-40B4-BE49-F238E27FC236}">
                      <a16:creationId xmlns:a16="http://schemas.microsoft.com/office/drawing/2014/main" id="{4355BEB1-98D2-D510-46E8-4478D47188E6}"/>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128">
                  <a:extLst>
                    <a:ext uri="{FF2B5EF4-FFF2-40B4-BE49-F238E27FC236}">
                      <a16:creationId xmlns:a16="http://schemas.microsoft.com/office/drawing/2014/main" id="{573B8B11-81AC-D97F-0788-09C527E96BDE}"/>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403511A5-A72E-EBE7-5809-1386C5CAAEC8}"/>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Application</a:t>
              </a:r>
            </a:p>
          </p:txBody>
        </p:sp>
        <p:sp>
          <p:nvSpPr>
            <p:cNvPr id="25" name="TextBox 24">
              <a:extLst>
                <a:ext uri="{FF2B5EF4-FFF2-40B4-BE49-F238E27FC236}">
                  <a16:creationId xmlns:a16="http://schemas.microsoft.com/office/drawing/2014/main" id="{0C0A3A5B-3037-3BF1-C623-9683CEA0899A}"/>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a:ea typeface="+mn-ea"/>
                  <a:cs typeface="+mn-cs"/>
                </a:rPr>
                <a:t>?</a:t>
              </a:r>
            </a:p>
          </p:txBody>
        </p:sp>
      </p:grpSp>
      <p:cxnSp>
        <p:nvCxnSpPr>
          <p:cNvPr id="39" name="Straight Arrow Connector 38">
            <a:extLst>
              <a:ext uri="{FF2B5EF4-FFF2-40B4-BE49-F238E27FC236}">
                <a16:creationId xmlns:a16="http://schemas.microsoft.com/office/drawing/2014/main" id="{A8AED645-7B52-5983-653E-01800F905D03}"/>
              </a:ext>
              <a:ext uri="{C183D7F6-B498-43B3-948B-1728B52AA6E4}">
                <adec:decorative xmlns:adec="http://schemas.microsoft.com/office/drawing/2017/decorative" val="1"/>
              </a:ext>
            </a:extLst>
          </p:cNvPr>
          <p:cNvCxnSpPr>
            <a:cxnSpLocks/>
          </p:cNvCxnSpPr>
          <p:nvPr/>
        </p:nvCxnSpPr>
        <p:spPr>
          <a:xfrm flipH="1">
            <a:off x="10231551" y="4943465"/>
            <a:ext cx="78169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CF418B3-5E13-3DD4-ECC3-C9C545854ED8}"/>
              </a:ext>
            </a:extLst>
          </p:cNvPr>
          <p:cNvCxnSpPr>
            <a:cxnSpLocks/>
          </p:cNvCxnSpPr>
          <p:nvPr/>
        </p:nvCxnSpPr>
        <p:spPr>
          <a:xfrm flipV="1">
            <a:off x="10589734" y="5624254"/>
            <a:ext cx="842738" cy="120541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F5323FB-955F-956D-9F70-309CD390BFE2}"/>
              </a:ext>
              <a:ext uri="{C183D7F6-B498-43B3-948B-1728B52AA6E4}">
                <adec:decorative xmlns:adec="http://schemas.microsoft.com/office/drawing/2017/decorative" val="1"/>
              </a:ext>
            </a:extLst>
          </p:cNvPr>
          <p:cNvSpPr txBox="1"/>
          <p:nvPr/>
        </p:nvSpPr>
        <p:spPr>
          <a:xfrm>
            <a:off x="8556932" y="2630748"/>
            <a:ext cx="10891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Vector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p>
        </p:txBody>
      </p:sp>
      <p:grpSp>
        <p:nvGrpSpPr>
          <p:cNvPr id="52" name="Group 51">
            <a:extLst>
              <a:ext uri="{FF2B5EF4-FFF2-40B4-BE49-F238E27FC236}">
                <a16:creationId xmlns:a16="http://schemas.microsoft.com/office/drawing/2014/main" id="{2A59D007-CDBD-C189-2990-8A0ED16F087E}"/>
              </a:ext>
            </a:extLst>
          </p:cNvPr>
          <p:cNvGrpSpPr/>
          <p:nvPr/>
        </p:nvGrpSpPr>
        <p:grpSpPr>
          <a:xfrm>
            <a:off x="8867891" y="1557281"/>
            <a:ext cx="1710725" cy="650923"/>
            <a:chOff x="8941605" y="1747809"/>
            <a:chExt cx="1710725" cy="650923"/>
          </a:xfrm>
        </p:grpSpPr>
        <p:pic>
          <p:nvPicPr>
            <p:cNvPr id="5" name="2F358329-2C19-4FBA-B51C-51CE75BE790F">
              <a:extLst>
                <a:ext uri="{FF2B5EF4-FFF2-40B4-BE49-F238E27FC236}">
                  <a16:creationId xmlns:a16="http://schemas.microsoft.com/office/drawing/2014/main" id="{DCDA7930-0487-2DD2-B047-DEFF90DA9D5F}"/>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l="-7183" r="-3331"/>
            <a:stretch/>
          </p:blipFill>
          <p:spPr bwMode="auto">
            <a:xfrm>
              <a:off x="9567020" y="174780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616A4DB8-E843-058E-3C90-63EC66A3B1C6}"/>
                </a:ext>
                <a:ext uri="{C183D7F6-B498-43B3-948B-1728B52AA6E4}">
                  <adec:decorative xmlns:adec="http://schemas.microsoft.com/office/drawing/2017/decorative" val="1"/>
                </a:ext>
              </a:extLst>
            </p:cNvPr>
            <p:cNvSpPr txBox="1"/>
            <p:nvPr/>
          </p:nvSpPr>
          <p:spPr>
            <a:xfrm>
              <a:off x="8941605" y="2152511"/>
              <a:ext cx="171072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text-embeddings-ada-002</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86" name="Group 85">
            <a:extLst>
              <a:ext uri="{FF2B5EF4-FFF2-40B4-BE49-F238E27FC236}">
                <a16:creationId xmlns:a16="http://schemas.microsoft.com/office/drawing/2014/main" id="{9062DD97-F39D-C1F7-2508-D3E8CEAFB5A7}"/>
              </a:ext>
            </a:extLst>
          </p:cNvPr>
          <p:cNvGrpSpPr/>
          <p:nvPr/>
        </p:nvGrpSpPr>
        <p:grpSpPr>
          <a:xfrm>
            <a:off x="8870962" y="3333453"/>
            <a:ext cx="1332230" cy="788975"/>
            <a:chOff x="8870962" y="3333453"/>
            <a:chExt cx="1332230" cy="788975"/>
          </a:xfrm>
        </p:grpSpPr>
        <p:cxnSp>
          <p:nvCxnSpPr>
            <p:cNvPr id="61" name="Connector: Elbow 60">
              <a:extLst>
                <a:ext uri="{FF2B5EF4-FFF2-40B4-BE49-F238E27FC236}">
                  <a16:creationId xmlns:a16="http://schemas.microsoft.com/office/drawing/2014/main" id="{569031D1-0E7A-6282-3CF1-2EEA32B9C360}"/>
                </a:ext>
              </a:extLst>
            </p:cNvPr>
            <p:cNvCxnSpPr>
              <a:cxnSpLocks/>
              <a:stCxn id="14" idx="4"/>
              <a:endCxn id="65" idx="1"/>
            </p:cNvCxnSpPr>
            <p:nvPr/>
          </p:nvCxnSpPr>
          <p:spPr>
            <a:xfrm>
              <a:off x="8870962" y="3333453"/>
              <a:ext cx="1332230" cy="2875"/>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B70CDA33-24F8-9F5C-AD52-1AAE6783F7A0}"/>
                </a:ext>
              </a:extLst>
            </p:cNvPr>
            <p:cNvGrpSpPr/>
            <p:nvPr/>
          </p:nvGrpSpPr>
          <p:grpSpPr>
            <a:xfrm>
              <a:off x="9026845" y="3398614"/>
              <a:ext cx="1020464" cy="723814"/>
              <a:chOff x="9026845" y="3398614"/>
              <a:chExt cx="1020464" cy="723814"/>
            </a:xfrm>
          </p:grpSpPr>
          <p:sp>
            <p:nvSpPr>
              <p:cNvPr id="37" name="TextBox 36">
                <a:extLst>
                  <a:ext uri="{FF2B5EF4-FFF2-40B4-BE49-F238E27FC236}">
                    <a16:creationId xmlns:a16="http://schemas.microsoft.com/office/drawing/2014/main" id="{3BD9A2C2-01AB-F5B9-725B-D2FBBA02EA3F}"/>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N-Relevant Sections</a:t>
                </a:r>
              </a:p>
            </p:txBody>
          </p:sp>
          <p:pic>
            <p:nvPicPr>
              <p:cNvPr id="68" name="Picture 67">
                <a:extLst>
                  <a:ext uri="{FF2B5EF4-FFF2-40B4-BE49-F238E27FC236}">
                    <a16:creationId xmlns:a16="http://schemas.microsoft.com/office/drawing/2014/main" id="{B250B5F5-023C-61C9-B577-509C3FAF2B8B}"/>
                  </a:ext>
                </a:extLst>
              </p:cNvPr>
              <p:cNvPicPr>
                <a:picLocks noChangeAspect="1"/>
              </p:cNvPicPr>
              <p:nvPr/>
            </p:nvPicPr>
            <p:blipFill>
              <a:blip r:embed="rId5"/>
              <a:stretch>
                <a:fillRect/>
              </a:stretch>
            </p:blipFill>
            <p:spPr>
              <a:xfrm>
                <a:off x="9144753" y="3831073"/>
                <a:ext cx="234010" cy="283649"/>
              </a:xfrm>
              <a:prstGeom prst="rect">
                <a:avLst/>
              </a:prstGeom>
            </p:spPr>
          </p:pic>
          <p:pic>
            <p:nvPicPr>
              <p:cNvPr id="69" name="Picture 68">
                <a:extLst>
                  <a:ext uri="{FF2B5EF4-FFF2-40B4-BE49-F238E27FC236}">
                    <a16:creationId xmlns:a16="http://schemas.microsoft.com/office/drawing/2014/main" id="{2F274565-CF77-9BF2-4CF5-2C02C8840663}"/>
                  </a:ext>
                </a:extLst>
              </p:cNvPr>
              <p:cNvPicPr>
                <a:picLocks noChangeAspect="1"/>
              </p:cNvPicPr>
              <p:nvPr/>
            </p:nvPicPr>
            <p:blipFill>
              <a:blip r:embed="rId5"/>
              <a:stretch>
                <a:fillRect/>
              </a:stretch>
            </p:blipFill>
            <p:spPr>
              <a:xfrm>
                <a:off x="9455132" y="3833764"/>
                <a:ext cx="234010" cy="283649"/>
              </a:xfrm>
              <a:prstGeom prst="rect">
                <a:avLst/>
              </a:prstGeom>
            </p:spPr>
          </p:pic>
          <p:pic>
            <p:nvPicPr>
              <p:cNvPr id="70" name="Picture 69">
                <a:extLst>
                  <a:ext uri="{FF2B5EF4-FFF2-40B4-BE49-F238E27FC236}">
                    <a16:creationId xmlns:a16="http://schemas.microsoft.com/office/drawing/2014/main" id="{E6426C6E-B689-FE45-9DF2-533DE2E1CBCD}"/>
                  </a:ext>
                </a:extLst>
              </p:cNvPr>
              <p:cNvPicPr>
                <a:picLocks noChangeAspect="1"/>
              </p:cNvPicPr>
              <p:nvPr/>
            </p:nvPicPr>
            <p:blipFill>
              <a:blip r:embed="rId5"/>
              <a:stretch>
                <a:fillRect/>
              </a:stretch>
            </p:blipFill>
            <p:spPr>
              <a:xfrm>
                <a:off x="9776829" y="3838779"/>
                <a:ext cx="234010" cy="283649"/>
              </a:xfrm>
              <a:prstGeom prst="rect">
                <a:avLst/>
              </a:prstGeom>
            </p:spPr>
          </p:pic>
        </p:grpSp>
      </p:grpSp>
      <p:grpSp>
        <p:nvGrpSpPr>
          <p:cNvPr id="87" name="Group 86">
            <a:extLst>
              <a:ext uri="{FF2B5EF4-FFF2-40B4-BE49-F238E27FC236}">
                <a16:creationId xmlns:a16="http://schemas.microsoft.com/office/drawing/2014/main" id="{27B85C79-BC51-1795-FEF1-C582151F8DC5}"/>
              </a:ext>
            </a:extLst>
          </p:cNvPr>
          <p:cNvGrpSpPr/>
          <p:nvPr/>
        </p:nvGrpSpPr>
        <p:grpSpPr>
          <a:xfrm>
            <a:off x="9856702" y="2498916"/>
            <a:ext cx="2276968" cy="1426162"/>
            <a:chOff x="9856702" y="2498916"/>
            <a:chExt cx="2276968" cy="1426162"/>
          </a:xfrm>
        </p:grpSpPr>
        <p:sp>
          <p:nvSpPr>
            <p:cNvPr id="48" name="TextBox 47">
              <a:extLst>
                <a:ext uri="{FF2B5EF4-FFF2-40B4-BE49-F238E27FC236}">
                  <a16:creationId xmlns:a16="http://schemas.microsoft.com/office/drawing/2014/main" id="{58BDD36F-0A9F-37D4-91F8-6B014E46DBEB}"/>
                </a:ext>
                <a:ext uri="{C183D7F6-B498-43B3-948B-1728B52AA6E4}">
                  <adec:decorative xmlns:adec="http://schemas.microsoft.com/office/drawing/2017/decorative" val="1"/>
                </a:ext>
              </a:extLst>
            </p:cNvPr>
            <p:cNvSpPr txBox="1"/>
            <p:nvPr/>
          </p:nvSpPr>
          <p:spPr>
            <a:xfrm>
              <a:off x="11001630" y="3371080"/>
              <a:ext cx="1132040"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NLP Tasks: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Q&amp;A, etc.</a:t>
              </a:r>
            </a:p>
          </p:txBody>
        </p:sp>
        <p:grpSp>
          <p:nvGrpSpPr>
            <p:cNvPr id="64" name="Group 63">
              <a:extLst>
                <a:ext uri="{FF2B5EF4-FFF2-40B4-BE49-F238E27FC236}">
                  <a16:creationId xmlns:a16="http://schemas.microsoft.com/office/drawing/2014/main" id="{885A1B1F-0ADA-772A-803D-913F88DCDAF9}"/>
                </a:ext>
              </a:extLst>
            </p:cNvPr>
            <p:cNvGrpSpPr/>
            <p:nvPr/>
          </p:nvGrpSpPr>
          <p:grpSpPr>
            <a:xfrm>
              <a:off x="9856702" y="3148884"/>
              <a:ext cx="1152881" cy="650923"/>
              <a:chOff x="9220530" y="1747809"/>
              <a:chExt cx="1152881" cy="650923"/>
            </a:xfrm>
          </p:grpSpPr>
          <p:pic>
            <p:nvPicPr>
              <p:cNvPr id="65" name="2F358329-2C19-4FBA-B51C-51CE75BE790F">
                <a:extLst>
                  <a:ext uri="{FF2B5EF4-FFF2-40B4-BE49-F238E27FC236}">
                    <a16:creationId xmlns:a16="http://schemas.microsoft.com/office/drawing/2014/main" id="{3B6A6DA2-43C2-10EC-1A05-A686A893A84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l="-7183" r="-3331"/>
              <a:stretch/>
            </p:blipFill>
            <p:spPr bwMode="auto">
              <a:xfrm>
                <a:off x="9567020" y="174780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66" name="TextBox 65">
                <a:extLst>
                  <a:ext uri="{FF2B5EF4-FFF2-40B4-BE49-F238E27FC236}">
                    <a16:creationId xmlns:a16="http://schemas.microsoft.com/office/drawing/2014/main" id="{3AA225D2-4E60-577F-D027-266B38B24C04}"/>
                  </a:ext>
                  <a:ext uri="{C183D7F6-B498-43B3-948B-1728B52AA6E4}">
                    <adec:decorative xmlns:adec="http://schemas.microsoft.com/office/drawing/2017/decorative" val="1"/>
                  </a:ext>
                </a:extLst>
              </p:cNvPr>
              <p:cNvSpPr txBox="1"/>
              <p:nvPr/>
            </p:nvSpPr>
            <p:spPr>
              <a:xfrm>
                <a:off x="9220530" y="2152511"/>
                <a:ext cx="11528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text-davinci-003</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71" name="Connector: Elbow 70">
              <a:extLst>
                <a:ext uri="{FF2B5EF4-FFF2-40B4-BE49-F238E27FC236}">
                  <a16:creationId xmlns:a16="http://schemas.microsoft.com/office/drawing/2014/main" id="{59D8921F-57DB-438F-FE07-562B17B2E201}"/>
                </a:ext>
              </a:extLst>
            </p:cNvPr>
            <p:cNvCxnSpPr>
              <a:cxnSpLocks/>
              <a:stCxn id="65" idx="3"/>
              <a:endCxn id="24" idx="2"/>
            </p:cNvCxnSpPr>
            <p:nvPr/>
          </p:nvCxnSpPr>
          <p:spPr>
            <a:xfrm flipV="1">
              <a:off x="10614672" y="2498916"/>
              <a:ext cx="526419" cy="837412"/>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E42E2F6E-E5DF-DCAF-170F-4F9404C4A664}"/>
              </a:ext>
            </a:extLst>
          </p:cNvPr>
          <p:cNvGrpSpPr/>
          <p:nvPr/>
        </p:nvGrpSpPr>
        <p:grpSpPr>
          <a:xfrm>
            <a:off x="9785803" y="1401114"/>
            <a:ext cx="1089116" cy="343611"/>
            <a:chOff x="9785803" y="1401114"/>
            <a:chExt cx="1089116" cy="343611"/>
          </a:xfrm>
        </p:grpSpPr>
        <p:sp>
          <p:nvSpPr>
            <p:cNvPr id="93" name="TextBox 92">
              <a:extLst>
                <a:ext uri="{FF2B5EF4-FFF2-40B4-BE49-F238E27FC236}">
                  <a16:creationId xmlns:a16="http://schemas.microsoft.com/office/drawing/2014/main" id="{0210FFE4-3428-AA62-F223-9DE28B820EE9}"/>
                </a:ext>
                <a:ext uri="{C183D7F6-B498-43B3-948B-1728B52AA6E4}">
                  <adec:decorative xmlns:adec="http://schemas.microsoft.com/office/drawing/2017/decorative" val="1"/>
                </a:ext>
              </a:extLst>
            </p:cNvPr>
            <p:cNvSpPr txBox="1"/>
            <p:nvPr/>
          </p:nvSpPr>
          <p:spPr>
            <a:xfrm>
              <a:off x="9785803" y="1401114"/>
              <a:ext cx="108911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Questions</a:t>
              </a:r>
            </a:p>
          </p:txBody>
        </p:sp>
        <p:cxnSp>
          <p:nvCxnSpPr>
            <p:cNvPr id="95" name="Straight Arrow Connector 94">
              <a:extLst>
                <a:ext uri="{FF2B5EF4-FFF2-40B4-BE49-F238E27FC236}">
                  <a16:creationId xmlns:a16="http://schemas.microsoft.com/office/drawing/2014/main" id="{3F6303CB-2414-EF85-25CA-20C77A72D96C}"/>
                </a:ext>
              </a:extLst>
            </p:cNvPr>
            <p:cNvCxnSpPr>
              <a:cxnSpLocks/>
            </p:cNvCxnSpPr>
            <p:nvPr/>
          </p:nvCxnSpPr>
          <p:spPr>
            <a:xfrm flipH="1">
              <a:off x="9904786" y="1744724"/>
              <a:ext cx="71761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EE6DD53D-B34C-922E-02D3-969EDBB7458E}"/>
              </a:ext>
            </a:extLst>
          </p:cNvPr>
          <p:cNvGrpSpPr/>
          <p:nvPr/>
        </p:nvGrpSpPr>
        <p:grpSpPr>
          <a:xfrm>
            <a:off x="1785246" y="3338682"/>
            <a:ext cx="6836404" cy="1966690"/>
            <a:chOff x="1785246" y="3338682"/>
            <a:chExt cx="6836404" cy="1966690"/>
          </a:xfrm>
        </p:grpSpPr>
        <p:cxnSp>
          <p:nvCxnSpPr>
            <p:cNvPr id="107" name="Connector: Elbow 106">
              <a:extLst>
                <a:ext uri="{FF2B5EF4-FFF2-40B4-BE49-F238E27FC236}">
                  <a16:creationId xmlns:a16="http://schemas.microsoft.com/office/drawing/2014/main" id="{529AB711-6809-B8D3-862C-BB999B9A65C6}"/>
                </a:ext>
              </a:extLst>
            </p:cNvPr>
            <p:cNvCxnSpPr>
              <a:cxnSpLocks/>
              <a:endCxn id="13" idx="2"/>
            </p:cNvCxnSpPr>
            <p:nvPr/>
          </p:nvCxnSpPr>
          <p:spPr>
            <a:xfrm>
              <a:off x="1785246" y="3338682"/>
              <a:ext cx="6836404" cy="499384"/>
            </a:xfrm>
            <a:prstGeom prst="bentConnector4">
              <a:avLst>
                <a:gd name="adj1" fmla="val 2468"/>
                <a:gd name="adj2" fmla="val 28877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B13A226B-37D1-D7B2-A023-D4765EDF5B8A}"/>
                </a:ext>
              </a:extLst>
            </p:cNvPr>
            <p:cNvGrpSpPr/>
            <p:nvPr/>
          </p:nvGrpSpPr>
          <p:grpSpPr>
            <a:xfrm>
              <a:off x="4488996" y="4581558"/>
              <a:ext cx="1020464" cy="723814"/>
              <a:chOff x="9026845" y="3398614"/>
              <a:chExt cx="1020464" cy="723814"/>
            </a:xfrm>
          </p:grpSpPr>
          <p:sp>
            <p:nvSpPr>
              <p:cNvPr id="138" name="TextBox 137">
                <a:extLst>
                  <a:ext uri="{FF2B5EF4-FFF2-40B4-BE49-F238E27FC236}">
                    <a16:creationId xmlns:a16="http://schemas.microsoft.com/office/drawing/2014/main" id="{7401D8C5-F68E-4E70-55F9-10C0E982FFD7}"/>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Extracted Section Text</a:t>
                </a:r>
              </a:p>
            </p:txBody>
          </p:sp>
          <p:pic>
            <p:nvPicPr>
              <p:cNvPr id="149" name="Picture 148">
                <a:extLst>
                  <a:ext uri="{FF2B5EF4-FFF2-40B4-BE49-F238E27FC236}">
                    <a16:creationId xmlns:a16="http://schemas.microsoft.com/office/drawing/2014/main" id="{10DD689D-910C-0B1C-D2AE-DD781645B653}"/>
                  </a:ext>
                </a:extLst>
              </p:cNvPr>
              <p:cNvPicPr>
                <a:picLocks noChangeAspect="1"/>
              </p:cNvPicPr>
              <p:nvPr/>
            </p:nvPicPr>
            <p:blipFill>
              <a:blip r:embed="rId5"/>
              <a:stretch>
                <a:fillRect/>
              </a:stretch>
            </p:blipFill>
            <p:spPr>
              <a:xfrm>
                <a:off x="9144753" y="3831073"/>
                <a:ext cx="234010" cy="283649"/>
              </a:xfrm>
              <a:prstGeom prst="rect">
                <a:avLst/>
              </a:prstGeom>
            </p:spPr>
          </p:pic>
          <p:pic>
            <p:nvPicPr>
              <p:cNvPr id="150" name="Picture 149">
                <a:extLst>
                  <a:ext uri="{FF2B5EF4-FFF2-40B4-BE49-F238E27FC236}">
                    <a16:creationId xmlns:a16="http://schemas.microsoft.com/office/drawing/2014/main" id="{3006BAF0-132B-560D-5566-7BB0729680E8}"/>
                  </a:ext>
                </a:extLst>
              </p:cNvPr>
              <p:cNvPicPr>
                <a:picLocks noChangeAspect="1"/>
              </p:cNvPicPr>
              <p:nvPr/>
            </p:nvPicPr>
            <p:blipFill>
              <a:blip r:embed="rId5"/>
              <a:stretch>
                <a:fillRect/>
              </a:stretch>
            </p:blipFill>
            <p:spPr>
              <a:xfrm>
                <a:off x="9455132" y="3833764"/>
                <a:ext cx="234010" cy="283649"/>
              </a:xfrm>
              <a:prstGeom prst="rect">
                <a:avLst/>
              </a:prstGeom>
            </p:spPr>
          </p:pic>
          <p:pic>
            <p:nvPicPr>
              <p:cNvPr id="151" name="Picture 150">
                <a:extLst>
                  <a:ext uri="{FF2B5EF4-FFF2-40B4-BE49-F238E27FC236}">
                    <a16:creationId xmlns:a16="http://schemas.microsoft.com/office/drawing/2014/main" id="{B3FD78AE-4C79-2863-A56C-2BB13D3D6F0B}"/>
                  </a:ext>
                </a:extLst>
              </p:cNvPr>
              <p:cNvPicPr>
                <a:picLocks noChangeAspect="1"/>
              </p:cNvPicPr>
              <p:nvPr/>
            </p:nvPicPr>
            <p:blipFill>
              <a:blip r:embed="rId5"/>
              <a:stretch>
                <a:fillRect/>
              </a:stretch>
            </p:blipFill>
            <p:spPr>
              <a:xfrm>
                <a:off x="9776829" y="3838779"/>
                <a:ext cx="234010" cy="283649"/>
              </a:xfrm>
              <a:prstGeom prst="rect">
                <a:avLst/>
              </a:prstGeom>
            </p:spPr>
          </p:pic>
        </p:grpSp>
      </p:grpSp>
      <p:grpSp>
        <p:nvGrpSpPr>
          <p:cNvPr id="9" name="Group 8">
            <a:extLst>
              <a:ext uri="{FF2B5EF4-FFF2-40B4-BE49-F238E27FC236}">
                <a16:creationId xmlns:a16="http://schemas.microsoft.com/office/drawing/2014/main" id="{F94937D3-3254-D7DE-D36F-2C10D8BED953}"/>
              </a:ext>
            </a:extLst>
          </p:cNvPr>
          <p:cNvGrpSpPr/>
          <p:nvPr/>
        </p:nvGrpSpPr>
        <p:grpSpPr>
          <a:xfrm>
            <a:off x="8363541" y="1360495"/>
            <a:ext cx="1136663" cy="1706604"/>
            <a:chOff x="8363541" y="1360495"/>
            <a:chExt cx="1136663" cy="1706604"/>
          </a:xfrm>
        </p:grpSpPr>
        <p:grpSp>
          <p:nvGrpSpPr>
            <p:cNvPr id="100" name="Group 99">
              <a:extLst>
                <a:ext uri="{FF2B5EF4-FFF2-40B4-BE49-F238E27FC236}">
                  <a16:creationId xmlns:a16="http://schemas.microsoft.com/office/drawing/2014/main" id="{4E978626-B34C-1047-920E-B9A90C406918}"/>
                </a:ext>
              </a:extLst>
            </p:cNvPr>
            <p:cNvGrpSpPr/>
            <p:nvPr/>
          </p:nvGrpSpPr>
          <p:grpSpPr>
            <a:xfrm>
              <a:off x="8411088" y="1360495"/>
              <a:ext cx="1089116" cy="1706604"/>
              <a:chOff x="8411088" y="1360495"/>
              <a:chExt cx="1089116" cy="1706604"/>
            </a:xfrm>
          </p:grpSpPr>
          <p:cxnSp>
            <p:nvCxnSpPr>
              <p:cNvPr id="43" name="Connector: Elbow 42">
                <a:extLst>
                  <a:ext uri="{FF2B5EF4-FFF2-40B4-BE49-F238E27FC236}">
                    <a16:creationId xmlns:a16="http://schemas.microsoft.com/office/drawing/2014/main" id="{47EF35F2-BE68-DE4A-2CF5-B325F83DA4C9}"/>
                  </a:ext>
                </a:extLst>
              </p:cNvPr>
              <p:cNvCxnSpPr>
                <a:cxnSpLocks/>
                <a:stCxn id="5" idx="1"/>
                <a:endCxn id="14" idx="1"/>
              </p:cNvCxnSpPr>
              <p:nvPr/>
            </p:nvCxnSpPr>
            <p:spPr>
              <a:xfrm rot="10800000" flipV="1">
                <a:off x="8615094" y="1744724"/>
                <a:ext cx="878212" cy="1322375"/>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8A13D2B-4E50-D1CE-44A8-D377E3EB1D39}"/>
                  </a:ext>
                  <a:ext uri="{C183D7F6-B498-43B3-948B-1728B52AA6E4}">
                    <adec:decorative xmlns:adec="http://schemas.microsoft.com/office/drawing/2017/decorative" val="1"/>
                  </a:ext>
                </a:extLst>
              </p:cNvPr>
              <p:cNvSpPr txBox="1"/>
              <p:nvPr/>
            </p:nvSpPr>
            <p:spPr>
              <a:xfrm>
                <a:off x="8411088" y="1360495"/>
                <a:ext cx="10891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Embedded question</a:t>
                </a:r>
              </a:p>
            </p:txBody>
          </p:sp>
        </p:grpSp>
        <p:pic>
          <p:nvPicPr>
            <p:cNvPr id="3" name="Picture 2">
              <a:extLst>
                <a:ext uri="{FF2B5EF4-FFF2-40B4-BE49-F238E27FC236}">
                  <a16:creationId xmlns:a16="http://schemas.microsoft.com/office/drawing/2014/main" id="{C33DC7AC-1FB4-95EC-5FE7-41A9878CDC2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363541" y="1431948"/>
              <a:ext cx="234010" cy="276011"/>
            </a:xfrm>
            <a:prstGeom prst="rect">
              <a:avLst/>
            </a:prstGeom>
          </p:spPr>
        </p:pic>
      </p:grpSp>
      <p:grpSp>
        <p:nvGrpSpPr>
          <p:cNvPr id="8" name="Group 7">
            <a:extLst>
              <a:ext uri="{FF2B5EF4-FFF2-40B4-BE49-F238E27FC236}">
                <a16:creationId xmlns:a16="http://schemas.microsoft.com/office/drawing/2014/main" id="{FDB203CD-641B-43EA-8B03-A19AD0777B2D}"/>
              </a:ext>
            </a:extLst>
          </p:cNvPr>
          <p:cNvGrpSpPr/>
          <p:nvPr/>
        </p:nvGrpSpPr>
        <p:grpSpPr>
          <a:xfrm>
            <a:off x="552425" y="4779586"/>
            <a:ext cx="1231427" cy="884201"/>
            <a:chOff x="552425" y="4779586"/>
            <a:chExt cx="1231427" cy="884201"/>
          </a:xfrm>
        </p:grpSpPr>
        <p:sp>
          <p:nvSpPr>
            <p:cNvPr id="81" name="TextBox 80">
              <a:extLst>
                <a:ext uri="{FF2B5EF4-FFF2-40B4-BE49-F238E27FC236}">
                  <a16:creationId xmlns:a16="http://schemas.microsoft.com/office/drawing/2014/main" id="{A0545F1B-00EA-8C75-9DA0-CE83E70A0926}"/>
                </a:ext>
                <a:ext uri="{C183D7F6-B498-43B3-948B-1728B52AA6E4}">
                  <adec:decorative xmlns:adec="http://schemas.microsoft.com/office/drawing/2017/decorative" val="1"/>
                </a:ext>
              </a:extLst>
            </p:cNvPr>
            <p:cNvSpPr txBox="1"/>
            <p:nvPr/>
          </p:nvSpPr>
          <p:spPr>
            <a:xfrm>
              <a:off x="552425" y="5417566"/>
              <a:ext cx="123142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 Library</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1D511874-78AE-55BA-ED5A-E819662C3CEF}"/>
                </a:ext>
              </a:extLst>
            </p:cNvPr>
            <p:cNvPicPr>
              <a:picLocks noChangeAspect="1"/>
            </p:cNvPicPr>
            <p:nvPr/>
          </p:nvPicPr>
          <p:blipFill>
            <a:blip r:embed="rId7"/>
            <a:stretch>
              <a:fillRect/>
            </a:stretch>
          </p:blipFill>
          <p:spPr>
            <a:xfrm>
              <a:off x="929015" y="4779586"/>
              <a:ext cx="499485" cy="543657"/>
            </a:xfrm>
            <a:prstGeom prst="rect">
              <a:avLst/>
            </a:prstGeom>
          </p:spPr>
        </p:pic>
      </p:grpSp>
    </p:spTree>
    <p:extLst>
      <p:ext uri="{BB962C8B-B14F-4D97-AF65-F5344CB8AC3E}">
        <p14:creationId xmlns:p14="http://schemas.microsoft.com/office/powerpoint/2010/main" val="716553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fade">
                                      <p:cBhvr>
                                        <p:cTn id="27" dur="500"/>
                                        <p:tgtEl>
                                          <p:spTgt spid="1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fade">
                                      <p:cBhvr>
                                        <p:cTn id="62" dur="5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7"/>
                                        </p:tgtEl>
                                        <p:attrNameLst>
                                          <p:attrName>style.visibility</p:attrName>
                                        </p:attrNameLst>
                                      </p:cBhvr>
                                      <p:to>
                                        <p:strVal val="visible"/>
                                      </p:to>
                                    </p:set>
                                    <p:animEffect transition="in" filter="fade">
                                      <p:cBhvr>
                                        <p:cTn id="6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91CE4A-71AB-A99C-36F6-7115DA4DC2F1}"/>
              </a:ext>
            </a:extLst>
          </p:cNvPr>
          <p:cNvSpPr>
            <a:spLocks noGrp="1"/>
          </p:cNvSpPr>
          <p:nvPr>
            <p:ph type="body" sz="quarter" idx="11"/>
          </p:nvPr>
        </p:nvSpPr>
        <p:spPr/>
        <p:txBody>
          <a:bodyPr/>
          <a:lstStyle/>
          <a:p>
            <a:endParaRPr lang="en-US" sz="4400" spc="0" dirty="0">
              <a:ln>
                <a:noFill/>
              </a:ln>
              <a:solidFill>
                <a:schemeClr val="bg1"/>
              </a:solidFill>
              <a:cs typeface="Aharoni" panose="02010803020104030203" pitchFamily="2" charset="-79"/>
            </a:endParaRPr>
          </a:p>
          <a:p>
            <a:r>
              <a:rPr lang="en-US" sz="4400" spc="0" dirty="0">
                <a:ln>
                  <a:noFill/>
                </a:ln>
                <a:solidFill>
                  <a:schemeClr val="bg1"/>
                </a:solidFill>
                <a:cs typeface="Aharoni" panose="02010803020104030203" pitchFamily="2" charset="-79"/>
              </a:rPr>
              <a:t>Fine Tuning</a:t>
            </a:r>
            <a:endParaRPr lang="en-US" dirty="0"/>
          </a:p>
        </p:txBody>
      </p:sp>
    </p:spTree>
    <p:extLst>
      <p:ext uri="{BB962C8B-B14F-4D97-AF65-F5344CB8AC3E}">
        <p14:creationId xmlns:p14="http://schemas.microsoft.com/office/powerpoint/2010/main" val="175667363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CE415D5-847C-70E4-C946-24393CB24AA4}"/>
              </a:ext>
              <a:ext uri="{C183D7F6-B498-43B3-948B-1728B52AA6E4}">
                <adec:decorative xmlns:adec="http://schemas.microsoft.com/office/drawing/2017/decorative" val="1"/>
              </a:ext>
            </a:extLst>
          </p:cNvPr>
          <p:cNvSpPr/>
          <p:nvPr/>
        </p:nvSpPr>
        <p:spPr>
          <a:xfrm>
            <a:off x="340379" y="1994879"/>
            <a:ext cx="11511239" cy="2868242"/>
          </a:xfrm>
          <a:prstGeom prst="roundRect">
            <a:avLst>
              <a:gd name="adj" fmla="val 15864"/>
            </a:avLst>
          </a:prstGeom>
          <a:noFill/>
          <a:ln w="57150">
            <a:gradFill>
              <a:gsLst>
                <a:gs pos="0">
                  <a:srgbClr val="8FC6E7"/>
                </a:gs>
                <a:gs pos="100000">
                  <a:srgbClr val="BF96C6"/>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bg1"/>
                </a:solidFill>
                <a:latin typeface="Segoe UI"/>
                <a:cs typeface="Segoe UI"/>
              </a:rPr>
              <a:t>Customers should start with </a:t>
            </a:r>
            <a:r>
              <a:rPr lang="en-US" sz="2400" b="1" dirty="0">
                <a:solidFill>
                  <a:schemeClr val="bg1"/>
                </a:solidFill>
                <a:latin typeface="Segoe UI"/>
                <a:cs typeface="Segoe UI"/>
              </a:rPr>
              <a:t>Prompt Engineering and/or RAG </a:t>
            </a:r>
            <a:r>
              <a:rPr lang="en-US" sz="2400" dirty="0">
                <a:solidFill>
                  <a:schemeClr val="bg1"/>
                </a:solidFill>
                <a:latin typeface="Segoe UI"/>
                <a:cs typeface="Segoe UI"/>
              </a:rPr>
              <a:t>before considering </a:t>
            </a:r>
            <a:r>
              <a:rPr lang="en-US" sz="2400" b="1" dirty="0">
                <a:solidFill>
                  <a:schemeClr val="bg1"/>
                </a:solidFill>
                <a:latin typeface="Segoe UI"/>
                <a:cs typeface="Segoe UI"/>
              </a:rPr>
              <a:t>fine-tuning</a:t>
            </a:r>
            <a:r>
              <a:rPr lang="en-US" sz="2400" dirty="0">
                <a:solidFill>
                  <a:schemeClr val="bg1"/>
                </a:solidFill>
                <a:latin typeface="Segoe UI"/>
                <a:cs typeface="Segoe UI"/>
              </a:rPr>
              <a:t>.</a:t>
            </a:r>
          </a:p>
          <a:p>
            <a:pPr algn="ctr"/>
            <a:r>
              <a:rPr lang="en-US" sz="2400" dirty="0">
                <a:solidFill>
                  <a:schemeClr val="bg1"/>
                </a:solidFill>
                <a:latin typeface="Segoe UI" panose="020B0502040204020203" pitchFamily="34" charset="0"/>
                <a:cs typeface="Segoe UI" panose="020B0502040204020203" pitchFamily="34" charset="0"/>
              </a:rPr>
              <a:t>This may </a:t>
            </a:r>
            <a:r>
              <a:rPr lang="en-US" sz="2400" b="1" dirty="0">
                <a:solidFill>
                  <a:schemeClr val="bg1"/>
                </a:solidFill>
                <a:latin typeface="Segoe UI" panose="020B0502040204020203" pitchFamily="34" charset="0"/>
                <a:cs typeface="Segoe UI" panose="020B0502040204020203" pitchFamily="34" charset="0"/>
              </a:rPr>
              <a:t>save significant time and cost</a:t>
            </a:r>
            <a:r>
              <a:rPr lang="en-US" sz="2400" dirty="0">
                <a:solidFill>
                  <a:schemeClr val="bg1"/>
                </a:solidFill>
                <a:latin typeface="Segoe UI" panose="020B0502040204020203" pitchFamily="34" charset="0"/>
                <a:cs typeface="Segoe UI" panose="020B0502040204020203" pitchFamily="34" charset="0"/>
              </a:rPr>
              <a:t>, and will likely address the use case</a:t>
            </a:r>
          </a:p>
          <a:p>
            <a:pPr algn="ctr"/>
            <a:r>
              <a:rPr lang="en-US" sz="2400" dirty="0">
                <a:solidFill>
                  <a:schemeClr val="bg1"/>
                </a:solidFill>
                <a:latin typeface="Segoe UI" panose="020B0502040204020203" pitchFamily="34" charset="0"/>
                <a:cs typeface="Segoe UI" panose="020B0502040204020203" pitchFamily="34" charset="0"/>
              </a:rPr>
              <a:t>Fine-tuning should only be used in rare circumstances once Prompt Engineering and RAG have been tested</a:t>
            </a:r>
          </a:p>
        </p:txBody>
      </p:sp>
    </p:spTree>
    <p:extLst>
      <p:ext uri="{BB962C8B-B14F-4D97-AF65-F5344CB8AC3E}">
        <p14:creationId xmlns:p14="http://schemas.microsoft.com/office/powerpoint/2010/main" val="15099005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1668D-1B29-85B3-97BD-608F178515DE}"/>
              </a:ext>
            </a:extLst>
          </p:cNvPr>
          <p:cNvSpPr>
            <a:spLocks noGrp="1"/>
          </p:cNvSpPr>
          <p:nvPr>
            <p:ph type="body" sz="quarter" idx="17"/>
          </p:nvPr>
        </p:nvSpPr>
        <p:spPr/>
        <p:txBody>
          <a:bodyPr/>
          <a:lstStyle/>
          <a:p>
            <a:r>
              <a:rPr lang="en-US"/>
              <a:t>When to FT?</a:t>
            </a:r>
          </a:p>
        </p:txBody>
      </p:sp>
      <p:sp>
        <p:nvSpPr>
          <p:cNvPr id="15" name="TextBox 14">
            <a:extLst>
              <a:ext uri="{FF2B5EF4-FFF2-40B4-BE49-F238E27FC236}">
                <a16:creationId xmlns:a16="http://schemas.microsoft.com/office/drawing/2014/main" id="{9E2A7308-AD74-47D5-2C15-3F1A655D06CF}"/>
              </a:ext>
            </a:extLst>
          </p:cNvPr>
          <p:cNvSpPr txBox="1"/>
          <p:nvPr/>
        </p:nvSpPr>
        <p:spPr>
          <a:xfrm>
            <a:off x="871610" y="1481855"/>
            <a:ext cx="10448780" cy="409342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Prompt Engineering is the recommend path</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Zero Shot, and Few Shot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RAG helps inject proprietary enterprise, and up-to-date knowledge.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You can combine models (e.g., a FT’d GPT3 – Curie model in a classifier)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Prompt Engineering + RAG solves for ~99% of cases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RAG and FT are different techniques, solving for different problems.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FT: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FT is a powerful technique to address complex scenarios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Compute intensive, and hence expensive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Does not distill new knowledge in the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Useful for highly specialized use cases (~0.5%)</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FT doesn’t always lower cost – depends on use-case</a:t>
            </a:r>
          </a:p>
        </p:txBody>
      </p:sp>
    </p:spTree>
    <p:extLst>
      <p:ext uri="{BB962C8B-B14F-4D97-AF65-F5344CB8AC3E}">
        <p14:creationId xmlns:p14="http://schemas.microsoft.com/office/powerpoint/2010/main" val="299874638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E0200-9D35-2461-07BC-B106EF6C68B1}"/>
              </a:ext>
            </a:extLst>
          </p:cNvPr>
          <p:cNvSpPr>
            <a:spLocks noGrp="1"/>
          </p:cNvSpPr>
          <p:nvPr>
            <p:ph type="body" sz="quarter" idx="17"/>
          </p:nvPr>
        </p:nvSpPr>
        <p:spPr/>
        <p:txBody>
          <a:bodyPr/>
          <a:lstStyle/>
          <a:p>
            <a:r>
              <a:rPr lang="en-US"/>
              <a:t>Path to FT</a:t>
            </a:r>
          </a:p>
        </p:txBody>
      </p:sp>
      <p:graphicFrame>
        <p:nvGraphicFramePr>
          <p:cNvPr id="5" name="Diagram 4">
            <a:extLst>
              <a:ext uri="{FF2B5EF4-FFF2-40B4-BE49-F238E27FC236}">
                <a16:creationId xmlns:a16="http://schemas.microsoft.com/office/drawing/2014/main" id="{E483178A-63B6-BE0A-90BE-B9CB08EF924C}"/>
              </a:ext>
            </a:extLst>
          </p:cNvPr>
          <p:cNvGraphicFramePr/>
          <p:nvPr/>
        </p:nvGraphicFramePr>
        <p:xfrm>
          <a:off x="1043709" y="719666"/>
          <a:ext cx="915374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15777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1668D-1B29-85B3-97BD-608F178515DE}"/>
              </a:ext>
            </a:extLst>
          </p:cNvPr>
          <p:cNvSpPr>
            <a:spLocks noGrp="1"/>
          </p:cNvSpPr>
          <p:nvPr>
            <p:ph type="body" sz="quarter" idx="17"/>
          </p:nvPr>
        </p:nvSpPr>
        <p:spPr/>
        <p:txBody>
          <a:bodyPr/>
          <a:lstStyle/>
          <a:p>
            <a:r>
              <a:rPr lang="en-US"/>
              <a:t>Microsoft </a:t>
            </a:r>
            <a:r>
              <a:rPr lang="en-US" err="1"/>
              <a:t>CoPilots</a:t>
            </a:r>
            <a:endParaRPr lang="en-US"/>
          </a:p>
        </p:txBody>
      </p:sp>
      <p:sp>
        <p:nvSpPr>
          <p:cNvPr id="15" name="TextBox 14">
            <a:extLst>
              <a:ext uri="{FF2B5EF4-FFF2-40B4-BE49-F238E27FC236}">
                <a16:creationId xmlns:a16="http://schemas.microsoft.com/office/drawing/2014/main" id="{9E2A7308-AD74-47D5-2C15-3F1A655D06CF}"/>
              </a:ext>
            </a:extLst>
          </p:cNvPr>
          <p:cNvSpPr txBox="1"/>
          <p:nvPr/>
        </p:nvSpPr>
        <p:spPr>
          <a:xfrm>
            <a:off x="871610" y="1481855"/>
            <a:ext cx="1044878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Microsoft Copilots offer a fast, low friction path to production and should be first choice for consideration.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GitHub CoPilot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Dynamics 365 CoPilot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Microsoft 365 CoPilot</a:t>
            </a:r>
          </a:p>
        </p:txBody>
      </p:sp>
    </p:spTree>
    <p:extLst>
      <p:ext uri="{BB962C8B-B14F-4D97-AF65-F5344CB8AC3E}">
        <p14:creationId xmlns:p14="http://schemas.microsoft.com/office/powerpoint/2010/main" val="34896158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D62D9959-754F-FCA9-C27C-C2EC9BCA1145}"/>
              </a:ext>
            </a:extLst>
          </p:cNvPr>
          <p:cNvSpPr txBox="1">
            <a:spLocks noGrp="1"/>
          </p:cNvSpPr>
          <p:nvPr>
            <p:ph type="title" idx="4294967295"/>
          </p:nvPr>
        </p:nvSpPr>
        <p:spPr>
          <a:xfrm>
            <a:off x="582612" y="2515764"/>
            <a:ext cx="4425951" cy="83099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5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Basic prompt</a:t>
            </a:r>
          </a:p>
        </p:txBody>
      </p:sp>
      <p:sp>
        <p:nvSpPr>
          <p:cNvPr id="3" name="Rectangle 2">
            <a:extLst>
              <a:ext uri="{FF2B5EF4-FFF2-40B4-BE49-F238E27FC236}">
                <a16:creationId xmlns:a16="http://schemas.microsoft.com/office/drawing/2014/main" id="{102D5A04-A6B0-1890-20F4-BB6D2DA43A90}"/>
              </a:ext>
            </a:extLst>
          </p:cNvPr>
          <p:cNvSpPr/>
          <p:nvPr/>
        </p:nvSpPr>
        <p:spPr>
          <a:xfrm>
            <a:off x="582612" y="3511239"/>
            <a:ext cx="4425950" cy="830997"/>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Write a function that adds two</a:t>
            </a:r>
            <a:br>
              <a:rPr kumimoji="0" lang="en-US" sz="2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numbers and returns the result</a:t>
            </a:r>
          </a:p>
        </p:txBody>
      </p:sp>
      <p:sp>
        <p:nvSpPr>
          <p:cNvPr id="5" name="TextBox 4">
            <a:extLst>
              <a:ext uri="{FF2B5EF4-FFF2-40B4-BE49-F238E27FC236}">
                <a16:creationId xmlns:a16="http://schemas.microsoft.com/office/drawing/2014/main" id="{50194C6A-35D1-6B70-67E8-26FF67013C4A}"/>
              </a:ext>
            </a:extLst>
          </p:cNvPr>
          <p:cNvSpPr txBox="1"/>
          <p:nvPr/>
        </p:nvSpPr>
        <p:spPr>
          <a:xfrm>
            <a:off x="9712838" y="3169709"/>
            <a:ext cx="1492395" cy="518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E8E6DF"/>
                </a:solidFill>
                <a:effectLst/>
                <a:uLnTx/>
                <a:uFillTx/>
                <a:latin typeface="Segoe UI Semibold" panose="020B0502040204020203" pitchFamily="34" charset="0"/>
                <a:ea typeface="+mn-ea"/>
                <a:cs typeface="Segoe UI Semibold" panose="020B0502040204020203" pitchFamily="34" charset="0"/>
              </a:rPr>
              <a:t>AI Model</a:t>
            </a:r>
          </a:p>
        </p:txBody>
      </p:sp>
      <p:sp>
        <p:nvSpPr>
          <p:cNvPr id="9" name="Rounded Rectangle 8">
            <a:extLst>
              <a:ext uri="{FF2B5EF4-FFF2-40B4-BE49-F238E27FC236}">
                <a16:creationId xmlns:a16="http://schemas.microsoft.com/office/drawing/2014/main" id="{694D3EC9-E146-1FAD-511E-37B8BFAC17D5}"/>
              </a:ext>
              <a:ext uri="{C183D7F6-B498-43B3-948B-1728B52AA6E4}">
                <adec:decorative xmlns:adec="http://schemas.microsoft.com/office/drawing/2017/decorative" val="1"/>
              </a:ext>
            </a:extLst>
          </p:cNvPr>
          <p:cNvSpPr/>
          <p:nvPr/>
        </p:nvSpPr>
        <p:spPr>
          <a:xfrm>
            <a:off x="9308684" y="585788"/>
            <a:ext cx="2300704" cy="5686424"/>
          </a:xfrm>
          <a:prstGeom prst="roundRect">
            <a:avLst>
              <a:gd name="adj" fmla="val 4905"/>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grpSp>
        <p:nvGrpSpPr>
          <p:cNvPr id="21" name="Group 20">
            <a:extLst>
              <a:ext uri="{FF2B5EF4-FFF2-40B4-BE49-F238E27FC236}">
                <a16:creationId xmlns:a16="http://schemas.microsoft.com/office/drawing/2014/main" id="{F6F00BCC-2609-1FD8-95D8-05D3784D7998}"/>
              </a:ext>
              <a:ext uri="{C183D7F6-B498-43B3-948B-1728B52AA6E4}">
                <adec:decorative xmlns:adec="http://schemas.microsoft.com/office/drawing/2017/decorative" val="1"/>
              </a:ext>
            </a:extLst>
          </p:cNvPr>
          <p:cNvGrpSpPr/>
          <p:nvPr/>
        </p:nvGrpSpPr>
        <p:grpSpPr>
          <a:xfrm>
            <a:off x="5299075" y="2181836"/>
            <a:ext cx="3774515" cy="2494331"/>
            <a:chOff x="5299075" y="2380584"/>
            <a:chExt cx="3774515" cy="2072520"/>
          </a:xfrm>
        </p:grpSpPr>
        <p:sp>
          <p:nvSpPr>
            <p:cNvPr id="6" name="Rounded Rectangle 5">
              <a:extLst>
                <a:ext uri="{FF2B5EF4-FFF2-40B4-BE49-F238E27FC236}">
                  <a16:creationId xmlns:a16="http://schemas.microsoft.com/office/drawing/2014/main" id="{AEA36E11-9A10-4406-6B33-1C90E1C95113}"/>
                </a:ext>
              </a:extLst>
            </p:cNvPr>
            <p:cNvSpPr/>
            <p:nvPr/>
          </p:nvSpPr>
          <p:spPr>
            <a:xfrm>
              <a:off x="5306117" y="2380584"/>
              <a:ext cx="3056905" cy="874720"/>
            </a:xfrm>
            <a:prstGeom prst="roundRect">
              <a:avLst>
                <a:gd name="adj" fmla="val 128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Prompt</a:t>
              </a:r>
            </a:p>
          </p:txBody>
        </p:sp>
        <p:sp>
          <p:nvSpPr>
            <p:cNvPr id="10" name="Rounded Rectangle 9">
              <a:extLst>
                <a:ext uri="{FF2B5EF4-FFF2-40B4-BE49-F238E27FC236}">
                  <a16:creationId xmlns:a16="http://schemas.microsoft.com/office/drawing/2014/main" id="{9E7A6F26-E634-D507-390F-6423030911FC}"/>
                </a:ext>
              </a:extLst>
            </p:cNvPr>
            <p:cNvSpPr/>
            <p:nvPr/>
          </p:nvSpPr>
          <p:spPr>
            <a:xfrm>
              <a:off x="5299075" y="3578384"/>
              <a:ext cx="3063947" cy="874720"/>
            </a:xfrm>
            <a:prstGeom prst="roundRect">
              <a:avLst>
                <a:gd name="adj" fmla="val 15074"/>
              </a:avLst>
            </a:prstGeom>
            <a:gradFill>
              <a:gsLst>
                <a:gs pos="10000">
                  <a:srgbClr val="D59ED7"/>
                </a:gs>
                <a:gs pos="40000">
                  <a:srgbClr val="8DC8E8"/>
                </a:gs>
              </a:gsLst>
              <a:path path="circle">
                <a:fillToRect l="100000" t="100000"/>
              </a:path>
            </a:gra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Completion</a:t>
              </a:r>
            </a:p>
          </p:txBody>
        </p:sp>
        <p:grpSp>
          <p:nvGrpSpPr>
            <p:cNvPr id="19" name="Group 18">
              <a:extLst>
                <a:ext uri="{FF2B5EF4-FFF2-40B4-BE49-F238E27FC236}">
                  <a16:creationId xmlns:a16="http://schemas.microsoft.com/office/drawing/2014/main" id="{38D3FE13-E2DF-D5E5-C3C2-38ABE07B178A}"/>
                </a:ext>
              </a:extLst>
            </p:cNvPr>
            <p:cNvGrpSpPr/>
            <p:nvPr/>
          </p:nvGrpSpPr>
          <p:grpSpPr>
            <a:xfrm>
              <a:off x="8598116" y="2819401"/>
              <a:ext cx="475474" cy="1228725"/>
              <a:chOff x="8580811" y="2819401"/>
              <a:chExt cx="392954" cy="1228725"/>
            </a:xfrm>
          </p:grpSpPr>
          <p:cxnSp>
            <p:nvCxnSpPr>
              <p:cNvPr id="17" name="Straight Arrow Connector 16">
                <a:extLst>
                  <a:ext uri="{FF2B5EF4-FFF2-40B4-BE49-F238E27FC236}">
                    <a16:creationId xmlns:a16="http://schemas.microsoft.com/office/drawing/2014/main" id="{DAE0D7C8-128E-954C-7DD7-BFC76FD6CD6D}"/>
                  </a:ext>
                  <a:ext uri="{C183D7F6-B498-43B3-948B-1728B52AA6E4}">
                    <adec:decorative xmlns:adec="http://schemas.microsoft.com/office/drawing/2017/decorative" val="1"/>
                  </a:ext>
                </a:extLst>
              </p:cNvPr>
              <p:cNvCxnSpPr>
                <a:cxnSpLocks/>
              </p:cNvCxnSpPr>
              <p:nvPr/>
            </p:nvCxnSpPr>
            <p:spPr>
              <a:xfrm rot="5400000" flipV="1">
                <a:off x="8777288" y="2622924"/>
                <a:ext cx="0" cy="392954"/>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C83832-24EF-ACA5-24C8-9EAE87FD3E1B}"/>
                  </a:ext>
                  <a:ext uri="{C183D7F6-B498-43B3-948B-1728B52AA6E4}">
                    <adec:decorative xmlns:adec="http://schemas.microsoft.com/office/drawing/2017/decorative" val="1"/>
                  </a:ext>
                </a:extLst>
              </p:cNvPr>
              <p:cNvCxnSpPr>
                <a:cxnSpLocks/>
              </p:cNvCxnSpPr>
              <p:nvPr/>
            </p:nvCxnSpPr>
            <p:spPr>
              <a:xfrm rot="5400000">
                <a:off x="8777288" y="3851649"/>
                <a:ext cx="0" cy="392954"/>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2105443"/>
      </p:ext>
    </p:extLst>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1668D-1B29-85B3-97BD-608F178515DE}"/>
              </a:ext>
            </a:extLst>
          </p:cNvPr>
          <p:cNvSpPr>
            <a:spLocks noGrp="1"/>
          </p:cNvSpPr>
          <p:nvPr>
            <p:ph type="body" sz="quarter" idx="17"/>
          </p:nvPr>
        </p:nvSpPr>
        <p:spPr/>
        <p:txBody>
          <a:bodyPr/>
          <a:lstStyle/>
          <a:p>
            <a:r>
              <a:rPr lang="en-US"/>
              <a:t>Prompt Engineering</a:t>
            </a:r>
          </a:p>
        </p:txBody>
      </p:sp>
      <p:sp>
        <p:nvSpPr>
          <p:cNvPr id="15" name="TextBox 14">
            <a:extLst>
              <a:ext uri="{FF2B5EF4-FFF2-40B4-BE49-F238E27FC236}">
                <a16:creationId xmlns:a16="http://schemas.microsoft.com/office/drawing/2014/main" id="{9E2A7308-AD74-47D5-2C15-3F1A655D06CF}"/>
              </a:ext>
            </a:extLst>
          </p:cNvPr>
          <p:cNvSpPr txBox="1"/>
          <p:nvPr/>
        </p:nvSpPr>
        <p:spPr>
          <a:xfrm>
            <a:off x="871610" y="1481855"/>
            <a:ext cx="10448780" cy="440120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Ensure you have specific instructions to control behavior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Repeat important instructions or constraints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“Parent-ology” – think you are talking to a toddler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Use few-shot learning and augment using training examples – this provides additional context for completions.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Use PromptFlow to help establish baseline metrics and run evals.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PromptFlow also helps with lifecycle of prompts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2"/>
              </a:rPr>
              <a:t>https://learn.microsoft.com/en-us/azure/machine-learning/prompt-flow/get-started-prompt-flow?view=azureml-api-2</a:t>
            </a:r>
            <a:r>
              <a:rPr kumimoji="0" lang="en-US" sz="2000" b="0" i="0" u="none" strike="noStrike" kern="1200" cap="none" spc="0" normalizeH="0" baseline="0" noProof="0">
                <a:ln>
                  <a:noFill/>
                </a:ln>
                <a:solidFill>
                  <a:srgbClr val="000000"/>
                </a:soli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Iterative process – part science, part art.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More details: </a:t>
            </a:r>
            <a:r>
              <a:rPr kumimoji="0" lang="en-US" sz="2000" b="0" i="0" u="none" strike="noStrike" kern="1200" cap="none" spc="0" normalizeH="0" baseline="0" noProof="0">
                <a:ln>
                  <a:noFill/>
                </a:ln>
                <a:solidFill>
                  <a:srgbClr val="000000"/>
                </a:solidFill>
                <a:effectLst/>
                <a:uLnTx/>
                <a:uFillTx/>
                <a:latin typeface="Segoe UI"/>
                <a:ea typeface="+mn-ea"/>
                <a:cs typeface="+mn-cs"/>
                <a:hlinkClick r:id="rId3"/>
              </a:rPr>
              <a:t>https://learn.microsoft.com/en-us/azure/ai-services/openai/concepts/advanced-prompt-engineering</a:t>
            </a:r>
            <a:r>
              <a:rPr kumimoji="0" lang="en-US" sz="2000" b="0" i="0" u="none" strike="noStrike" kern="1200" cap="none" spc="0" normalizeH="0" baseline="0" noProof="0">
                <a:ln>
                  <a:noFill/>
                </a:ln>
                <a:solidFill>
                  <a:srgbClr val="000000"/>
                </a:soli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5557969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1668D-1B29-85B3-97BD-608F178515DE}"/>
              </a:ext>
            </a:extLst>
          </p:cNvPr>
          <p:cNvSpPr>
            <a:spLocks noGrp="1"/>
          </p:cNvSpPr>
          <p:nvPr>
            <p:ph type="body" sz="quarter" idx="17"/>
          </p:nvPr>
        </p:nvSpPr>
        <p:spPr/>
        <p:txBody>
          <a:bodyPr/>
          <a:lstStyle/>
          <a:p>
            <a:r>
              <a:rPr lang="en-US"/>
              <a:t>RAG</a:t>
            </a:r>
          </a:p>
        </p:txBody>
      </p:sp>
      <p:sp>
        <p:nvSpPr>
          <p:cNvPr id="15" name="TextBox 14">
            <a:extLst>
              <a:ext uri="{FF2B5EF4-FFF2-40B4-BE49-F238E27FC236}">
                <a16:creationId xmlns:a16="http://schemas.microsoft.com/office/drawing/2014/main" id="{9E2A7308-AD74-47D5-2C15-3F1A655D06CF}"/>
              </a:ext>
            </a:extLst>
          </p:cNvPr>
          <p:cNvSpPr txBox="1"/>
          <p:nvPr/>
        </p:nvSpPr>
        <p:spPr>
          <a:xfrm>
            <a:off x="871610" y="1481855"/>
            <a:ext cx="10448780"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Considerations for RAG: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Data sources, and connections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Embeddings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Vector search indexes and vector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Caching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Chunking strategies for large corpus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364540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E1668D-1B29-85B3-97BD-608F178515DE}"/>
              </a:ext>
            </a:extLst>
          </p:cNvPr>
          <p:cNvSpPr>
            <a:spLocks noGrp="1"/>
          </p:cNvSpPr>
          <p:nvPr>
            <p:ph type="body" sz="quarter" idx="17"/>
          </p:nvPr>
        </p:nvSpPr>
        <p:spPr/>
        <p:txBody>
          <a:bodyPr/>
          <a:lstStyle/>
          <a:p>
            <a:r>
              <a:rPr lang="en-US" dirty="0"/>
              <a:t>Fine Tuning</a:t>
            </a:r>
          </a:p>
        </p:txBody>
      </p:sp>
      <p:sp>
        <p:nvSpPr>
          <p:cNvPr id="15" name="TextBox 14">
            <a:extLst>
              <a:ext uri="{FF2B5EF4-FFF2-40B4-BE49-F238E27FC236}">
                <a16:creationId xmlns:a16="http://schemas.microsoft.com/office/drawing/2014/main" id="{9E2A7308-AD74-47D5-2C15-3F1A655D06CF}"/>
              </a:ext>
            </a:extLst>
          </p:cNvPr>
          <p:cNvSpPr txBox="1"/>
          <p:nvPr/>
        </p:nvSpPr>
        <p:spPr>
          <a:xfrm>
            <a:off x="871610" y="1481855"/>
            <a:ext cx="10448780"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Fine-tuning is often an iterative exercise, involving:</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Fine-tune a model using training data set.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Evaluate the model using evaluation metrics and evaluation data set.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Analyze the metric results.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Adjust the training data set (e.g., add more data for cases not covered well by the data set), and repeat.</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Assuming the ROI and business case make sense, and other techniques have been exhausted.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Need very high-quality training dataset – free of conflicting or incorrect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Training dataset needs to be of sufficient size – few hundred to a few thousand depending on the task</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Would need to follow a specific format for the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7962359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AB7462A-CB5A-11EC-13D3-6D020AD1646F}"/>
              </a:ext>
            </a:extLst>
          </p:cNvPr>
          <p:cNvGraphicFramePr>
            <a:graphicFrameLocks noGrp="1"/>
          </p:cNvGraphicFramePr>
          <p:nvPr/>
        </p:nvGraphicFramePr>
        <p:xfrm>
          <a:off x="358853" y="555826"/>
          <a:ext cx="11651826" cy="5746347"/>
        </p:xfrm>
        <a:graphic>
          <a:graphicData uri="http://schemas.openxmlformats.org/drawingml/2006/table">
            <a:tbl>
              <a:tblPr firstRow="1" bandRow="1">
                <a:tableStyleId>{1FECB4D8-DB02-4DC6-A0A2-4F2EBAE1DC90}</a:tableStyleId>
              </a:tblPr>
              <a:tblGrid>
                <a:gridCol w="2613835">
                  <a:extLst>
                    <a:ext uri="{9D8B030D-6E8A-4147-A177-3AD203B41FA5}">
                      <a16:colId xmlns:a16="http://schemas.microsoft.com/office/drawing/2014/main" val="900778210"/>
                    </a:ext>
                  </a:extLst>
                </a:gridCol>
                <a:gridCol w="1589650">
                  <a:extLst>
                    <a:ext uri="{9D8B030D-6E8A-4147-A177-3AD203B41FA5}">
                      <a16:colId xmlns:a16="http://schemas.microsoft.com/office/drawing/2014/main" val="392276192"/>
                    </a:ext>
                  </a:extLst>
                </a:gridCol>
                <a:gridCol w="7448341">
                  <a:extLst>
                    <a:ext uri="{9D8B030D-6E8A-4147-A177-3AD203B41FA5}">
                      <a16:colId xmlns:a16="http://schemas.microsoft.com/office/drawing/2014/main" val="651303200"/>
                    </a:ext>
                  </a:extLst>
                </a:gridCol>
              </a:tblGrid>
              <a:tr h="519512">
                <a:tc>
                  <a:txBody>
                    <a:bodyPr/>
                    <a:lstStyle/>
                    <a:p>
                      <a:pPr lvl="0">
                        <a:lnSpc>
                          <a:spcPct val="100000"/>
                        </a:lnSpc>
                      </a:pPr>
                      <a:r>
                        <a:rPr lang="en-US" sz="1200" dirty="0"/>
                        <a:t>Requirement</a:t>
                      </a:r>
                      <a:endParaRPr lang="en-US" sz="1200" dirty="0">
                        <a:latin typeface="Segoe UI" panose="020B0502040204020203" pitchFamily="34" charset="0"/>
                        <a:cs typeface="Segoe UI" panose="020B0502040204020203" pitchFamily="34" charset="0"/>
                      </a:endParaRPr>
                    </a:p>
                  </a:txBody>
                  <a:tcPr anchor="ctr"/>
                </a:tc>
                <a:tc>
                  <a:txBody>
                    <a:bodyPr/>
                    <a:lstStyle/>
                    <a:p>
                      <a:pPr lvl="0">
                        <a:lnSpc>
                          <a:spcPct val="100000"/>
                        </a:lnSpc>
                      </a:pPr>
                      <a:r>
                        <a:rPr lang="en-US" sz="1200" dirty="0"/>
                        <a:t>Best Choice</a:t>
                      </a:r>
                      <a:endParaRPr lang="en-US" sz="1200" dirty="0">
                        <a:latin typeface="Segoe UI" panose="020B0502040204020203" pitchFamily="34" charset="0"/>
                        <a:cs typeface="Segoe UI" panose="020B0502040204020203" pitchFamily="34" charset="0"/>
                      </a:endParaRPr>
                    </a:p>
                  </a:txBody>
                  <a:tcPr anchor="ctr"/>
                </a:tc>
                <a:tc>
                  <a:txBody>
                    <a:bodyPr/>
                    <a:lstStyle/>
                    <a:p>
                      <a:pPr lvl="0">
                        <a:lnSpc>
                          <a:spcPct val="100000"/>
                        </a:lnSpc>
                        <a:buNone/>
                      </a:pPr>
                      <a:r>
                        <a:rPr lang="en-US" sz="1200"/>
                        <a:t>Why?</a:t>
                      </a:r>
                      <a:endParaRPr lang="en-US" sz="120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327618136"/>
                  </a:ext>
                </a:extLst>
              </a:tr>
              <a:tr h="519511">
                <a:tc>
                  <a:txBody>
                    <a:bodyPr/>
                    <a:lstStyle/>
                    <a:p>
                      <a:pPr lvl="0">
                        <a:lnSpc>
                          <a:spcPct val="100000"/>
                        </a:lnSpc>
                        <a:buNone/>
                      </a:pPr>
                      <a:r>
                        <a:rPr lang="en-US" sz="1200" b="1" dirty="0">
                          <a:latin typeface="Segoe UI"/>
                          <a:cs typeface="Segoe UI"/>
                        </a:rPr>
                        <a:t>Steer model with a few examples</a:t>
                      </a:r>
                    </a:p>
                  </a:txBody>
                  <a:tcPr anchor="ctr"/>
                </a:tc>
                <a:tc>
                  <a:txBody>
                    <a:bodyPr/>
                    <a:lstStyle/>
                    <a:p>
                      <a:pPr lvl="0">
                        <a:lnSpc>
                          <a:spcPct val="100000"/>
                        </a:lnSpc>
                        <a:buNone/>
                      </a:pPr>
                      <a:r>
                        <a:rPr lang="en-US" sz="1200" dirty="0">
                          <a:latin typeface="Segoe UI"/>
                          <a:cs typeface="Segoe UI"/>
                        </a:rPr>
                        <a:t>Prompt engineering</a:t>
                      </a:r>
                    </a:p>
                  </a:txBody>
                  <a:tcPr anchor="ctr"/>
                </a:tc>
                <a:tc>
                  <a:txBody>
                    <a:bodyPr/>
                    <a:lstStyle/>
                    <a:p>
                      <a:pPr lvl="0">
                        <a:lnSpc>
                          <a:spcPct val="100000"/>
                        </a:lnSpc>
                        <a:buNone/>
                      </a:pPr>
                      <a:r>
                        <a:rPr lang="en-US" sz="1200" dirty="0">
                          <a:latin typeface="Segoe UI"/>
                          <a:cs typeface="Segoe UI"/>
                        </a:rPr>
                        <a:t>Easy to craft and quick experimentation, very low barrier to entry</a:t>
                      </a:r>
                    </a:p>
                  </a:txBody>
                  <a:tcPr anchor="ctr"/>
                </a:tc>
                <a:extLst>
                  <a:ext uri="{0D108BD9-81ED-4DB2-BD59-A6C34878D82A}">
                    <a16:rowId xmlns:a16="http://schemas.microsoft.com/office/drawing/2014/main" val="3101533903"/>
                  </a:ext>
                </a:extLst>
              </a:tr>
              <a:tr h="640494">
                <a:tc>
                  <a:txBody>
                    <a:bodyPr/>
                    <a:lstStyle/>
                    <a:p>
                      <a:pPr lvl="0">
                        <a:lnSpc>
                          <a:spcPct val="100000"/>
                        </a:lnSpc>
                        <a:buNone/>
                      </a:pPr>
                      <a:r>
                        <a:rPr lang="en-US" sz="1200" b="1"/>
                        <a:t>Simple &amp; quick implementation</a:t>
                      </a:r>
                      <a:endParaRPr lang="en-US" sz="1200" b="1">
                        <a:latin typeface="Segoe UI"/>
                        <a:cs typeface="Segoe UI"/>
                      </a:endParaRPr>
                    </a:p>
                  </a:txBody>
                  <a:tcPr anchor="ctr"/>
                </a:tc>
                <a:tc>
                  <a:txBody>
                    <a:bodyPr/>
                    <a:lstStyle/>
                    <a:p>
                      <a:pPr lvl="0">
                        <a:lnSpc>
                          <a:spcPct val="100000"/>
                        </a:lnSpc>
                        <a:buNone/>
                      </a:pPr>
                      <a:r>
                        <a:rPr lang="en-US" sz="1200" dirty="0"/>
                        <a:t>Prompt engineering, RAG</a:t>
                      </a:r>
                      <a:endParaRPr lang="en-US" sz="1200" dirty="0">
                        <a:latin typeface="Segoe UI"/>
                        <a:cs typeface="Segoe UI"/>
                      </a:endParaRPr>
                    </a:p>
                  </a:txBody>
                  <a:tcPr anchor="ctr"/>
                </a:tc>
                <a:tc>
                  <a:txBody>
                    <a:bodyPr/>
                    <a:lstStyle/>
                    <a:p>
                      <a:pPr lvl="0">
                        <a:lnSpc>
                          <a:spcPct val="100000"/>
                        </a:lnSpc>
                        <a:buNone/>
                      </a:pPr>
                      <a:r>
                        <a:rPr lang="en-US" sz="1200" dirty="0"/>
                        <a:t>Easy tooling with Azure OpenAI on Your Data, </a:t>
                      </a:r>
                      <a:r>
                        <a:rPr lang="en-US" sz="1200" dirty="0" err="1"/>
                        <a:t>PromptFlow</a:t>
                      </a:r>
                      <a:r>
                        <a:rPr lang="en-US" sz="1200" dirty="0"/>
                        <a:t>, </a:t>
                      </a:r>
                      <a:r>
                        <a:rPr lang="en-US" sz="1200" dirty="0" err="1"/>
                        <a:t>LangChain</a:t>
                      </a:r>
                      <a:endParaRPr lang="en-US" sz="1200" dirty="0">
                        <a:latin typeface="Segoe UI"/>
                        <a:cs typeface="Segoe UI"/>
                      </a:endParaRPr>
                    </a:p>
                  </a:txBody>
                  <a:tcPr anchor="ctr"/>
                </a:tc>
                <a:extLst>
                  <a:ext uri="{0D108BD9-81ED-4DB2-BD59-A6C34878D82A}">
                    <a16:rowId xmlns:a16="http://schemas.microsoft.com/office/drawing/2014/main" val="928780194"/>
                  </a:ext>
                </a:extLst>
              </a:tr>
              <a:tr h="519512">
                <a:tc>
                  <a:txBody>
                    <a:bodyPr/>
                    <a:lstStyle/>
                    <a:p>
                      <a:pPr lvl="0">
                        <a:lnSpc>
                          <a:spcPct val="100000"/>
                        </a:lnSpc>
                      </a:pPr>
                      <a:r>
                        <a:rPr lang="en-US" sz="1200" b="1">
                          <a:latin typeface="Segoe UI" panose="020B0502040204020203" pitchFamily="34" charset="0"/>
                          <a:cs typeface="Segoe UI" panose="020B0502040204020203" pitchFamily="34" charset="0"/>
                        </a:rPr>
                        <a:t>Improve model relevancy </a:t>
                      </a:r>
                    </a:p>
                  </a:txBody>
                  <a:tcPr anchor="ctr"/>
                </a:tc>
                <a:tc>
                  <a:txBody>
                    <a:bodyPr/>
                    <a:lstStyle/>
                    <a:p>
                      <a:pPr lvl="0">
                        <a:lnSpc>
                          <a:spcPct val="100000"/>
                        </a:lnSpc>
                      </a:pPr>
                      <a:r>
                        <a:rPr lang="en-US" sz="1200" dirty="0">
                          <a:latin typeface="Segoe UI"/>
                          <a:cs typeface="Segoe UI"/>
                        </a:rPr>
                        <a:t>RAG</a:t>
                      </a:r>
                    </a:p>
                  </a:txBody>
                  <a:tcPr anchor="ctr"/>
                </a:tc>
                <a:tc>
                  <a:txBody>
                    <a:bodyPr/>
                    <a:lstStyle/>
                    <a:p>
                      <a:pPr lvl="0">
                        <a:lnSpc>
                          <a:spcPct val="100000"/>
                        </a:lnSpc>
                        <a:buNone/>
                      </a:pPr>
                      <a:r>
                        <a:rPr lang="en-US" sz="1200">
                          <a:latin typeface="Segoe UI"/>
                          <a:cs typeface="Segoe UI"/>
                        </a:rPr>
                        <a:t>Retrieve relevant information from your own datasets to insert into prompts</a:t>
                      </a:r>
                    </a:p>
                  </a:txBody>
                  <a:tcPr anchor="ctr"/>
                </a:tc>
                <a:extLst>
                  <a:ext uri="{0D108BD9-81ED-4DB2-BD59-A6C34878D82A}">
                    <a16:rowId xmlns:a16="http://schemas.microsoft.com/office/drawing/2014/main" val="2916145168"/>
                  </a:ext>
                </a:extLst>
              </a:tr>
              <a:tr h="519512">
                <a:tc>
                  <a:txBody>
                    <a:bodyPr/>
                    <a:lstStyle/>
                    <a:p>
                      <a:pPr lvl="0">
                        <a:lnSpc>
                          <a:spcPct val="100000"/>
                        </a:lnSpc>
                      </a:pPr>
                      <a:r>
                        <a:rPr lang="en-US" sz="1200" b="1" dirty="0"/>
                        <a:t>Up to date information</a:t>
                      </a:r>
                      <a:endParaRPr lang="en-US" sz="1200" b="1" dirty="0">
                        <a:latin typeface="Segoe UI" panose="020B0502040204020203" pitchFamily="34" charset="0"/>
                        <a:cs typeface="Segoe UI" panose="020B0502040204020203" pitchFamily="34" charset="0"/>
                      </a:endParaRPr>
                    </a:p>
                  </a:txBody>
                  <a:tcPr anchor="ctr"/>
                </a:tc>
                <a:tc>
                  <a:txBody>
                    <a:bodyPr/>
                    <a:lstStyle/>
                    <a:p>
                      <a:pPr lvl="0">
                        <a:lnSpc>
                          <a:spcPct val="100000"/>
                        </a:lnSpc>
                      </a:pPr>
                      <a:r>
                        <a:rPr lang="en-US" sz="1200" dirty="0"/>
                        <a:t>RAG</a:t>
                      </a:r>
                      <a:endParaRPr lang="en-US" sz="1200" dirty="0">
                        <a:latin typeface="Segoe UI" panose="020B0502040204020203" pitchFamily="34" charset="0"/>
                        <a:cs typeface="Segoe UI" panose="020B0502040204020203" pitchFamily="34" charset="0"/>
                      </a:endParaRPr>
                    </a:p>
                  </a:txBody>
                  <a:tcPr anchor="ctr"/>
                </a:tc>
                <a:tc>
                  <a:txBody>
                    <a:bodyPr/>
                    <a:lstStyle/>
                    <a:p>
                      <a:pPr lvl="0">
                        <a:lnSpc>
                          <a:spcPct val="100000"/>
                        </a:lnSpc>
                        <a:buNone/>
                      </a:pPr>
                      <a:r>
                        <a:rPr lang="en-US" sz="1200"/>
                        <a:t>Query up to date information from your own databases, search enginers, etc to insert into prompts</a:t>
                      </a:r>
                      <a:endParaRPr lang="en-US" sz="120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230989413"/>
                  </a:ext>
                </a:extLst>
              </a:tr>
              <a:tr h="519511">
                <a:tc>
                  <a:txBody>
                    <a:bodyPr/>
                    <a:lstStyle/>
                    <a:p>
                      <a:pPr lvl="0">
                        <a:lnSpc>
                          <a:spcPct val="100000"/>
                        </a:lnSpc>
                        <a:buNone/>
                      </a:pPr>
                      <a:r>
                        <a:rPr lang="en-US" sz="1200" b="1"/>
                        <a:t>Factual grounding</a:t>
                      </a:r>
                      <a:endParaRPr lang="en-US" sz="1200" b="1">
                        <a:latin typeface="Segoe UI" panose="020B0502040204020203" pitchFamily="34" charset="0"/>
                        <a:cs typeface="Segoe UI" panose="020B0502040204020203" pitchFamily="34" charset="0"/>
                      </a:endParaRPr>
                    </a:p>
                  </a:txBody>
                  <a:tcPr anchor="ctr"/>
                </a:tc>
                <a:tc>
                  <a:txBody>
                    <a:bodyPr/>
                    <a:lstStyle/>
                    <a:p>
                      <a:pPr lvl="0">
                        <a:lnSpc>
                          <a:spcPct val="100000"/>
                        </a:lnSpc>
                        <a:buNone/>
                      </a:pPr>
                      <a:r>
                        <a:rPr lang="en-US" sz="1200" dirty="0"/>
                        <a:t>RAG</a:t>
                      </a:r>
                      <a:endParaRPr lang="en-US" sz="1200" dirty="0">
                        <a:latin typeface="Segoe UI" panose="020B0502040204020203" pitchFamily="34" charset="0"/>
                        <a:cs typeface="Segoe UI" panose="020B0502040204020203" pitchFamily="34" charset="0"/>
                      </a:endParaRPr>
                    </a:p>
                  </a:txBody>
                  <a:tcPr anchor="ctr"/>
                </a:tc>
                <a:tc>
                  <a:txBody>
                    <a:bodyPr/>
                    <a:lstStyle/>
                    <a:p>
                      <a:pPr lvl="0">
                        <a:lnSpc>
                          <a:spcPct val="100000"/>
                        </a:lnSpc>
                        <a:buNone/>
                      </a:pPr>
                      <a:r>
                        <a:rPr lang="en-US" sz="1200"/>
                        <a:t>Ability to reference &amp; inspect retrieved data</a:t>
                      </a:r>
                      <a:endParaRPr lang="en-US" sz="120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576933096"/>
                  </a:ext>
                </a:extLst>
              </a:tr>
              <a:tr h="640494">
                <a:tc>
                  <a:txBody>
                    <a:bodyPr/>
                    <a:lstStyle/>
                    <a:p>
                      <a:pPr lvl="0">
                        <a:lnSpc>
                          <a:spcPct val="100000"/>
                        </a:lnSpc>
                        <a:buNone/>
                      </a:pPr>
                      <a:r>
                        <a:rPr lang="en-US" sz="1200" b="1"/>
                        <a:t>Optimize for specific tasks</a:t>
                      </a:r>
                    </a:p>
                  </a:txBody>
                  <a:tcPr anchor="ctr"/>
                </a:tc>
                <a:tc>
                  <a:txBody>
                    <a:bodyPr/>
                    <a:lstStyle/>
                    <a:p>
                      <a:pPr lvl="0">
                        <a:lnSpc>
                          <a:spcPct val="100000"/>
                        </a:lnSpc>
                        <a:buNone/>
                      </a:pPr>
                      <a:r>
                        <a:rPr lang="en-US" sz="1200"/>
                        <a:t>Fine tuning</a:t>
                      </a:r>
                      <a:endParaRPr lang="en-US" sz="1200">
                        <a:latin typeface="Segoe UI"/>
                        <a:cs typeface="Segoe UI"/>
                      </a:endParaRPr>
                    </a:p>
                  </a:txBody>
                  <a:tcPr anchor="ctr"/>
                </a:tc>
                <a:tc>
                  <a:txBody>
                    <a:bodyPr/>
                    <a:lstStyle/>
                    <a:p>
                      <a:pPr lvl="0">
                        <a:lnSpc>
                          <a:spcPct val="100000"/>
                        </a:lnSpc>
                        <a:buNone/>
                      </a:pPr>
                      <a:r>
                        <a:rPr lang="en-US" sz="1200"/>
                        <a:t>Fine tuning is great at steering your model for specific tasks like summarizing data in a specific format</a:t>
                      </a:r>
                      <a:endParaRPr lang="en-US" sz="1200">
                        <a:latin typeface="Segoe UI"/>
                        <a:cs typeface="Segoe UI"/>
                      </a:endParaRPr>
                    </a:p>
                  </a:txBody>
                  <a:tcPr anchor="ctr"/>
                </a:tc>
                <a:extLst>
                  <a:ext uri="{0D108BD9-81ED-4DB2-BD59-A6C34878D82A}">
                    <a16:rowId xmlns:a16="http://schemas.microsoft.com/office/drawing/2014/main" val="1796857670"/>
                  </a:ext>
                </a:extLst>
              </a:tr>
              <a:tr h="586813">
                <a:tc>
                  <a:txBody>
                    <a:bodyPr/>
                    <a:lstStyle/>
                    <a:p>
                      <a:pPr lvl="0">
                        <a:lnSpc>
                          <a:spcPct val="100000"/>
                        </a:lnSpc>
                        <a:buNone/>
                      </a:pPr>
                      <a:r>
                        <a:rPr lang="en-US" sz="1200" b="1" i="0" u="none" strike="noStrike" noProof="0">
                          <a:solidFill>
                            <a:srgbClr val="000000"/>
                          </a:solidFill>
                          <a:latin typeface="Segoe UI"/>
                        </a:rPr>
                        <a:t>Instructions won't fit in a prompt</a:t>
                      </a:r>
                    </a:p>
                  </a:txBody>
                  <a:tcPr anchor="ctr"/>
                </a:tc>
                <a:tc>
                  <a:txBody>
                    <a:bodyPr/>
                    <a:lstStyle/>
                    <a:p>
                      <a:pPr lvl="0">
                        <a:lnSpc>
                          <a:spcPct val="100000"/>
                        </a:lnSpc>
                        <a:buNone/>
                      </a:pPr>
                      <a:r>
                        <a:rPr lang="en-US" sz="1200" b="0" i="0" u="none" strike="noStrike" noProof="0">
                          <a:solidFill>
                            <a:srgbClr val="000000"/>
                          </a:solidFill>
                          <a:latin typeface="Segoe UI"/>
                        </a:rPr>
                        <a:t>Fine tuning</a:t>
                      </a:r>
                      <a:endParaRPr lang="en-US"/>
                    </a:p>
                  </a:txBody>
                  <a:tcPr anchor="ctr"/>
                </a:tc>
                <a:tc>
                  <a:txBody>
                    <a:bodyPr/>
                    <a:lstStyle/>
                    <a:p>
                      <a:pPr lvl="0">
                        <a:lnSpc>
                          <a:spcPct val="100000"/>
                        </a:lnSpc>
                        <a:buNone/>
                      </a:pPr>
                      <a:r>
                        <a:rPr lang="en-US" sz="1200"/>
                        <a:t>Fine tuning moves few-shot examples into the training step, but increases the quantity of examples are needed to train.</a:t>
                      </a:r>
                    </a:p>
                  </a:txBody>
                  <a:tcPr anchor="ctr"/>
                </a:tc>
                <a:extLst>
                  <a:ext uri="{0D108BD9-81ED-4DB2-BD59-A6C34878D82A}">
                    <a16:rowId xmlns:a16="http://schemas.microsoft.com/office/drawing/2014/main" val="4151967873"/>
                  </a:ext>
                </a:extLst>
              </a:tr>
              <a:tr h="640494">
                <a:tc>
                  <a:txBody>
                    <a:bodyPr/>
                    <a:lstStyle/>
                    <a:p>
                      <a:pPr lvl="0">
                        <a:lnSpc>
                          <a:spcPct val="100000"/>
                        </a:lnSpc>
                        <a:buNone/>
                      </a:pPr>
                      <a:r>
                        <a:rPr lang="en-US" sz="1200" b="1"/>
                        <a:t>Lower costs </a:t>
                      </a:r>
                      <a:endParaRPr lang="en-US" sz="1200" b="1">
                        <a:latin typeface="Segoe UI"/>
                        <a:cs typeface="Segoe UI"/>
                      </a:endParaRPr>
                    </a:p>
                  </a:txBody>
                  <a:tcPr anchor="ctr"/>
                </a:tc>
                <a:tc>
                  <a:txBody>
                    <a:bodyPr/>
                    <a:lstStyle/>
                    <a:p>
                      <a:pPr lvl="0">
                        <a:lnSpc>
                          <a:spcPct val="100000"/>
                        </a:lnSpc>
                        <a:buNone/>
                      </a:pPr>
                      <a:r>
                        <a:rPr lang="en-US" sz="1200"/>
                        <a:t>It depends</a:t>
                      </a:r>
                      <a:endParaRPr lang="en-US" sz="1200">
                        <a:latin typeface="Segoe UI"/>
                        <a:cs typeface="Segoe UI"/>
                      </a:endParaRPr>
                    </a:p>
                  </a:txBody>
                  <a:tcPr anchor="ctr"/>
                </a:tc>
                <a:tc>
                  <a:txBody>
                    <a:bodyPr/>
                    <a:lstStyle/>
                    <a:p>
                      <a:pPr lvl="0">
                        <a:lnSpc>
                          <a:spcPct val="100000"/>
                        </a:lnSpc>
                        <a:buNone/>
                      </a:pPr>
                      <a:r>
                        <a:rPr lang="en-US" sz="1200" b="0" i="0" u="none" strike="noStrike" noProof="0">
                          <a:solidFill>
                            <a:srgbClr val="000000"/>
                          </a:solidFill>
                          <a:latin typeface="Segoe UI"/>
                        </a:rPr>
                        <a:t>⚠️</a:t>
                      </a:r>
                      <a:r>
                        <a:rPr lang="en-US" sz="1200"/>
                        <a:t>Prompt engineering &amp; RAG have lower up front costs but long prompts are more expensive; training for FT is expensive but may cut prompt length. The choice will always depend on the use case &amp; data.</a:t>
                      </a:r>
                    </a:p>
                  </a:txBody>
                  <a:tcPr anchor="ctr"/>
                </a:tc>
                <a:extLst>
                  <a:ext uri="{0D108BD9-81ED-4DB2-BD59-A6C34878D82A}">
                    <a16:rowId xmlns:a16="http://schemas.microsoft.com/office/drawing/2014/main" val="362660289"/>
                  </a:ext>
                </a:extLst>
              </a:tr>
              <a:tr h="640494">
                <a:tc>
                  <a:txBody>
                    <a:bodyPr/>
                    <a:lstStyle/>
                    <a:p>
                      <a:pPr lvl="0">
                        <a:lnSpc>
                          <a:spcPct val="100000"/>
                        </a:lnSpc>
                      </a:pPr>
                      <a:r>
                        <a:rPr lang="en-US" sz="1200" b="1" dirty="0"/>
                        <a:t>Complex, novel data or domains</a:t>
                      </a:r>
                      <a:endParaRPr lang="en-US" sz="1200" b="1" dirty="0">
                        <a:latin typeface="Segoe UI" panose="020B0502040204020203" pitchFamily="34" charset="0"/>
                        <a:cs typeface="Segoe UI" panose="020B0502040204020203" pitchFamily="34" charset="0"/>
                      </a:endParaRPr>
                    </a:p>
                  </a:txBody>
                  <a:tcPr anchor="ctr"/>
                </a:tc>
                <a:tc>
                  <a:txBody>
                    <a:bodyPr/>
                    <a:lstStyle/>
                    <a:p>
                      <a:pPr lvl="0">
                        <a:lnSpc>
                          <a:spcPct val="100000"/>
                        </a:lnSpc>
                      </a:pPr>
                      <a:r>
                        <a:rPr lang="en-US" sz="1200"/>
                        <a:t>Prompt Engineering + RAG+ Fine Tuning</a:t>
                      </a:r>
                    </a:p>
                  </a:txBody>
                  <a:tcPr anchor="ctr"/>
                </a:tc>
                <a:tc>
                  <a:txBody>
                    <a:bodyPr/>
                    <a:lstStyle/>
                    <a:p>
                      <a:pPr lvl="0">
                        <a:lnSpc>
                          <a:spcPct val="100000"/>
                        </a:lnSpc>
                        <a:buNone/>
                      </a:pPr>
                      <a:r>
                        <a:rPr lang="en-US" sz="1200" b="0" i="0" u="none" strike="noStrike" noProof="0" dirty="0">
                          <a:latin typeface="Segoe UI"/>
                        </a:rPr>
                        <a:t>⚠️ This is a high risk area. </a:t>
                      </a:r>
                      <a:r>
                        <a:rPr lang="en-US" sz="1200" dirty="0"/>
                        <a:t>Fine tuning can retrain the model to recognize new domains, but RAG is needed to avoid plausible confabulations</a:t>
                      </a:r>
                      <a:r>
                        <a:rPr lang="en-US" sz="1200" dirty="0">
                          <a:latin typeface="Segoe UI"/>
                          <a:cs typeface="Segoe UI"/>
                        </a:rPr>
                        <a:t>. Make sure customers don't try to retrain for unapproved uses!</a:t>
                      </a:r>
                    </a:p>
                  </a:txBody>
                  <a:tcPr anchor="ctr"/>
                </a:tc>
                <a:extLst>
                  <a:ext uri="{0D108BD9-81ED-4DB2-BD59-A6C34878D82A}">
                    <a16:rowId xmlns:a16="http://schemas.microsoft.com/office/drawing/2014/main" val="1954260910"/>
                  </a:ext>
                </a:extLst>
              </a:tr>
            </a:tbl>
          </a:graphicData>
        </a:graphic>
      </p:graphicFrame>
    </p:spTree>
    <p:extLst>
      <p:ext uri="{BB962C8B-B14F-4D97-AF65-F5344CB8AC3E}">
        <p14:creationId xmlns:p14="http://schemas.microsoft.com/office/powerpoint/2010/main" val="329590135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9829707-3D04-2CCD-D8F0-3E9F7E117902}"/>
              </a:ext>
            </a:extLst>
          </p:cNvPr>
          <p:cNvSpPr txBox="1">
            <a:spLocks noGrp="1"/>
          </p:cNvSpPr>
          <p:nvPr>
            <p:ph type="title"/>
          </p:nvPr>
        </p:nvSpPr>
        <p:spPr/>
        <p:txBody>
          <a:bodyPr/>
          <a:lstStyle/>
          <a:p>
            <a:pPr lvl="0"/>
            <a:r>
              <a:rPr lang="en-US" noProof="0"/>
              <a:t>Model Adaptation with specific domain data</a:t>
            </a:r>
          </a:p>
        </p:txBody>
      </p:sp>
      <p:sp>
        <p:nvSpPr>
          <p:cNvPr id="37" name="Title 23">
            <a:extLst>
              <a:ext uri="{FF2B5EF4-FFF2-40B4-BE49-F238E27FC236}">
                <a16:creationId xmlns:a16="http://schemas.microsoft.com/office/drawing/2014/main" id="{2683CBD8-B118-546E-ABF4-C0E655DE284D}"/>
              </a:ext>
            </a:extLst>
          </p:cNvPr>
          <p:cNvSpPr txBox="1">
            <a:spLocks/>
          </p:cNvSpPr>
          <p:nvPr/>
        </p:nvSpPr>
        <p:spPr>
          <a:xfrm>
            <a:off x="588263" y="1581150"/>
            <a:ext cx="442030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50E6FF"/>
                </a:solidFill>
                <a:effectLst/>
                <a:uLnTx/>
                <a:uFillTx/>
                <a:latin typeface="Segoe UI Semibold"/>
                <a:ea typeface="+mn-ea"/>
                <a:cs typeface="Segoe UI" pitchFamily="34" charset="0"/>
              </a:rPr>
              <a:t>Fine-Tuning</a:t>
            </a:r>
          </a:p>
        </p:txBody>
      </p:sp>
      <p:grpSp>
        <p:nvGrpSpPr>
          <p:cNvPr id="2" name="Group 1" descr="Fine-tune diagram">
            <a:extLst>
              <a:ext uri="{FF2B5EF4-FFF2-40B4-BE49-F238E27FC236}">
                <a16:creationId xmlns:a16="http://schemas.microsoft.com/office/drawing/2014/main" id="{73ABE337-E465-F132-ACBC-AA1AFA5B9F29}"/>
              </a:ext>
            </a:extLst>
          </p:cNvPr>
          <p:cNvGrpSpPr/>
          <p:nvPr/>
        </p:nvGrpSpPr>
        <p:grpSpPr>
          <a:xfrm>
            <a:off x="558094" y="2395070"/>
            <a:ext cx="5166687" cy="3850885"/>
            <a:chOff x="483302" y="1946086"/>
            <a:chExt cx="5166687" cy="3850885"/>
          </a:xfrm>
        </p:grpSpPr>
        <p:pic>
          <p:nvPicPr>
            <p:cNvPr id="4" name="Picture 16">
              <a:extLst>
                <a:ext uri="{FF2B5EF4-FFF2-40B4-BE49-F238E27FC236}">
                  <a16:creationId xmlns:a16="http://schemas.microsoft.com/office/drawing/2014/main" id="{88E6EB6D-142D-2346-554A-550F96CC0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49708" y="1946086"/>
              <a:ext cx="465821" cy="46582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04B4D6-E21A-9011-BA85-39C3A87E5D8B}"/>
                </a:ext>
              </a:extLst>
            </p:cNvPr>
            <p:cNvSpPr txBox="1"/>
            <p:nvPr/>
          </p:nvSpPr>
          <p:spPr>
            <a:xfrm>
              <a:off x="483302" y="2436838"/>
              <a:ext cx="1714065" cy="6001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prstClr val="white"/>
                  </a:solidFill>
                  <a:effectLst/>
                  <a:uLnTx/>
                  <a:uFillTx/>
                  <a:latin typeface="Segoe UI"/>
                  <a:ea typeface="+mn-ea"/>
                  <a:cs typeface="+mn-cs"/>
                </a:rPr>
                <a:t>Domain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prstClr val="white"/>
                  </a:solidFill>
                  <a:effectLst/>
                  <a:uLnTx/>
                  <a:uFillTx/>
                  <a:latin typeface="Segoe UI"/>
                  <a:ea typeface="+mn-ea"/>
                  <a:cs typeface="+mn-cs"/>
                </a:rPr>
                <a:t>Small Set of Labeled Data</a:t>
              </a:r>
            </a:p>
          </p:txBody>
        </p:sp>
        <p:sp>
          <p:nvSpPr>
            <p:cNvPr id="9" name="TextBox 8">
              <a:extLst>
                <a:ext uri="{FF2B5EF4-FFF2-40B4-BE49-F238E27FC236}">
                  <a16:creationId xmlns:a16="http://schemas.microsoft.com/office/drawing/2014/main" id="{22EE38BF-FF64-878B-49CF-AD5D5672E137}"/>
                </a:ext>
              </a:extLst>
            </p:cNvPr>
            <p:cNvSpPr txBox="1"/>
            <p:nvPr/>
          </p:nvSpPr>
          <p:spPr>
            <a:xfrm>
              <a:off x="573254" y="3005091"/>
              <a:ext cx="1530232" cy="74635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latin typeface="Segoe UI"/>
                  <a:ea typeface="+mn-ea"/>
                  <a:cs typeface="+mn-cs"/>
                </a:rPr>
                <a:t>minimum of several thousand examples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D1D5DB"/>
                  </a:solidFill>
                  <a:effectLst/>
                  <a:uLnTx/>
                  <a:uFillTx/>
                  <a:latin typeface="Segoe UI"/>
                  <a:ea typeface="+mn-ea"/>
                  <a:cs typeface="+mn-cs"/>
                </a:rPr>
                <a:t>Maximum of 2.5M tokens or 80-100mb size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50" b="0" i="0" u="none" strike="noStrike" kern="1200" cap="none" spc="0" normalizeH="0" baseline="0" noProof="0">
                <a:ln>
                  <a:noFill/>
                </a:ln>
                <a:solidFill>
                  <a:prstClr val="black"/>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E39AD980-92C5-45AB-B170-285F5B6F48C0}"/>
                </a:ext>
              </a:extLst>
            </p:cNvPr>
            <p:cNvPicPr>
              <a:picLocks noChangeAspect="1"/>
            </p:cNvPicPr>
            <p:nvPr/>
          </p:nvPicPr>
          <p:blipFill>
            <a:blip r:embed="rId4"/>
            <a:stretch>
              <a:fillRect/>
            </a:stretch>
          </p:blipFill>
          <p:spPr>
            <a:xfrm>
              <a:off x="3305130" y="2920560"/>
              <a:ext cx="1307438" cy="982743"/>
            </a:xfrm>
            <a:prstGeom prst="rect">
              <a:avLst/>
            </a:prstGeom>
          </p:spPr>
        </p:pic>
        <p:pic>
          <p:nvPicPr>
            <p:cNvPr id="12" name="Picture 10" descr="Stun piano storage artificial neural network animation - getec-solutions.com">
              <a:extLst>
                <a:ext uri="{FF2B5EF4-FFF2-40B4-BE49-F238E27FC236}">
                  <a16:creationId xmlns:a16="http://schemas.microsoft.com/office/drawing/2014/main" id="{163D9348-063C-B0DD-9474-BEE1E73E234D}"/>
                </a:ext>
              </a:extLst>
            </p:cNvPr>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144472" y="4545197"/>
              <a:ext cx="776149" cy="77614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3A0AB23-A60A-F91B-3EF0-F40C726ED47B}"/>
                </a:ext>
              </a:extLst>
            </p:cNvPr>
            <p:cNvSpPr txBox="1"/>
            <p:nvPr/>
          </p:nvSpPr>
          <p:spPr>
            <a:xfrm>
              <a:off x="1552422" y="5219890"/>
              <a:ext cx="1925612"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1200" cap="none" spc="0" normalizeH="0" baseline="0" noProof="0">
                  <a:ln>
                    <a:noFill/>
                  </a:ln>
                  <a:solidFill>
                    <a:prstClr val="white"/>
                  </a:solidFill>
                  <a:effectLst/>
                  <a:uLnTx/>
                  <a:uFillTx/>
                  <a:latin typeface="Segoe UI"/>
                  <a:ea typeface="+mn-ea"/>
                  <a:cs typeface="+mn-cs"/>
                </a:rPr>
                <a:t>Fine-Tuned GPT-3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prstClr val="white"/>
                  </a:solidFill>
                  <a:effectLst/>
                  <a:uLnTx/>
                  <a:uFillTx/>
                  <a:latin typeface="Segoe UI"/>
                  <a:ea typeface="+mn-ea"/>
                  <a:cs typeface="+mn-cs"/>
                </a:rPr>
                <a:t>Perform any domain-specific NLP tasks</a:t>
              </a:r>
            </a:p>
          </p:txBody>
        </p:sp>
        <p:sp>
          <p:nvSpPr>
            <p:cNvPr id="16" name="TextBox 15">
              <a:extLst>
                <a:ext uri="{FF2B5EF4-FFF2-40B4-BE49-F238E27FC236}">
                  <a16:creationId xmlns:a16="http://schemas.microsoft.com/office/drawing/2014/main" id="{73FB4EFD-63CB-ECA8-A7AC-BBED60E4DAEB}"/>
                </a:ext>
              </a:extLst>
            </p:cNvPr>
            <p:cNvSpPr txBox="1"/>
            <p:nvPr/>
          </p:nvSpPr>
          <p:spPr>
            <a:xfrm>
              <a:off x="2761144" y="4641434"/>
              <a:ext cx="2257071"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a:ea typeface="+mn-ea"/>
                  <a:cs typeface="+mn-cs"/>
                </a:rPr>
                <a:t>Model parameters adjusted (Weights and Bias)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50E6FF"/>
                  </a:solidFill>
                  <a:effectLst/>
                  <a:uLnTx/>
                  <a:uFillTx/>
                  <a:latin typeface="Segoe UI"/>
                  <a:ea typeface="+mn-ea"/>
                  <a:cs typeface="+mn-cs"/>
                </a:rPr>
                <a:t>Gradient Update</a:t>
              </a:r>
              <a:endParaRPr kumimoji="0" lang="en-CA" sz="1050" b="0" i="0" u="none" strike="noStrike" kern="1200" cap="none" spc="0" normalizeH="0" baseline="0" noProof="0">
                <a:ln>
                  <a:noFill/>
                </a:ln>
                <a:solidFill>
                  <a:srgbClr val="50E6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6E9FF31F-6813-9213-FE0A-B6102A881A7B}"/>
                </a:ext>
              </a:extLst>
            </p:cNvPr>
            <p:cNvSpPr txBox="1"/>
            <p:nvPr/>
          </p:nvSpPr>
          <p:spPr>
            <a:xfrm>
              <a:off x="4239277" y="3123211"/>
              <a:ext cx="1410712"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50E6FF"/>
                  </a:solidFill>
                  <a:effectLst/>
                  <a:uLnTx/>
                  <a:uFillTx/>
                  <a:latin typeface="Segoe UI"/>
                  <a:ea typeface="+mn-ea"/>
                  <a:cs typeface="+mn-cs"/>
                </a:rPr>
                <a:t>high-dimensional vector space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50E6FF"/>
                  </a:solidFill>
                  <a:effectLst/>
                  <a:uLnTx/>
                  <a:uFillTx/>
                  <a:latin typeface="Segoe UI"/>
                  <a:ea typeface="+mn-ea"/>
                  <a:cs typeface="+mn-cs"/>
                </a:rPr>
                <a:t>(Embeddings)</a:t>
              </a:r>
            </a:p>
          </p:txBody>
        </p:sp>
        <p:cxnSp>
          <p:nvCxnSpPr>
            <p:cNvPr id="18" name="Straight Arrow Connector 17">
              <a:extLst>
                <a:ext uri="{FF2B5EF4-FFF2-40B4-BE49-F238E27FC236}">
                  <a16:creationId xmlns:a16="http://schemas.microsoft.com/office/drawing/2014/main" id="{66F192CD-0EDD-D096-B4A1-F1DC7BBE9659}"/>
                </a:ext>
              </a:extLst>
            </p:cNvPr>
            <p:cNvCxnSpPr>
              <a:cxnSpLocks/>
            </p:cNvCxnSpPr>
            <p:nvPr/>
          </p:nvCxnSpPr>
          <p:spPr>
            <a:xfrm>
              <a:off x="1658195" y="2192134"/>
              <a:ext cx="4486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0657001-5DC9-92B2-717F-F66CDE4A4FBE}"/>
                </a:ext>
              </a:extLst>
            </p:cNvPr>
            <p:cNvCxnSpPr>
              <a:cxnSpLocks/>
            </p:cNvCxnSpPr>
            <p:nvPr/>
          </p:nvCxnSpPr>
          <p:spPr>
            <a:xfrm>
              <a:off x="2532545" y="2521044"/>
              <a:ext cx="2" cy="484969"/>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F78626-F636-51BC-A270-A7CB7FC12F89}"/>
                </a:ext>
              </a:extLst>
            </p:cNvPr>
            <p:cNvCxnSpPr>
              <a:cxnSpLocks/>
            </p:cNvCxnSpPr>
            <p:nvPr/>
          </p:nvCxnSpPr>
          <p:spPr>
            <a:xfrm>
              <a:off x="2515227" y="3845148"/>
              <a:ext cx="0" cy="735902"/>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DC478F0-495B-D391-FFFB-AF66B72212F3}"/>
                </a:ext>
              </a:extLst>
            </p:cNvPr>
            <p:cNvSpPr txBox="1"/>
            <p:nvPr/>
          </p:nvSpPr>
          <p:spPr>
            <a:xfrm>
              <a:off x="2159718" y="2038771"/>
              <a:ext cx="776148" cy="338554"/>
            </a:xfrm>
            <a:prstGeom prst="rect">
              <a:avLst/>
            </a:prstGeom>
            <a:solidFill>
              <a:schemeClr val="accent5">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1"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GPT-3</a:t>
              </a:r>
            </a:p>
          </p:txBody>
        </p:sp>
        <p:cxnSp>
          <p:nvCxnSpPr>
            <p:cNvPr id="22" name="Straight Arrow Connector 21">
              <a:extLst>
                <a:ext uri="{FF2B5EF4-FFF2-40B4-BE49-F238E27FC236}">
                  <a16:creationId xmlns:a16="http://schemas.microsoft.com/office/drawing/2014/main" id="{E70ED7C5-01BC-0640-43D5-C318662F7617}"/>
                </a:ext>
              </a:extLst>
            </p:cNvPr>
            <p:cNvCxnSpPr>
              <a:cxnSpLocks/>
            </p:cNvCxnSpPr>
            <p:nvPr/>
          </p:nvCxnSpPr>
          <p:spPr>
            <a:xfrm>
              <a:off x="2856501" y="3324846"/>
              <a:ext cx="448629" cy="0"/>
            </a:xfrm>
            <a:prstGeom prst="straightConnector1">
              <a:avLst/>
            </a:prstGeom>
            <a:ln w="3810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D3E34ED4-001E-F142-CC32-216BE06BDA0F}"/>
              </a:ext>
            </a:extLst>
          </p:cNvPr>
          <p:cNvSpPr txBox="1"/>
          <p:nvPr/>
        </p:nvSpPr>
        <p:spPr>
          <a:xfrm>
            <a:off x="6618514" y="3149637"/>
            <a:ext cx="5015389"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Fine-tuning </a:t>
            </a:r>
            <a:r>
              <a:rPr kumimoji="0" lang="en-US" sz="1800" b="0" i="0" u="none" strike="noStrike" kern="1200" cap="none" spc="0" normalizeH="0" baseline="0" noProof="0">
                <a:ln>
                  <a:noFill/>
                </a:ln>
                <a:solidFill>
                  <a:srgbClr val="FFFFFF"/>
                </a:solidFill>
                <a:effectLst/>
                <a:uLnTx/>
                <a:uFillTx/>
                <a:latin typeface="Segoe UI"/>
                <a:ea typeface="+mn-ea"/>
                <a:cs typeface="+mn-cs"/>
              </a:rPr>
              <a:t>results is a new model being generated with updated weights and biases.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This is in contrast to </a:t>
            </a:r>
            <a:r>
              <a:rPr kumimoji="0" lang="en-US" sz="1800" b="0" i="0" u="none" strike="noStrike" kern="1200" cap="none" spc="0" normalizeH="0" baseline="0" noProof="0">
                <a:ln>
                  <a:noFill/>
                </a:ln>
                <a:solidFill>
                  <a:srgbClr val="50E6FF"/>
                </a:solidFill>
                <a:effectLst/>
                <a:uLnTx/>
                <a:uFillTx/>
                <a:latin typeface="Segoe UI"/>
                <a:ea typeface="+mn-ea"/>
                <a:cs typeface="+mn-cs"/>
              </a:rPr>
              <a:t>few-shot learning </a:t>
            </a:r>
            <a:r>
              <a:rPr kumimoji="0" lang="en-US" sz="1800" b="0" i="0" u="none" strike="noStrike" kern="1200" cap="none" spc="0" normalizeH="0" baseline="0" noProof="0">
                <a:ln>
                  <a:noFill/>
                </a:ln>
                <a:solidFill>
                  <a:srgbClr val="FFFFFF"/>
                </a:solidFill>
                <a:effectLst/>
                <a:uLnTx/>
                <a:uFillTx/>
                <a:latin typeface="Segoe UI"/>
                <a:ea typeface="+mn-ea"/>
                <a:cs typeface="+mn-cs"/>
              </a:rPr>
              <a:t>in which model weights and biases are not updated.</a:t>
            </a:r>
          </a:p>
        </p:txBody>
      </p:sp>
      <p:sp>
        <p:nvSpPr>
          <p:cNvPr id="3" name="TextBox 2">
            <a:extLst>
              <a:ext uri="{FF2B5EF4-FFF2-40B4-BE49-F238E27FC236}">
                <a16:creationId xmlns:a16="http://schemas.microsoft.com/office/drawing/2014/main" id="{6572FB1B-0C73-F5F2-52A3-50BAC58535A7}"/>
              </a:ext>
            </a:extLst>
          </p:cNvPr>
          <p:cNvSpPr txBox="1"/>
          <p:nvPr/>
        </p:nvSpPr>
        <p:spPr>
          <a:xfrm>
            <a:off x="2037090" y="4002808"/>
            <a:ext cx="110585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Fine-tuning</a:t>
            </a:r>
          </a:p>
        </p:txBody>
      </p:sp>
      <p:pic>
        <p:nvPicPr>
          <p:cNvPr id="8" name="Graphic 7" descr="Gears with solid fill">
            <a:extLst>
              <a:ext uri="{FF2B5EF4-FFF2-40B4-BE49-F238E27FC236}">
                <a16:creationId xmlns:a16="http://schemas.microsoft.com/office/drawing/2014/main" id="{CF120680-CF41-1BE4-6EF4-2BB34B3A93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78739" y="3555084"/>
            <a:ext cx="457197" cy="457197"/>
          </a:xfrm>
          <a:prstGeom prst="rect">
            <a:avLst/>
          </a:prstGeom>
        </p:spPr>
      </p:pic>
    </p:spTree>
    <p:extLst>
      <p:ext uri="{BB962C8B-B14F-4D97-AF65-F5344CB8AC3E}">
        <p14:creationId xmlns:p14="http://schemas.microsoft.com/office/powerpoint/2010/main" val="28318360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Best practices of Fine-Tuning</a:t>
            </a:r>
          </a:p>
        </p:txBody>
      </p:sp>
      <p:sp>
        <p:nvSpPr>
          <p:cNvPr id="23" name="Content Placeholder 22">
            <a:extLst>
              <a:ext uri="{FF2B5EF4-FFF2-40B4-BE49-F238E27FC236}">
                <a16:creationId xmlns:a16="http://schemas.microsoft.com/office/drawing/2014/main" id="{55B330C7-3EB6-4321-7521-5D231B220ECF}"/>
              </a:ext>
            </a:extLst>
          </p:cNvPr>
          <p:cNvSpPr>
            <a:spLocks noGrp="1"/>
          </p:cNvSpPr>
          <p:nvPr>
            <p:ph sz="quarter" idx="10"/>
          </p:nvPr>
        </p:nvSpPr>
        <p:spPr/>
        <p:txBody>
          <a:bodyPr/>
          <a:lstStyle/>
          <a:p>
            <a:pPr marL="0" indent="0">
              <a:buNone/>
            </a:pPr>
            <a:r>
              <a:rPr lang="en-US" sz="2400" dirty="0"/>
              <a:t>About 1000  samples of high-quality data that generalizes over the sample space</a:t>
            </a:r>
          </a:p>
          <a:p>
            <a:pPr marL="0" indent="0">
              <a:buNone/>
            </a:pPr>
            <a:endParaRPr lang="en-US" sz="2400" dirty="0"/>
          </a:p>
          <a:p>
            <a:pPr marL="0" indent="0">
              <a:buNone/>
            </a:pPr>
            <a:r>
              <a:rPr lang="en-US" sz="2400" dirty="0"/>
              <a:t>Ground Truth should be high quality </a:t>
            </a:r>
          </a:p>
        </p:txBody>
      </p:sp>
      <p:grpSp>
        <p:nvGrpSpPr>
          <p:cNvPr id="4"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11029950" y="588796"/>
            <a:ext cx="579438" cy="566457"/>
            <a:chOff x="4477326" y="5668469"/>
            <a:chExt cx="397725" cy="400412"/>
          </a:xfrm>
        </p:grpSpPr>
        <p:sp>
          <p:nvSpPr>
            <p:cNvPr id="5"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036216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AAAFA-4081-469A-3957-A80344ABB93D}"/>
              </a:ext>
            </a:extLst>
          </p:cNvPr>
          <p:cNvSpPr>
            <a:spLocks noGrp="1"/>
          </p:cNvSpPr>
          <p:nvPr>
            <p:ph type="title"/>
          </p:nvPr>
        </p:nvSpPr>
        <p:spPr>
          <a:xfrm>
            <a:off x="588263" y="192160"/>
            <a:ext cx="11018520" cy="553998"/>
          </a:xfrm>
        </p:spPr>
        <p:txBody>
          <a:bodyPr/>
          <a:lstStyle/>
          <a:p>
            <a:r>
              <a:rPr lang="en-US" noProof="0"/>
              <a:t>Model Adaptation with specific domain data -</a:t>
            </a:r>
            <a:br>
              <a:rPr lang="en-US"/>
            </a:br>
            <a:r>
              <a:rPr lang="en-US" sz="2800" i="1"/>
              <a:t>Embeddings based Prompt Injection</a:t>
            </a:r>
          </a:p>
        </p:txBody>
      </p:sp>
      <p:sp>
        <p:nvSpPr>
          <p:cNvPr id="3" name="Content Placeholder 2">
            <a:extLst>
              <a:ext uri="{FF2B5EF4-FFF2-40B4-BE49-F238E27FC236}">
                <a16:creationId xmlns:a16="http://schemas.microsoft.com/office/drawing/2014/main" id="{06BAAFCE-896B-C21A-A992-A09A4768CBF5}"/>
              </a:ext>
            </a:extLst>
          </p:cNvPr>
          <p:cNvSpPr>
            <a:spLocks noGrp="1"/>
          </p:cNvSpPr>
          <p:nvPr>
            <p:ph sz="quarter" idx="10"/>
          </p:nvPr>
        </p:nvSpPr>
        <p:spPr/>
        <p:txBody>
          <a:bodyPr/>
          <a:lstStyle/>
          <a:p>
            <a:pPr marL="0" indent="0">
              <a:buNone/>
            </a:pPr>
            <a:r>
              <a:rPr lang="en-US" sz="2800">
                <a:effectLst/>
                <a:latin typeface="Roboto" panose="02000000000000000000" pitchFamily="2" charset="0"/>
                <a:ea typeface="Calibri" panose="020F0502020204030204" pitchFamily="34" charset="0"/>
                <a:cs typeface="Times New Roman" panose="02020603050405020304" pitchFamily="18" charset="0"/>
              </a:rPr>
              <a:t>An embedding model is a type of machine learning model that transforms a piece of information, such as text, images, audio, etc., into a vector or an array of numbers that represent the meaning and the context of the information</a:t>
            </a:r>
          </a:p>
          <a:p>
            <a:pPr marL="0" indent="0">
              <a:buNone/>
            </a:pPr>
            <a:endParaRPr lang="en-US" sz="2800">
              <a:latin typeface="Roboto" panose="02000000000000000000" pitchFamily="2" charset="0"/>
              <a:ea typeface="Calibri" panose="020F0502020204030204" pitchFamily="34" charset="0"/>
              <a:cs typeface="Times New Roman" panose="02020603050405020304" pitchFamily="18" charset="0"/>
            </a:endParaRPr>
          </a:p>
          <a:p>
            <a:pPr marL="0" indent="0">
              <a:buNone/>
            </a:pPr>
            <a:r>
              <a:rPr lang="en-US" sz="2800">
                <a:effectLst/>
                <a:latin typeface="Roboto" panose="02000000000000000000" pitchFamily="2" charset="0"/>
                <a:ea typeface="Calibri" panose="020F0502020204030204" pitchFamily="34" charset="0"/>
                <a:cs typeface="Times New Roman" panose="02020603050405020304" pitchFamily="18" charset="0"/>
              </a:rPr>
              <a:t>The outputs of an embedding model are obtained by applying a function to the input information that maps it to a vector space</a:t>
            </a:r>
          </a:p>
          <a:p>
            <a:pPr marL="0" indent="0">
              <a:buNone/>
            </a:pPr>
            <a:endParaRPr lang="en-US">
              <a:latin typeface="Roboto" panose="02000000000000000000" pitchFamily="2" charset="0"/>
              <a:ea typeface="Calibri" panose="020F0502020204030204" pitchFamily="34" charset="0"/>
              <a:cs typeface="Times New Roman" panose="02020603050405020304" pitchFamily="18" charset="0"/>
            </a:endParaRPr>
          </a:p>
          <a:p>
            <a:pPr marL="0" indent="0">
              <a:buNone/>
            </a:pPr>
            <a:r>
              <a:rPr lang="en-US">
                <a:latin typeface="Roboto" panose="02000000000000000000" pitchFamily="2" charset="0"/>
                <a:ea typeface="Calibri" panose="020F0502020204030204" pitchFamily="34" charset="0"/>
                <a:cs typeface="Times New Roman" panose="02020603050405020304" pitchFamily="18" charset="0"/>
              </a:rPr>
              <a:t>The Embedded vector of Query is matched against Embedded vectors of the chunked Knowledge Base vectors and then best match chunk is injected into prompt</a:t>
            </a:r>
            <a:endParaRPr lang="en-US"/>
          </a:p>
          <a:p>
            <a:endParaRPr lang="en-US"/>
          </a:p>
        </p:txBody>
      </p:sp>
    </p:spTree>
    <p:extLst>
      <p:ext uri="{BB962C8B-B14F-4D97-AF65-F5344CB8AC3E}">
        <p14:creationId xmlns:p14="http://schemas.microsoft.com/office/powerpoint/2010/main" val="34306427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FB431-4497-B61A-0358-611AA877C09F}"/>
              </a:ext>
            </a:extLst>
          </p:cNvPr>
          <p:cNvSpPr>
            <a:spLocks noGrp="1"/>
          </p:cNvSpPr>
          <p:nvPr>
            <p:ph type="title"/>
          </p:nvPr>
        </p:nvSpPr>
        <p:spPr/>
        <p:txBody>
          <a:bodyPr/>
          <a:lstStyle/>
          <a:p>
            <a:r>
              <a:rPr lang="en-US"/>
              <a:t>When Embeddings based Prompt Injection  is needed</a:t>
            </a:r>
          </a:p>
        </p:txBody>
      </p:sp>
      <p:sp>
        <p:nvSpPr>
          <p:cNvPr id="23" name="Content Placeholder 22">
            <a:extLst>
              <a:ext uri="{FF2B5EF4-FFF2-40B4-BE49-F238E27FC236}">
                <a16:creationId xmlns:a16="http://schemas.microsoft.com/office/drawing/2014/main" id="{46726587-09F4-34B3-E0E7-EE77E971E114}"/>
              </a:ext>
            </a:extLst>
          </p:cNvPr>
          <p:cNvSpPr>
            <a:spLocks noGrp="1"/>
          </p:cNvSpPr>
          <p:nvPr>
            <p:ph sz="quarter" idx="10"/>
          </p:nvPr>
        </p:nvSpPr>
        <p:spPr/>
        <p:txBody>
          <a:bodyPr/>
          <a:lstStyle/>
          <a:p>
            <a:pPr marL="0" indent="0">
              <a:buNone/>
            </a:pPr>
            <a:endParaRPr lang="en-US" sz="1800"/>
          </a:p>
          <a:p>
            <a:pPr marL="0" indent="0">
              <a:buNone/>
            </a:pPr>
            <a:endParaRPr lang="en-US" sz="1800"/>
          </a:p>
          <a:p>
            <a:pPr marL="0" indent="0">
              <a:buNone/>
            </a:pPr>
            <a:r>
              <a:rPr lang="en-US" sz="2400"/>
              <a:t>Search based Embeddings and Prompt Injection (PI):</a:t>
            </a:r>
          </a:p>
          <a:p>
            <a:r>
              <a:rPr lang="en-US" sz="2400"/>
              <a:t>Grounded results based on Enterprise Knowledge Base</a:t>
            </a:r>
          </a:p>
          <a:p>
            <a:r>
              <a:rPr lang="en-US" sz="2400"/>
              <a:t>When the data for each example is relatively large (multiple pages of PDF doc) with less complex  data</a:t>
            </a:r>
          </a:p>
          <a:p>
            <a:pPr marL="0" indent="0">
              <a:buNone/>
            </a:pPr>
            <a:endParaRPr lang="en-US" sz="2400"/>
          </a:p>
          <a:p>
            <a:pPr marL="0" indent="0">
              <a:buNone/>
            </a:pPr>
            <a:r>
              <a:rPr lang="en-US" sz="2400"/>
              <a:t>If model is making untrue statements (“hallucinations”), then mitigate the hallucinations – much better than Fine Tuning</a:t>
            </a:r>
          </a:p>
          <a:p>
            <a:pPr marL="0" indent="0">
              <a:buNone/>
            </a:pPr>
            <a:endParaRPr lang="en-US" sz="2400"/>
          </a:p>
          <a:p>
            <a:pPr marL="0" indent="0">
              <a:buNone/>
            </a:pPr>
            <a:r>
              <a:rPr lang="en-US" sz="2400"/>
              <a:t> As the Knowledge Base changes no need to completely re-train </a:t>
            </a:r>
          </a:p>
          <a:p>
            <a:pPr marL="0" indent="0">
              <a:buNone/>
            </a:pPr>
            <a:endParaRPr lang="en-US" sz="2400"/>
          </a:p>
          <a:p>
            <a:pPr marL="0" indent="0">
              <a:buNone/>
            </a:pPr>
            <a:r>
              <a:rPr lang="en-US" sz="2400"/>
              <a:t>Less expensive than Fine Tuning</a:t>
            </a:r>
          </a:p>
          <a:p>
            <a:pPr marL="0" indent="0">
              <a:buNone/>
            </a:pPr>
            <a:endParaRPr lang="en-US" sz="1800"/>
          </a:p>
          <a:p>
            <a:pPr marL="0" indent="0">
              <a:buNone/>
            </a:pPr>
            <a:endParaRPr lang="en-US" sz="1800"/>
          </a:p>
        </p:txBody>
      </p:sp>
    </p:spTree>
    <p:extLst>
      <p:ext uri="{BB962C8B-B14F-4D97-AF65-F5344CB8AC3E}">
        <p14:creationId xmlns:p14="http://schemas.microsoft.com/office/powerpoint/2010/main" val="396284288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5875D6EF-C5A4-0440-670A-51443C5F743E}"/>
              </a:ext>
            </a:extLst>
          </p:cNvPr>
          <p:cNvSpPr>
            <a:spLocks noGrp="1"/>
          </p:cNvSpPr>
          <p:nvPr>
            <p:ph type="title"/>
          </p:nvPr>
        </p:nvSpPr>
        <p:spPr/>
        <p:txBody>
          <a:bodyPr/>
          <a:lstStyle/>
          <a:p>
            <a:r>
              <a:rPr lang="en-US"/>
              <a:t>Embedding vs Fine Tuning</a:t>
            </a:r>
          </a:p>
        </p:txBody>
      </p:sp>
      <p:sp>
        <p:nvSpPr>
          <p:cNvPr id="23" name="Content Placeholder 22">
            <a:extLst>
              <a:ext uri="{FF2B5EF4-FFF2-40B4-BE49-F238E27FC236}">
                <a16:creationId xmlns:a16="http://schemas.microsoft.com/office/drawing/2014/main" id="{55B330C7-3EB6-4321-7521-5D231B220ECF}"/>
              </a:ext>
            </a:extLst>
          </p:cNvPr>
          <p:cNvSpPr>
            <a:spLocks noGrp="1"/>
          </p:cNvSpPr>
          <p:nvPr>
            <p:ph sz="quarter" idx="10"/>
          </p:nvPr>
        </p:nvSpPr>
        <p:spPr/>
        <p:txBody>
          <a:bodyPr/>
          <a:lstStyle/>
          <a:p>
            <a:pPr marL="0" indent="0">
              <a:buNone/>
            </a:pPr>
            <a:r>
              <a:rPr lang="en-US" sz="2400"/>
              <a:t> </a:t>
            </a:r>
          </a:p>
        </p:txBody>
      </p:sp>
      <p:grpSp>
        <p:nvGrpSpPr>
          <p:cNvPr id="4"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11029950" y="588796"/>
            <a:ext cx="579438" cy="566457"/>
            <a:chOff x="4477326" y="5668469"/>
            <a:chExt cx="397725" cy="400412"/>
          </a:xfrm>
        </p:grpSpPr>
        <p:sp>
          <p:nvSpPr>
            <p:cNvPr id="5"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1" name="Picture 20">
            <a:extLst>
              <a:ext uri="{FF2B5EF4-FFF2-40B4-BE49-F238E27FC236}">
                <a16:creationId xmlns:a16="http://schemas.microsoft.com/office/drawing/2014/main" id="{7F028116-F844-7F70-235E-9114E634D4E6}"/>
              </a:ext>
            </a:extLst>
          </p:cNvPr>
          <p:cNvPicPr>
            <a:picLocks noChangeAspect="1"/>
          </p:cNvPicPr>
          <p:nvPr/>
        </p:nvPicPr>
        <p:blipFill rotWithShape="1">
          <a:blip r:embed="rId3"/>
          <a:srcRect b="55998"/>
          <a:stretch/>
        </p:blipFill>
        <p:spPr>
          <a:xfrm>
            <a:off x="369370" y="2446860"/>
            <a:ext cx="6364832" cy="2654529"/>
          </a:xfrm>
          <a:prstGeom prst="rect">
            <a:avLst/>
          </a:prstGeom>
        </p:spPr>
      </p:pic>
      <p:pic>
        <p:nvPicPr>
          <p:cNvPr id="2" name="Picture 1">
            <a:extLst>
              <a:ext uri="{FF2B5EF4-FFF2-40B4-BE49-F238E27FC236}">
                <a16:creationId xmlns:a16="http://schemas.microsoft.com/office/drawing/2014/main" id="{0D76EA44-AF36-C456-037A-D543788C7224}"/>
              </a:ext>
            </a:extLst>
          </p:cNvPr>
          <p:cNvPicPr>
            <a:picLocks noChangeAspect="1"/>
          </p:cNvPicPr>
          <p:nvPr/>
        </p:nvPicPr>
        <p:blipFill rotWithShape="1">
          <a:blip r:embed="rId3"/>
          <a:srcRect t="41481"/>
          <a:stretch/>
        </p:blipFill>
        <p:spPr>
          <a:xfrm>
            <a:off x="5974496" y="1941887"/>
            <a:ext cx="6408730" cy="3554594"/>
          </a:xfrm>
          <a:prstGeom prst="rect">
            <a:avLst/>
          </a:prstGeom>
        </p:spPr>
      </p:pic>
    </p:spTree>
    <p:extLst>
      <p:ext uri="{BB962C8B-B14F-4D97-AF65-F5344CB8AC3E}">
        <p14:creationId xmlns:p14="http://schemas.microsoft.com/office/powerpoint/2010/main" val="120594363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4A91EF1-8BB6-17BC-D860-BD14FF96F0D2}"/>
              </a:ext>
              <a:ext uri="{C183D7F6-B498-43B3-948B-1728B52AA6E4}">
                <adec:decorative xmlns:adec="http://schemas.microsoft.com/office/drawing/2017/decorative" val="1"/>
              </a:ext>
            </a:extLst>
          </p:cNvPr>
          <p:cNvSpPr/>
          <p:nvPr/>
        </p:nvSpPr>
        <p:spPr bwMode="auto">
          <a:xfrm rot="5400000">
            <a:off x="2668588" y="-2082801"/>
            <a:ext cx="6272212" cy="11609389"/>
          </a:xfrm>
          <a:custGeom>
            <a:avLst/>
            <a:gdLst>
              <a:gd name="connsiteX0" fmla="*/ 0 w 5324568"/>
              <a:gd name="connsiteY0" fmla="*/ 11609386 h 11609386"/>
              <a:gd name="connsiteX1" fmla="*/ 0 w 5324568"/>
              <a:gd name="connsiteY1" fmla="*/ 255766 h 11609386"/>
              <a:gd name="connsiteX2" fmla="*/ 255766 w 5324568"/>
              <a:gd name="connsiteY2" fmla="*/ 0 h 11609386"/>
              <a:gd name="connsiteX3" fmla="*/ 5324568 w 5324568"/>
              <a:gd name="connsiteY3" fmla="*/ 0 h 11609386"/>
              <a:gd name="connsiteX4" fmla="*/ 5324568 w 5324568"/>
              <a:gd name="connsiteY4" fmla="*/ 11609386 h 1160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568" h="11609386">
                <a:moveTo>
                  <a:pt x="0" y="11609386"/>
                </a:moveTo>
                <a:lnTo>
                  <a:pt x="0" y="255766"/>
                </a:lnTo>
                <a:cubicBezTo>
                  <a:pt x="0" y="114510"/>
                  <a:pt x="114510" y="0"/>
                  <a:pt x="255766" y="0"/>
                </a:cubicBezTo>
                <a:lnTo>
                  <a:pt x="5324568" y="0"/>
                </a:lnTo>
                <a:lnTo>
                  <a:pt x="5324568" y="11609386"/>
                </a:lnTo>
                <a:close/>
              </a:path>
            </a:pathLst>
          </a:cu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51794CF4-AFC9-6005-6794-364931EA342A}"/>
              </a:ext>
              <a:ext uri="{C183D7F6-B498-43B3-948B-1728B52AA6E4}">
                <adec:decorative xmlns:adec="http://schemas.microsoft.com/office/drawing/2017/decorative" val="1"/>
              </a:ext>
            </a:extLst>
          </p:cNvPr>
          <p:cNvSpPr>
            <a:spLocks/>
          </p:cNvSpPr>
          <p:nvPr/>
        </p:nvSpPr>
        <p:spPr bwMode="auto">
          <a:xfrm>
            <a:off x="-1" y="769270"/>
            <a:ext cx="11468103" cy="6088730"/>
          </a:xfrm>
          <a:custGeom>
            <a:avLst/>
            <a:gdLst>
              <a:gd name="connsiteX0" fmla="*/ 0 w 11468100"/>
              <a:gd name="connsiteY0" fmla="*/ 0 h 5168808"/>
              <a:gd name="connsiteX1" fmla="*/ 11252336 w 11468100"/>
              <a:gd name="connsiteY1" fmla="*/ 0 h 5168808"/>
              <a:gd name="connsiteX2" fmla="*/ 11468100 w 11468100"/>
              <a:gd name="connsiteY2" fmla="*/ 215764 h 5168808"/>
              <a:gd name="connsiteX3" fmla="*/ 11468100 w 11468100"/>
              <a:gd name="connsiteY3" fmla="*/ 5168808 h 5168808"/>
              <a:gd name="connsiteX4" fmla="*/ 0 w 11468100"/>
              <a:gd name="connsiteY4" fmla="*/ 5168808 h 51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168808">
                <a:moveTo>
                  <a:pt x="0" y="0"/>
                </a:moveTo>
                <a:lnTo>
                  <a:pt x="11252336" y="0"/>
                </a:lnTo>
                <a:cubicBezTo>
                  <a:pt x="11371499" y="0"/>
                  <a:pt x="11468100" y="96601"/>
                  <a:pt x="11468100" y="215764"/>
                </a:cubicBezTo>
                <a:lnTo>
                  <a:pt x="11468100" y="5168808"/>
                </a:lnTo>
                <a:lnTo>
                  <a:pt x="0" y="5168808"/>
                </a:lnTo>
                <a:close/>
              </a:path>
            </a:pathLst>
          </a:custGeom>
          <a:solidFill>
            <a:srgbClr val="FFFFFF"/>
          </a:solidFill>
          <a:ln w="9525" cap="flat" cmpd="sng" algn="ctr">
            <a:noFill/>
            <a:prstDash val="solid"/>
            <a:headEnd type="none" w="med" len="med"/>
            <a:tailEnd type="none" w="med" len="med"/>
          </a:ln>
          <a:effectLst>
            <a:outerShdw blurRad="50800" dist="38100" dir="16200000"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032D9062-E969-A466-2720-2A40CB5A15C5}"/>
              </a:ext>
              <a:ext uri="{C183D7F6-B498-43B3-948B-1728B52AA6E4}">
                <adec:decorative xmlns:adec="http://schemas.microsoft.com/office/drawing/2017/decorative" val="1"/>
              </a:ext>
            </a:extLst>
          </p:cNvPr>
          <p:cNvCxnSpPr>
            <a:cxnSpLocks/>
          </p:cNvCxnSpPr>
          <p:nvPr/>
        </p:nvCxnSpPr>
        <p:spPr>
          <a:xfrm>
            <a:off x="582611" y="2721150"/>
            <a:ext cx="10361307" cy="0"/>
          </a:xfrm>
          <a:prstGeom prst="line">
            <a:avLst/>
          </a:prstGeom>
          <a:noFill/>
          <a:ln w="12700" cap="flat" cmpd="sng" algn="ctr">
            <a:solidFill>
              <a:srgbClr val="FFFFFF">
                <a:lumMod val="85000"/>
              </a:srgbClr>
            </a:solidFill>
            <a:prstDash val="dash"/>
            <a:headEnd type="none" w="lg" len="med"/>
            <a:tailEnd type="none" w="lg" len="med"/>
          </a:ln>
          <a:effectLst/>
        </p:spPr>
      </p:cxnSp>
      <p:cxnSp>
        <p:nvCxnSpPr>
          <p:cNvPr id="16" name="Straight Connector 15">
            <a:extLst>
              <a:ext uri="{FF2B5EF4-FFF2-40B4-BE49-F238E27FC236}">
                <a16:creationId xmlns:a16="http://schemas.microsoft.com/office/drawing/2014/main" id="{E27A3D53-0E9E-FD61-0C20-E4048471C815}"/>
              </a:ext>
              <a:ext uri="{C183D7F6-B498-43B3-948B-1728B52AA6E4}">
                <adec:decorative xmlns:adec="http://schemas.microsoft.com/office/drawing/2017/decorative" val="1"/>
              </a:ext>
            </a:extLst>
          </p:cNvPr>
          <p:cNvCxnSpPr>
            <a:cxnSpLocks/>
          </p:cNvCxnSpPr>
          <p:nvPr/>
        </p:nvCxnSpPr>
        <p:spPr>
          <a:xfrm>
            <a:off x="582611" y="4244171"/>
            <a:ext cx="10361307" cy="0"/>
          </a:xfrm>
          <a:prstGeom prst="line">
            <a:avLst/>
          </a:prstGeom>
          <a:noFill/>
          <a:ln w="12700" cap="flat" cmpd="sng" algn="ctr">
            <a:solidFill>
              <a:srgbClr val="FFFFFF">
                <a:lumMod val="85000"/>
              </a:srgbClr>
            </a:solidFill>
            <a:prstDash val="dash"/>
            <a:headEnd type="none" w="lg" len="med"/>
            <a:tailEnd type="none" w="lg" len="med"/>
          </a:ln>
          <a:effectLst/>
        </p:spPr>
      </p:cxnSp>
      <p:sp>
        <p:nvSpPr>
          <p:cNvPr id="17" name="Title 65">
            <a:extLst>
              <a:ext uri="{FF2B5EF4-FFF2-40B4-BE49-F238E27FC236}">
                <a16:creationId xmlns:a16="http://schemas.microsoft.com/office/drawing/2014/main" id="{2093827F-9101-5B9D-5E91-A3F24D80AE9B}"/>
              </a:ext>
            </a:extLst>
          </p:cNvPr>
          <p:cNvSpPr txBox="1">
            <a:spLocks/>
          </p:cNvSpPr>
          <p:nvPr/>
        </p:nvSpPr>
        <p:spPr>
          <a:xfrm>
            <a:off x="582611" y="-1381"/>
            <a:ext cx="11018838" cy="55403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Resources</a:t>
            </a:r>
            <a:endParaRPr kumimoji="0" lang="en-IN" sz="3600" b="1" i="0" u="none" strike="noStrike" kern="1200" cap="none" spc="-50" normalizeH="0" baseline="0" noProof="0" dirty="0">
              <a:ln w="3175">
                <a:noFill/>
              </a:ln>
              <a:solidFill>
                <a:srgbClr val="000000"/>
              </a:solidFill>
              <a:effectLst/>
              <a:uLnTx/>
              <a:uFillTx/>
              <a:latin typeface="Segoe UI Variable Display"/>
              <a:ea typeface="+mn-ea"/>
              <a:cs typeface="Segoe UI" pitchFamily="34" charset="0"/>
            </a:endParaRPr>
          </a:p>
        </p:txBody>
      </p:sp>
      <p:sp>
        <p:nvSpPr>
          <p:cNvPr id="18" name="TextBox 17">
            <a:extLst>
              <a:ext uri="{FF2B5EF4-FFF2-40B4-BE49-F238E27FC236}">
                <a16:creationId xmlns:a16="http://schemas.microsoft.com/office/drawing/2014/main" id="{A1EBC3A1-624D-472B-286D-B90470472E37}"/>
              </a:ext>
            </a:extLst>
          </p:cNvPr>
          <p:cNvSpPr txBox="1"/>
          <p:nvPr/>
        </p:nvSpPr>
        <p:spPr>
          <a:xfrm>
            <a:off x="582611" y="1607554"/>
            <a:ext cx="6950364" cy="738664"/>
          </a:xfrm>
          <a:prstGeom prst="rect">
            <a:avLst/>
          </a:prstGeom>
          <a:noFill/>
        </p:spPr>
        <p:txBody>
          <a:bodyPr wrap="square" lIns="0" tIns="0" rIns="0" bIns="0">
            <a:spAutoFit/>
          </a:bodyPr>
          <a:lstStyle/>
          <a:p>
            <a:pPr>
              <a:defRPr/>
            </a:pPr>
            <a:r>
              <a:rPr lang="en-US" sz="2400">
                <a:solidFill>
                  <a:srgbClr val="000000"/>
                </a:solidFill>
                <a:latin typeface="Segoe UI Variable Display"/>
              </a:rPr>
              <a:t>Bookmark the What’s New Page:</a:t>
            </a:r>
          </a:p>
          <a:p>
            <a:pPr>
              <a:defRPr/>
            </a:pPr>
            <a:r>
              <a:rPr lang="en-US" sz="2400">
                <a:solidFill>
                  <a:srgbClr val="8661C5"/>
                </a:solidFill>
                <a:latin typeface="Segoe UI Variable Display"/>
                <a:hlinkClick r:id="rId2">
                  <a:extLst>
                    <a:ext uri="{A12FA001-AC4F-418D-AE19-62706E023703}">
                      <ahyp:hlinkClr xmlns:ahyp="http://schemas.microsoft.com/office/drawing/2018/hyperlinkcolor" val="tx"/>
                    </a:ext>
                  </a:extLst>
                </a:hlinkClick>
              </a:rPr>
              <a:t>aka.ms/AOAI-Newsfeed</a:t>
            </a:r>
            <a:endParaRPr lang="en-US" sz="2400">
              <a:solidFill>
                <a:srgbClr val="8661C5"/>
              </a:solidFill>
              <a:latin typeface="Segoe UI Variable Display"/>
            </a:endParaRPr>
          </a:p>
        </p:txBody>
      </p:sp>
      <p:pic>
        <p:nvPicPr>
          <p:cNvPr id="19" name="Picture 18" descr="QR code to scan bookmark the what's page">
            <a:extLst>
              <a:ext uri="{FF2B5EF4-FFF2-40B4-BE49-F238E27FC236}">
                <a16:creationId xmlns:a16="http://schemas.microsoft.com/office/drawing/2014/main" id="{30F913D1-A047-9EC5-8E72-06E001F93A08}"/>
              </a:ext>
            </a:extLst>
          </p:cNvPr>
          <p:cNvPicPr>
            <a:picLocks noChangeAspect="1"/>
          </p:cNvPicPr>
          <p:nvPr/>
        </p:nvPicPr>
        <p:blipFill>
          <a:blip r:embed="rId3"/>
          <a:stretch>
            <a:fillRect/>
          </a:stretch>
        </p:blipFill>
        <p:spPr>
          <a:xfrm>
            <a:off x="10021364" y="1492776"/>
            <a:ext cx="968220" cy="968220"/>
          </a:xfrm>
          <a:prstGeom prst="rect">
            <a:avLst/>
          </a:prstGeom>
        </p:spPr>
      </p:pic>
      <p:sp>
        <p:nvSpPr>
          <p:cNvPr id="20" name="TextBox 19">
            <a:extLst>
              <a:ext uri="{FF2B5EF4-FFF2-40B4-BE49-F238E27FC236}">
                <a16:creationId xmlns:a16="http://schemas.microsoft.com/office/drawing/2014/main" id="{5ABC51B2-CD58-B724-AD12-4D4CFA3DA3F7}"/>
              </a:ext>
            </a:extLst>
          </p:cNvPr>
          <p:cNvSpPr txBox="1"/>
          <p:nvPr/>
        </p:nvSpPr>
        <p:spPr>
          <a:xfrm>
            <a:off x="582611" y="3113328"/>
            <a:ext cx="6950364" cy="738664"/>
          </a:xfrm>
          <a:prstGeom prst="rect">
            <a:avLst/>
          </a:prstGeom>
          <a:noFill/>
        </p:spPr>
        <p:txBody>
          <a:bodyPr wrap="square" lIns="0" tIns="0" rIns="0" bIns="0">
            <a:spAutoFit/>
          </a:bodyPr>
          <a:lstStyle/>
          <a:p>
            <a:pPr>
              <a:defRPr/>
            </a:pPr>
            <a:r>
              <a:rPr lang="en-US" sz="2400">
                <a:solidFill>
                  <a:srgbClr val="000000"/>
                </a:solidFill>
                <a:latin typeface="Segoe UI Variable Display"/>
              </a:rPr>
              <a:t>Read thought leadership </a:t>
            </a:r>
          </a:p>
          <a:p>
            <a:pPr>
              <a:defRPr/>
            </a:pPr>
            <a:r>
              <a:rPr lang="en-US" sz="2400">
                <a:solidFill>
                  <a:srgbClr val="8661C5"/>
                </a:solidFill>
                <a:latin typeface="Segoe UI Variable Display"/>
                <a:hlinkClick r:id="rId4">
                  <a:extLst>
                    <a:ext uri="{A12FA001-AC4F-418D-AE19-62706E023703}">
                      <ahyp:hlinkClr xmlns:ahyp="http://schemas.microsoft.com/office/drawing/2018/hyperlinkcolor" val="tx"/>
                    </a:ext>
                  </a:extLst>
                </a:hlinkClick>
              </a:rPr>
              <a:t>aka.ms/AI-Blog</a:t>
            </a:r>
            <a:endParaRPr lang="en-US" sz="2400">
              <a:solidFill>
                <a:srgbClr val="8661C5"/>
              </a:solidFill>
              <a:latin typeface="Segoe UI Variable Display"/>
            </a:endParaRPr>
          </a:p>
        </p:txBody>
      </p:sp>
      <p:pic>
        <p:nvPicPr>
          <p:cNvPr id="21" name="Picture 20" descr="QR code to scan share thought leadership with your prospects">
            <a:extLst>
              <a:ext uri="{FF2B5EF4-FFF2-40B4-BE49-F238E27FC236}">
                <a16:creationId xmlns:a16="http://schemas.microsoft.com/office/drawing/2014/main" id="{5ECE9C84-F166-90C3-5775-F139A4C3F22C}"/>
              </a:ext>
            </a:extLst>
          </p:cNvPr>
          <p:cNvPicPr>
            <a:picLocks noChangeAspect="1"/>
          </p:cNvPicPr>
          <p:nvPr/>
        </p:nvPicPr>
        <p:blipFill>
          <a:blip r:embed="rId5"/>
          <a:stretch>
            <a:fillRect/>
          </a:stretch>
        </p:blipFill>
        <p:spPr>
          <a:xfrm>
            <a:off x="10004118" y="2981304"/>
            <a:ext cx="1002713" cy="1002713"/>
          </a:xfrm>
          <a:prstGeom prst="rect">
            <a:avLst/>
          </a:prstGeom>
        </p:spPr>
      </p:pic>
      <p:sp>
        <p:nvSpPr>
          <p:cNvPr id="22" name="TextBox 21">
            <a:extLst>
              <a:ext uri="{FF2B5EF4-FFF2-40B4-BE49-F238E27FC236}">
                <a16:creationId xmlns:a16="http://schemas.microsoft.com/office/drawing/2014/main" id="{04509762-A1B6-B8D8-B3AC-5D5AF62AED69}"/>
              </a:ext>
            </a:extLst>
          </p:cNvPr>
          <p:cNvSpPr txBox="1"/>
          <p:nvPr/>
        </p:nvSpPr>
        <p:spPr>
          <a:xfrm>
            <a:off x="582611" y="4636349"/>
            <a:ext cx="6950364" cy="738664"/>
          </a:xfrm>
          <a:prstGeom prst="rect">
            <a:avLst/>
          </a:prstGeom>
          <a:noFill/>
        </p:spPr>
        <p:txBody>
          <a:bodyPr wrap="square" lIns="0" tIns="0" rIns="0" bIns="0">
            <a:spAutoFit/>
          </a:bodyPr>
          <a:lstStyle/>
          <a:p>
            <a:pPr>
              <a:defRPr/>
            </a:pPr>
            <a:r>
              <a:rPr lang="en-US" sz="2400">
                <a:solidFill>
                  <a:srgbClr val="000000"/>
                </a:solidFill>
                <a:latin typeface="Segoe UI Variable Display"/>
              </a:rPr>
              <a:t>Check out the latest customer stories: </a:t>
            </a:r>
          </a:p>
          <a:p>
            <a:pPr>
              <a:defRPr/>
            </a:pPr>
            <a:r>
              <a:rPr lang="en-US" sz="2400">
                <a:solidFill>
                  <a:srgbClr val="8661C5"/>
                </a:solidFill>
                <a:latin typeface="Segoe UI Variable Display"/>
                <a:hlinkClick r:id="rId6">
                  <a:extLst>
                    <a:ext uri="{A12FA001-AC4F-418D-AE19-62706E023703}">
                      <ahyp:hlinkClr xmlns:ahyp="http://schemas.microsoft.com/office/drawing/2018/hyperlinkcolor" val="tx"/>
                    </a:ext>
                  </a:extLst>
                </a:hlinkClick>
              </a:rPr>
              <a:t>aka.ms/</a:t>
            </a:r>
            <a:r>
              <a:rPr lang="en-US" sz="2400" err="1">
                <a:solidFill>
                  <a:srgbClr val="8661C5"/>
                </a:solidFill>
                <a:latin typeface="Segoe UI Variable Display"/>
                <a:hlinkClick r:id="rId6">
                  <a:extLst>
                    <a:ext uri="{A12FA001-AC4F-418D-AE19-62706E023703}">
                      <ahyp:hlinkClr xmlns:ahyp="http://schemas.microsoft.com/office/drawing/2018/hyperlinkcolor" val="tx"/>
                    </a:ext>
                  </a:extLst>
                </a:hlinkClick>
              </a:rPr>
              <a:t>AOAIstories</a:t>
            </a:r>
            <a:endParaRPr lang="en-US" sz="2400">
              <a:solidFill>
                <a:srgbClr val="8661C5"/>
              </a:solidFill>
              <a:latin typeface="Segoe UI Variable Display"/>
            </a:endParaRPr>
          </a:p>
        </p:txBody>
      </p:sp>
      <p:pic>
        <p:nvPicPr>
          <p:cNvPr id="23" name="Picture 22" descr="QR code to scan check out the latest customer stories">
            <a:extLst>
              <a:ext uri="{FF2B5EF4-FFF2-40B4-BE49-F238E27FC236}">
                <a16:creationId xmlns:a16="http://schemas.microsoft.com/office/drawing/2014/main" id="{AD42B0BE-8D6C-7F07-45DA-322E031CF2EE}"/>
              </a:ext>
            </a:extLst>
          </p:cNvPr>
          <p:cNvPicPr>
            <a:picLocks noChangeAspect="1"/>
          </p:cNvPicPr>
          <p:nvPr/>
        </p:nvPicPr>
        <p:blipFill>
          <a:blip r:embed="rId7"/>
          <a:stretch>
            <a:fillRect/>
          </a:stretch>
        </p:blipFill>
        <p:spPr>
          <a:xfrm>
            <a:off x="10004118" y="4504325"/>
            <a:ext cx="1002713" cy="1002713"/>
          </a:xfrm>
          <a:prstGeom prst="rect">
            <a:avLst/>
          </a:prstGeom>
        </p:spPr>
      </p:pic>
    </p:spTree>
    <p:extLst>
      <p:ext uri="{BB962C8B-B14F-4D97-AF65-F5344CB8AC3E}">
        <p14:creationId xmlns:p14="http://schemas.microsoft.com/office/powerpoint/2010/main" val="34782488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F1DC75BD-334D-DC05-0B1E-D1A0CE64B749}"/>
              </a:ext>
            </a:extLst>
          </p:cNvPr>
          <p:cNvSpPr txBox="1">
            <a:spLocks noGrp="1"/>
          </p:cNvSpPr>
          <p:nvPr>
            <p:ph type="title" idx="4294967295"/>
          </p:nvPr>
        </p:nvSpPr>
        <p:spPr>
          <a:xfrm>
            <a:off x="582613" y="1992545"/>
            <a:ext cx="4141788" cy="135421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5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Add specific user instructions</a:t>
            </a:r>
          </a:p>
        </p:txBody>
      </p:sp>
      <p:sp>
        <p:nvSpPr>
          <p:cNvPr id="8" name="Rectangle 7">
            <a:extLst>
              <a:ext uri="{FF2B5EF4-FFF2-40B4-BE49-F238E27FC236}">
                <a16:creationId xmlns:a16="http://schemas.microsoft.com/office/drawing/2014/main" id="{6159497E-22A5-B0AD-06B0-C89DF9BCF746}"/>
              </a:ext>
            </a:extLst>
          </p:cNvPr>
          <p:cNvSpPr/>
          <p:nvPr/>
        </p:nvSpPr>
        <p:spPr>
          <a:xfrm>
            <a:off x="582612" y="3511239"/>
            <a:ext cx="4425950" cy="1723549"/>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Write a function that adds two</a:t>
            </a:r>
            <a:br>
              <a:rPr kumimoji="0" lang="en-US" sz="2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2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numbers and returns the result</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Be helpful and import any needed libraries first</a:t>
            </a:r>
          </a:p>
        </p:txBody>
      </p:sp>
      <p:sp>
        <p:nvSpPr>
          <p:cNvPr id="9" name="TextBox 8">
            <a:extLst>
              <a:ext uri="{FF2B5EF4-FFF2-40B4-BE49-F238E27FC236}">
                <a16:creationId xmlns:a16="http://schemas.microsoft.com/office/drawing/2014/main" id="{5DD68EC9-B54B-D4BB-FBE8-5F737FEDB54E}"/>
              </a:ext>
            </a:extLst>
          </p:cNvPr>
          <p:cNvSpPr txBox="1"/>
          <p:nvPr/>
        </p:nvSpPr>
        <p:spPr>
          <a:xfrm>
            <a:off x="9712838" y="3169709"/>
            <a:ext cx="1492395" cy="518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E8E6DF"/>
                </a:solidFill>
                <a:effectLst/>
                <a:uLnTx/>
                <a:uFillTx/>
                <a:latin typeface="Segoe UI Semibold" panose="020B0502040204020203" pitchFamily="34" charset="0"/>
                <a:ea typeface="+mn-ea"/>
                <a:cs typeface="Segoe UI Semibold" panose="020B0502040204020203" pitchFamily="34" charset="0"/>
              </a:rPr>
              <a:t>AI Model</a:t>
            </a:r>
          </a:p>
        </p:txBody>
      </p:sp>
      <p:sp>
        <p:nvSpPr>
          <p:cNvPr id="10" name="Rounded Rectangle 8">
            <a:extLst>
              <a:ext uri="{FF2B5EF4-FFF2-40B4-BE49-F238E27FC236}">
                <a16:creationId xmlns:a16="http://schemas.microsoft.com/office/drawing/2014/main" id="{4A7FF370-3275-F3A0-44A1-187E0C8CCE06}"/>
              </a:ext>
              <a:ext uri="{C183D7F6-B498-43B3-948B-1728B52AA6E4}">
                <adec:decorative xmlns:adec="http://schemas.microsoft.com/office/drawing/2017/decorative" val="1"/>
              </a:ext>
            </a:extLst>
          </p:cNvPr>
          <p:cNvSpPr/>
          <p:nvPr/>
        </p:nvSpPr>
        <p:spPr>
          <a:xfrm>
            <a:off x="9308684" y="585788"/>
            <a:ext cx="2300704" cy="5686424"/>
          </a:xfrm>
          <a:prstGeom prst="roundRect">
            <a:avLst>
              <a:gd name="adj" fmla="val 4905"/>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12" name="Rounded Rectangle 5">
            <a:extLst>
              <a:ext uri="{FF2B5EF4-FFF2-40B4-BE49-F238E27FC236}">
                <a16:creationId xmlns:a16="http://schemas.microsoft.com/office/drawing/2014/main" id="{1D80A307-2A16-62A6-3681-F65C88A5FB76}"/>
              </a:ext>
              <a:ext uri="{C183D7F6-B498-43B3-948B-1728B52AA6E4}">
                <adec:decorative xmlns:adec="http://schemas.microsoft.com/office/drawing/2017/decorative" val="1"/>
              </a:ext>
            </a:extLst>
          </p:cNvPr>
          <p:cNvSpPr/>
          <p:nvPr/>
        </p:nvSpPr>
        <p:spPr>
          <a:xfrm>
            <a:off x="5306117" y="585788"/>
            <a:ext cx="3056905" cy="2648795"/>
          </a:xfrm>
          <a:prstGeom prst="roundRect">
            <a:avLst>
              <a:gd name="adj" fmla="val 6096"/>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13" name="Rounded Rectangle 9">
            <a:extLst>
              <a:ext uri="{FF2B5EF4-FFF2-40B4-BE49-F238E27FC236}">
                <a16:creationId xmlns:a16="http://schemas.microsoft.com/office/drawing/2014/main" id="{59D32BBF-5CB8-B07A-4BCF-E87208612302}"/>
              </a:ext>
            </a:extLst>
          </p:cNvPr>
          <p:cNvSpPr/>
          <p:nvPr/>
        </p:nvSpPr>
        <p:spPr>
          <a:xfrm>
            <a:off x="5299075" y="3623417"/>
            <a:ext cx="3063947" cy="1052748"/>
          </a:xfrm>
          <a:prstGeom prst="roundRect">
            <a:avLst>
              <a:gd name="adj" fmla="val 15074"/>
            </a:avLst>
          </a:prstGeom>
          <a:gradFill>
            <a:gsLst>
              <a:gs pos="10000">
                <a:srgbClr val="D59ED7"/>
              </a:gs>
              <a:gs pos="40000">
                <a:srgbClr val="8DC8E8"/>
              </a:gs>
            </a:gsLst>
            <a:path path="circle">
              <a:fillToRect l="100000" t="100000"/>
            </a:path>
          </a:gra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91F2C"/>
                </a:solidFill>
                <a:effectLst/>
                <a:uLnTx/>
                <a:uFillTx/>
                <a:latin typeface="Segoe UI Semibold" panose="020B0502040204020203" pitchFamily="34" charset="0"/>
                <a:ea typeface="+mn-ea"/>
                <a:cs typeface="Segoe UI Semibold" panose="020B0502040204020203" pitchFamily="34" charset="0"/>
              </a:rPr>
              <a:t>Completion</a:t>
            </a:r>
          </a:p>
        </p:txBody>
      </p:sp>
      <p:grpSp>
        <p:nvGrpSpPr>
          <p:cNvPr id="14" name="Group 13">
            <a:extLst>
              <a:ext uri="{FF2B5EF4-FFF2-40B4-BE49-F238E27FC236}">
                <a16:creationId xmlns:a16="http://schemas.microsoft.com/office/drawing/2014/main" id="{15652FA7-A4AD-096E-1B8A-B9ABADA19FC5}"/>
              </a:ext>
              <a:ext uri="{C183D7F6-B498-43B3-948B-1728B52AA6E4}">
                <adec:decorative xmlns:adec="http://schemas.microsoft.com/office/drawing/2017/decorative" val="1"/>
              </a:ext>
            </a:extLst>
          </p:cNvPr>
          <p:cNvGrpSpPr/>
          <p:nvPr/>
        </p:nvGrpSpPr>
        <p:grpSpPr>
          <a:xfrm>
            <a:off x="8598116" y="1915808"/>
            <a:ext cx="475474" cy="2272958"/>
            <a:chOff x="8580811" y="2819401"/>
            <a:chExt cx="392954" cy="1228725"/>
          </a:xfrm>
        </p:grpSpPr>
        <p:cxnSp>
          <p:nvCxnSpPr>
            <p:cNvPr id="15" name="Straight Arrow Connector 14">
              <a:extLst>
                <a:ext uri="{FF2B5EF4-FFF2-40B4-BE49-F238E27FC236}">
                  <a16:creationId xmlns:a16="http://schemas.microsoft.com/office/drawing/2014/main" id="{48D4BA67-6084-DEAD-C424-108CEBB18C2A}"/>
                </a:ext>
                <a:ext uri="{C183D7F6-B498-43B3-948B-1728B52AA6E4}">
                  <adec:decorative xmlns:adec="http://schemas.microsoft.com/office/drawing/2017/decorative" val="1"/>
                </a:ext>
              </a:extLst>
            </p:cNvPr>
            <p:cNvCxnSpPr>
              <a:cxnSpLocks/>
            </p:cNvCxnSpPr>
            <p:nvPr/>
          </p:nvCxnSpPr>
          <p:spPr>
            <a:xfrm rot="5400000" flipV="1">
              <a:off x="8777288" y="2622924"/>
              <a:ext cx="0" cy="392954"/>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85614A-A258-FD38-F25D-4C582F0B8389}"/>
                </a:ext>
                <a:ext uri="{C183D7F6-B498-43B3-948B-1728B52AA6E4}">
                  <adec:decorative xmlns:adec="http://schemas.microsoft.com/office/drawing/2017/decorative" val="1"/>
                </a:ext>
              </a:extLst>
            </p:cNvPr>
            <p:cNvCxnSpPr>
              <a:cxnSpLocks/>
            </p:cNvCxnSpPr>
            <p:nvPr/>
          </p:nvCxnSpPr>
          <p:spPr>
            <a:xfrm rot="5400000">
              <a:off x="8777288" y="3851649"/>
              <a:ext cx="0" cy="392954"/>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C3020C6-1FD8-CF4B-0474-0A48FA2930B6}"/>
              </a:ext>
            </a:extLst>
          </p:cNvPr>
          <p:cNvSpPr txBox="1"/>
          <p:nvPr/>
        </p:nvSpPr>
        <p:spPr>
          <a:xfrm rot="16200000">
            <a:off x="5139318" y="1725520"/>
            <a:ext cx="125980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Prompt</a:t>
            </a:r>
          </a:p>
        </p:txBody>
      </p:sp>
      <p:sp>
        <p:nvSpPr>
          <p:cNvPr id="19" name="Rectangle: Rounded Corners 18">
            <a:extLst>
              <a:ext uri="{FF2B5EF4-FFF2-40B4-BE49-F238E27FC236}">
                <a16:creationId xmlns:a16="http://schemas.microsoft.com/office/drawing/2014/main" id="{F5D11E25-FF7F-7D59-4D0F-74B6DA7B8472}"/>
              </a:ext>
            </a:extLst>
          </p:cNvPr>
          <p:cNvSpPr/>
          <p:nvPr/>
        </p:nvSpPr>
        <p:spPr bwMode="auto">
          <a:xfrm>
            <a:off x="6242051" y="936076"/>
            <a:ext cx="1885949" cy="827447"/>
          </a:xfrm>
          <a:prstGeom prst="roundRect">
            <a:avLst/>
          </a:prstGeom>
          <a:solidFill>
            <a:srgbClr val="C5B4E3"/>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High Level Task Description</a:t>
            </a:r>
          </a:p>
        </p:txBody>
      </p:sp>
      <p:sp>
        <p:nvSpPr>
          <p:cNvPr id="20" name="Rectangle: Rounded Corners 19">
            <a:extLst>
              <a:ext uri="{FF2B5EF4-FFF2-40B4-BE49-F238E27FC236}">
                <a16:creationId xmlns:a16="http://schemas.microsoft.com/office/drawing/2014/main" id="{3E7B49C6-1939-5295-2EA3-2289EF934F5E}"/>
              </a:ext>
            </a:extLst>
          </p:cNvPr>
          <p:cNvSpPr/>
          <p:nvPr/>
        </p:nvSpPr>
        <p:spPr bwMode="auto">
          <a:xfrm>
            <a:off x="6242050" y="2056846"/>
            <a:ext cx="1885949" cy="827447"/>
          </a:xfrm>
          <a:prstGeom prst="roundRect">
            <a:avLst/>
          </a:prstGeom>
          <a:solidFill>
            <a:srgbClr val="8DC8E8"/>
          </a:solidFill>
          <a:ln w="6350" cap="rnd" cmpd="sng" algn="ctr">
            <a:noFill/>
            <a:prstDash val="sysDash"/>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091F2C"/>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User Input</a:t>
            </a:r>
          </a:p>
        </p:txBody>
      </p:sp>
    </p:spTree>
    <p:extLst>
      <p:ext uri="{BB962C8B-B14F-4D97-AF65-F5344CB8AC3E}">
        <p14:creationId xmlns:p14="http://schemas.microsoft.com/office/powerpoint/2010/main" val="2275181843"/>
      </p:ext>
    </p:extLst>
  </p:cSld>
  <p:clrMapOvr>
    <a:masterClrMapping/>
  </p:clrMapOvr>
  <p:transition spd="slow">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9197D3D-A80C-A079-26CE-520133C0B9FB}"/>
              </a:ext>
            </a:extLst>
          </p:cNvPr>
          <p:cNvSpPr>
            <a:spLocks noGrp="1"/>
          </p:cNvSpPr>
          <p:nvPr>
            <p:ph type="body" sz="quarter" idx="11"/>
          </p:nvPr>
        </p:nvSpPr>
        <p:spPr/>
        <p:txBody>
          <a:bodyPr/>
          <a:lstStyle/>
          <a:p>
            <a:r>
              <a:rPr kumimoji="0" lang="en-US" sz="44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Thank you</a:t>
            </a:r>
            <a:endParaRPr lang="en-US" dirty="0"/>
          </a:p>
        </p:txBody>
      </p:sp>
    </p:spTree>
    <p:extLst>
      <p:ext uri="{BB962C8B-B14F-4D97-AF65-F5344CB8AC3E}">
        <p14:creationId xmlns:p14="http://schemas.microsoft.com/office/powerpoint/2010/main" val="667337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A821908-CADC-497E-BB9F-5D62C9069AF4}"/>
              </a:ext>
            </a:extLst>
          </p:cNvPr>
          <p:cNvSpPr txBox="1">
            <a:spLocks/>
          </p:cNvSpPr>
          <p:nvPr/>
        </p:nvSpPr>
        <p:spPr>
          <a:xfrm>
            <a:off x="736596" y="597367"/>
            <a:ext cx="1120847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gradFill>
                  <a:gsLst>
                    <a:gs pos="0">
                      <a:srgbClr val="FFFFFF"/>
                    </a:gs>
                    <a:gs pos="53000">
                      <a:srgbClr val="FFFFFF"/>
                    </a:gs>
                  </a:gsLst>
                  <a:lin ang="0" scaled="1"/>
                </a:gradFill>
                <a:effectLst/>
                <a:uLnTx/>
                <a:uFillTx/>
                <a:latin typeface="Segoe UI Semibold"/>
                <a:ea typeface="+mn-ea"/>
                <a:cs typeface="Segoe UI" pitchFamily="34" charset="0"/>
              </a:rPr>
              <a:t>Retrieval Augmented Generation Example: Bring your data to the prompt</a:t>
            </a:r>
            <a:endParaRPr kumimoji="0" lang="en-US" sz="2800" b="0" i="0" u="none" strike="noStrike" kern="1200" cap="none" spc="-50" normalizeH="0" baseline="0" noProof="0">
              <a:ln w="3175">
                <a:noFill/>
              </a:ln>
              <a:solidFill>
                <a:srgbClr val="C00000"/>
              </a:solidFill>
              <a:effectLst/>
              <a:uLnTx/>
              <a:uFillTx/>
              <a:latin typeface="Segoe UI Semibold"/>
              <a:ea typeface="+mn-ea"/>
              <a:cs typeface="Segoe UI" pitchFamily="34" charset="0"/>
            </a:endParaRPr>
          </a:p>
        </p:txBody>
      </p:sp>
      <p:sp>
        <p:nvSpPr>
          <p:cNvPr id="14" name="Rounded Rectangle 5">
            <a:extLst>
              <a:ext uri="{FF2B5EF4-FFF2-40B4-BE49-F238E27FC236}">
                <a16:creationId xmlns:a16="http://schemas.microsoft.com/office/drawing/2014/main" id="{04C7F9C4-8866-F360-274E-07478D28709C}"/>
              </a:ext>
              <a:ext uri="{C183D7F6-B498-43B3-948B-1728B52AA6E4}">
                <adec:decorative xmlns:adec="http://schemas.microsoft.com/office/drawing/2017/decorative" val="1"/>
              </a:ext>
            </a:extLst>
          </p:cNvPr>
          <p:cNvSpPr/>
          <p:nvPr/>
        </p:nvSpPr>
        <p:spPr bwMode="auto">
          <a:xfrm>
            <a:off x="2233568" y="1529563"/>
            <a:ext cx="3727220" cy="4331325"/>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Rounded Rectangle 22">
            <a:extLst>
              <a:ext uri="{FF2B5EF4-FFF2-40B4-BE49-F238E27FC236}">
                <a16:creationId xmlns:a16="http://schemas.microsoft.com/office/drawing/2014/main" id="{6A1C9D44-9739-630E-A688-0ABC4E49C5EE}"/>
              </a:ext>
              <a:ext uri="{C183D7F6-B498-43B3-948B-1728B52AA6E4}">
                <adec:decorative xmlns:adec="http://schemas.microsoft.com/office/drawing/2017/decorative" val="1"/>
              </a:ext>
            </a:extLst>
          </p:cNvPr>
          <p:cNvSpPr/>
          <p:nvPr/>
        </p:nvSpPr>
        <p:spPr bwMode="auto">
          <a:xfrm>
            <a:off x="2350939" y="1693389"/>
            <a:ext cx="80049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 name="Text Placeholder 4">
            <a:extLst>
              <a:ext uri="{FF2B5EF4-FFF2-40B4-BE49-F238E27FC236}">
                <a16:creationId xmlns:a16="http://schemas.microsoft.com/office/drawing/2014/main" id="{A3B7C380-88CF-04C8-D83C-8D2FE1481D97}"/>
              </a:ext>
            </a:extLst>
          </p:cNvPr>
          <p:cNvSpPr txBox="1">
            <a:spLocks/>
          </p:cNvSpPr>
          <p:nvPr/>
        </p:nvSpPr>
        <p:spPr>
          <a:xfrm>
            <a:off x="2425953" y="1712562"/>
            <a:ext cx="2705269" cy="3616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a:ea typeface="Roboto Mono"/>
                <a:cs typeface="Segoe UI"/>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ECECF1"/>
                </a:solidFill>
                <a:effectLst/>
                <a:uLnTx/>
                <a:uFillTx/>
                <a:latin typeface="Söhne"/>
                <a:ea typeface="+mn-ea"/>
                <a:cs typeface="Segoe UI"/>
              </a:rPr>
              <a:t>You are an intelligent assistant helping Contoso, Inc. employees with questions about their healthcare plan as well as the employee handbook. Answer the following question using only the data provided in the sources below.</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ECECF1"/>
                </a:solidFill>
                <a:effectLst/>
                <a:uLnTx/>
                <a:uFillTx/>
                <a:latin typeface="Söhne"/>
                <a:ea typeface="+mn-ea"/>
                <a:cs typeface="Segoe UI"/>
              </a:rPr>
              <a:t>Question: Does my health plan cover annual eye exams?</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ECECF1"/>
                </a:solidFill>
                <a:effectLst/>
                <a:uLnTx/>
                <a:uFillTx/>
                <a:latin typeface="Söhne"/>
                <a:ea typeface="+mn-ea"/>
                <a:cs typeface="Segoe UI"/>
              </a:rPr>
              <a:t>Sources: </a:t>
            </a:r>
            <a:endParaRPr kumimoji="0" lang="en-US" sz="1100" b="0" i="0" u="none" strike="noStrike" kern="1200" cap="none" spc="0" normalizeH="0" baseline="0" noProof="0">
              <a:ln>
                <a:noFill/>
              </a:ln>
              <a:solidFill>
                <a:srgbClr val="ECECF1"/>
              </a:solidFill>
              <a:effectLst/>
              <a:uLnTx/>
              <a:uFillTx/>
              <a:latin typeface="Söhne"/>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ECECF1"/>
                </a:solidFill>
                <a:effectLst/>
                <a:uLnTx/>
                <a:uFillTx/>
                <a:latin typeface="Söhne"/>
                <a:ea typeface="+mn-ea"/>
                <a:cs typeface="Segoe UI"/>
              </a:rPr>
              <a:t>1. Northwind Health Plus offers coverage for vision exams, glasses, and contact lenses, as well as dental exams, cleanings, and fillings.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ECECF1"/>
                </a:solidFill>
                <a:effectLst/>
                <a:uLnTx/>
                <a:uFillTx/>
                <a:latin typeface="Söhne"/>
                <a:ea typeface="+mn-ea"/>
                <a:cs typeface="Segoe UI"/>
              </a:rPr>
              <a:t>2. Northwind Standard only offers coverage for vision exams and glasses.</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ECECF1"/>
                </a:solidFill>
                <a:effectLst/>
                <a:uLnTx/>
                <a:uFillTx/>
                <a:latin typeface="Söhne"/>
                <a:ea typeface="+mn-ea"/>
                <a:cs typeface="Segoe UI"/>
              </a:rPr>
              <a:t>3. Both plans offer coverage for vision and dental services.</a:t>
            </a: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a:endParaRPr>
          </a:p>
        </p:txBody>
      </p:sp>
      <p:sp>
        <p:nvSpPr>
          <p:cNvPr id="18" name="Rounded Rectangle 20">
            <a:extLst>
              <a:ext uri="{FF2B5EF4-FFF2-40B4-BE49-F238E27FC236}">
                <a16:creationId xmlns:a16="http://schemas.microsoft.com/office/drawing/2014/main" id="{3F8F7B40-5190-F01A-0488-02CC75B2721E}"/>
              </a:ext>
              <a:ext uri="{C183D7F6-B498-43B3-948B-1728B52AA6E4}">
                <adec:decorative xmlns:adec="http://schemas.microsoft.com/office/drawing/2017/decorative" val="1"/>
              </a:ext>
            </a:extLst>
          </p:cNvPr>
          <p:cNvSpPr/>
          <p:nvPr/>
        </p:nvSpPr>
        <p:spPr bwMode="auto">
          <a:xfrm>
            <a:off x="7901570" y="1938649"/>
            <a:ext cx="3656767" cy="219219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3E751A01-56BD-9BE8-D2C7-00A50DF536EB}"/>
              </a:ext>
            </a:extLst>
          </p:cNvPr>
          <p:cNvSpPr txBox="1"/>
          <p:nvPr/>
        </p:nvSpPr>
        <p:spPr>
          <a:xfrm>
            <a:off x="7973874" y="2132803"/>
            <a:ext cx="3430713" cy="1815882"/>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1D5DB"/>
                </a:solidFill>
                <a:effectLst/>
                <a:uLnTx/>
                <a:uFillTx/>
                <a:latin typeface="Roboto Mono" panose="00000009000000000000" pitchFamily="49" charset="0"/>
                <a:ea typeface="Roboto Mono" panose="00000009000000000000" pitchFamily="49" charset="0"/>
                <a:cs typeface="+mn-cs"/>
              </a:rPr>
              <a:t>Based on the provided information, it can be determined that both health plans offered by Northwind Health Plus and Northwind Standard provide coverage for vision exams. Therefore, your health plan should cover annual eye exams.</a:t>
            </a:r>
            <a:endParaRPr kumimoji="0" lang="en-US" sz="1200" b="0" i="0" u="none" strike="noStrike" kern="1200" cap="none" spc="0" normalizeH="0" baseline="0" noProof="0">
              <a:ln>
                <a:noFill/>
              </a:ln>
              <a:solidFill>
                <a:srgbClr val="FFFFFF"/>
              </a:solidFill>
              <a:effectLst/>
              <a:uLnTx/>
              <a:uFillTx/>
              <a:latin typeface="Roboto Mono" panose="00000009000000000000" pitchFamily="49" charset="0"/>
              <a:ea typeface="Roboto Mono" panose="00000009000000000000" pitchFamily="49" charset="0"/>
              <a:cs typeface="+mn-cs"/>
            </a:endParaRPr>
          </a:p>
        </p:txBody>
      </p:sp>
      <p:sp>
        <p:nvSpPr>
          <p:cNvPr id="2" name="Rectangle: Rounded Corners 1">
            <a:extLst>
              <a:ext uri="{FF2B5EF4-FFF2-40B4-BE49-F238E27FC236}">
                <a16:creationId xmlns:a16="http://schemas.microsoft.com/office/drawing/2014/main" id="{BA4EA72D-F208-DC5B-DAD0-842D1AD45037}"/>
              </a:ext>
              <a:ext uri="{C183D7F6-B498-43B3-948B-1728B52AA6E4}">
                <adec:decorative xmlns:adec="http://schemas.microsoft.com/office/drawing/2017/decorative" val="1"/>
              </a:ext>
            </a:extLst>
          </p:cNvPr>
          <p:cNvSpPr/>
          <p:nvPr/>
        </p:nvSpPr>
        <p:spPr bwMode="auto">
          <a:xfrm>
            <a:off x="2288570" y="2049676"/>
            <a:ext cx="3025951" cy="1164724"/>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FFACC735-1B59-6DE5-767B-9ABA95F67FE1}"/>
              </a:ext>
              <a:ext uri="{C183D7F6-B498-43B3-948B-1728B52AA6E4}">
                <adec:decorative xmlns:adec="http://schemas.microsoft.com/office/drawing/2017/decorative" val="1"/>
              </a:ext>
            </a:extLst>
          </p:cNvPr>
          <p:cNvSpPr/>
          <p:nvPr/>
        </p:nvSpPr>
        <p:spPr bwMode="auto">
          <a:xfrm>
            <a:off x="2350939" y="3278672"/>
            <a:ext cx="2690252" cy="456929"/>
          </a:xfrm>
          <a:prstGeom prst="roundRect">
            <a:avLst/>
          </a:prstGeom>
          <a:noFill/>
          <a:ln w="19050" cap="flat" cmpd="sng" algn="ctr">
            <a:solidFill>
              <a:schemeClr val="bg2">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EC90DDAF-856D-B29E-F377-81C2CF29FE38}"/>
              </a:ext>
              <a:ext uri="{C183D7F6-B498-43B3-948B-1728B52AA6E4}">
                <adec:decorative xmlns:adec="http://schemas.microsoft.com/office/drawing/2017/decorative" val="1"/>
              </a:ext>
            </a:extLst>
          </p:cNvPr>
          <p:cNvSpPr/>
          <p:nvPr/>
        </p:nvSpPr>
        <p:spPr bwMode="auto">
          <a:xfrm>
            <a:off x="2288570" y="3803624"/>
            <a:ext cx="2842652" cy="1860118"/>
          </a:xfrm>
          <a:prstGeom prst="roundRect">
            <a:avLst/>
          </a:prstGeom>
          <a:noFill/>
          <a:ln w="19050" cap="flat" cmpd="sng" algn="ctr">
            <a:solidFill>
              <a:schemeClr val="accent5">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27AB34D-96F6-BFCF-1525-9911072D1FD0}"/>
              </a:ext>
            </a:extLst>
          </p:cNvPr>
          <p:cNvSpPr txBox="1"/>
          <p:nvPr/>
        </p:nvSpPr>
        <p:spPr>
          <a:xfrm>
            <a:off x="121857" y="5859720"/>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framing as to how the engine should behave</a:t>
            </a:r>
          </a:p>
        </p:txBody>
      </p:sp>
      <p:cxnSp>
        <p:nvCxnSpPr>
          <p:cNvPr id="6" name="Connector: Elbow 5">
            <a:extLst>
              <a:ext uri="{FF2B5EF4-FFF2-40B4-BE49-F238E27FC236}">
                <a16:creationId xmlns:a16="http://schemas.microsoft.com/office/drawing/2014/main" id="{BF841FDE-82E9-C38C-4C03-1034A6B295A2}"/>
              </a:ext>
              <a:ext uri="{C183D7F6-B498-43B3-948B-1728B52AA6E4}">
                <adec:decorative xmlns:adec="http://schemas.microsoft.com/office/drawing/2017/decorative" val="1"/>
              </a:ext>
            </a:extLst>
          </p:cNvPr>
          <p:cNvCxnSpPr>
            <a:cxnSpLocks/>
            <a:stCxn id="5" idx="0"/>
            <a:endCxn id="2" idx="1"/>
          </p:cNvCxnSpPr>
          <p:nvPr/>
        </p:nvCxnSpPr>
        <p:spPr>
          <a:xfrm rot="5400000" flipH="1" flipV="1">
            <a:off x="428940" y="4000091"/>
            <a:ext cx="3227682" cy="491577"/>
          </a:xfrm>
          <a:prstGeom prst="bentConnector2">
            <a:avLst/>
          </a:prstGeom>
          <a:ln w="28575">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727C196-9C58-6295-5D08-E43473783708}"/>
              </a:ext>
            </a:extLst>
          </p:cNvPr>
          <p:cNvSpPr txBox="1"/>
          <p:nvPr/>
        </p:nvSpPr>
        <p:spPr>
          <a:xfrm>
            <a:off x="5870556" y="5998218"/>
            <a:ext cx="33502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User provided question that needs to be answered</a:t>
            </a:r>
          </a:p>
        </p:txBody>
      </p:sp>
      <p:cxnSp>
        <p:nvCxnSpPr>
          <p:cNvPr id="11" name="Connector: Elbow 10">
            <a:extLst>
              <a:ext uri="{FF2B5EF4-FFF2-40B4-BE49-F238E27FC236}">
                <a16:creationId xmlns:a16="http://schemas.microsoft.com/office/drawing/2014/main" id="{465E40C5-BAC1-DFD2-6AA6-B1A37AD79C91}"/>
              </a:ext>
              <a:ext uri="{C183D7F6-B498-43B3-948B-1728B52AA6E4}">
                <adec:decorative xmlns:adec="http://schemas.microsoft.com/office/drawing/2017/decorative" val="1"/>
              </a:ext>
            </a:extLst>
          </p:cNvPr>
          <p:cNvCxnSpPr>
            <a:cxnSpLocks/>
            <a:stCxn id="9" idx="0"/>
            <a:endCxn id="16" idx="3"/>
          </p:cNvCxnSpPr>
          <p:nvPr/>
        </p:nvCxnSpPr>
        <p:spPr>
          <a:xfrm rot="16200000" flipV="1">
            <a:off x="5099723" y="3552249"/>
            <a:ext cx="2477468" cy="2414470"/>
          </a:xfrm>
          <a:prstGeom prst="bentConnector2">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FB35AFC-F128-F116-2F1A-166F9A13B55D}"/>
              </a:ext>
            </a:extLst>
          </p:cNvPr>
          <p:cNvSpPr txBox="1"/>
          <p:nvPr/>
        </p:nvSpPr>
        <p:spPr>
          <a:xfrm>
            <a:off x="3544956" y="5998219"/>
            <a:ext cx="2463299"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Sources used to answer the question</a:t>
            </a:r>
          </a:p>
        </p:txBody>
      </p:sp>
      <p:cxnSp>
        <p:nvCxnSpPr>
          <p:cNvPr id="46" name="Connector: Elbow 45">
            <a:extLst>
              <a:ext uri="{FF2B5EF4-FFF2-40B4-BE49-F238E27FC236}">
                <a16:creationId xmlns:a16="http://schemas.microsoft.com/office/drawing/2014/main" id="{E5CE6DE0-87BC-767E-0DCC-86B6E7BC1B3F}"/>
              </a:ext>
              <a:ext uri="{C183D7F6-B498-43B3-948B-1728B52AA6E4}">
                <adec:decorative xmlns:adec="http://schemas.microsoft.com/office/drawing/2017/decorative" val="1"/>
              </a:ext>
            </a:extLst>
          </p:cNvPr>
          <p:cNvCxnSpPr>
            <a:cxnSpLocks/>
            <a:stCxn id="25" idx="0"/>
            <a:endCxn id="4" idx="2"/>
          </p:cNvCxnSpPr>
          <p:nvPr/>
        </p:nvCxnSpPr>
        <p:spPr>
          <a:xfrm rot="16200000" flipV="1">
            <a:off x="4076013" y="5297626"/>
            <a:ext cx="334477" cy="1066710"/>
          </a:xfrm>
          <a:prstGeom prst="bentConnector3">
            <a:avLst>
              <a:gd name="adj1" fmla="val 5000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B5BBCFFA-361F-E37A-7E06-A5981DA4CD71}"/>
              </a:ext>
            </a:extLst>
          </p:cNvPr>
          <p:cNvSpPr>
            <a:spLocks noGrp="1"/>
          </p:cNvSpPr>
          <p:nvPr>
            <p:ph type="title"/>
          </p:nvPr>
        </p:nvSpPr>
        <p:spPr>
          <a:xfrm>
            <a:off x="588263" y="-1661993"/>
            <a:ext cx="11018520" cy="1661993"/>
          </a:xfrm>
        </p:spPr>
        <p:txBody>
          <a:bodyPr vert="horz" wrap="square" lIns="0" tIns="0" rIns="0" bIns="0" rtlCol="0" anchor="b">
            <a:spAutoFit/>
          </a:bodyPr>
          <a:lstStyle/>
          <a:p>
            <a:r>
              <a:rPr lang="en-US">
                <a:gradFill>
                  <a:gsLst>
                    <a:gs pos="0">
                      <a:srgbClr val="FFFFFF"/>
                    </a:gs>
                    <a:gs pos="53000">
                      <a:srgbClr val="FFFFFF"/>
                    </a:gs>
                  </a:gsLst>
                  <a:lin ang="0" scaled="1"/>
                </a:gradFill>
              </a:rPr>
              <a:t>Retrieval Augmented Generation Example: Bring your data to the prompt</a:t>
            </a:r>
            <a:br>
              <a:rPr lang="en-US">
                <a:solidFill>
                  <a:srgbClr val="C00000"/>
                </a:solidFill>
              </a:rPr>
            </a:br>
            <a:endParaRPr lang="en-US"/>
          </a:p>
        </p:txBody>
      </p:sp>
    </p:spTree>
    <p:extLst>
      <p:ext uri="{BB962C8B-B14F-4D97-AF65-F5344CB8AC3E}">
        <p14:creationId xmlns:p14="http://schemas.microsoft.com/office/powerpoint/2010/main" val="562505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6D5E2130-D8E0-4BE1-8D17-21B44E25CD20}" vid="{B8045A66-F64A-4AB7-BD59-57B01EC35DAE}"/>
    </a:ext>
  </a:extLst>
</a:theme>
</file>

<file path=ppt/theme/theme2.xml><?xml version="1.0" encoding="utf-8"?>
<a:theme xmlns:a="http://schemas.openxmlformats.org/drawingml/2006/main" name="2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9274</Words>
  <Application>Microsoft Office PowerPoint</Application>
  <PresentationFormat>Widescreen</PresentationFormat>
  <Paragraphs>1098</Paragraphs>
  <Slides>80</Slides>
  <Notes>34</Notes>
  <HiddenSlides>0</HiddenSlides>
  <MMClips>0</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80</vt:i4>
      </vt:variant>
    </vt:vector>
  </HeadingPairs>
  <TitlesOfParts>
    <vt:vector size="100" baseType="lpstr">
      <vt:lpstr>-apple-system</vt:lpstr>
      <vt:lpstr>Söhne</vt:lpstr>
      <vt:lpstr>Aharoni</vt:lpstr>
      <vt:lpstr>Arial</vt:lpstr>
      <vt:lpstr>Calibri</vt:lpstr>
      <vt:lpstr>Consolas</vt:lpstr>
      <vt:lpstr>Roboto</vt:lpstr>
      <vt:lpstr>Roboto Mono</vt:lpstr>
      <vt:lpstr>Segoe Pro</vt:lpstr>
      <vt:lpstr>Segoe Pro Semibold</vt:lpstr>
      <vt:lpstr>Segoe UI</vt:lpstr>
      <vt:lpstr>Segoe UI Semibold</vt:lpstr>
      <vt:lpstr>Segoe UI Variable Display</vt:lpstr>
      <vt:lpstr>Segoe UI Variable Display Semib</vt:lpstr>
      <vt:lpstr>Segoe UI Variable Display Semibold</vt:lpstr>
      <vt:lpstr>Segoe UI Variable Text</vt:lpstr>
      <vt:lpstr>Wingdings</vt:lpstr>
      <vt:lpstr>Black Template</vt:lpstr>
      <vt:lpstr>2_Black Template</vt:lpstr>
      <vt:lpstr>Microsoft Ignite 16:9 Template Dark</vt:lpstr>
      <vt:lpstr>PowerPoint Presentation</vt:lpstr>
      <vt:lpstr>PowerPoint Presentation</vt:lpstr>
      <vt:lpstr>Generative AI Glossary</vt:lpstr>
      <vt:lpstr>PowerPoint Presentation</vt:lpstr>
      <vt:lpstr>What is RAG?</vt:lpstr>
      <vt:lpstr>Retrieval Augmented Generation Grounding for intelligent applications</vt:lpstr>
      <vt:lpstr>Basic prompt</vt:lpstr>
      <vt:lpstr>Add specific user instructions</vt:lpstr>
      <vt:lpstr>Retrieval Augmented Generation Example: Bring your data to the prompt </vt:lpstr>
      <vt:lpstr>Enhancing RAG with Advanced Retrieval Features Investing in cutting-edge retrieval technology for improved results</vt:lpstr>
      <vt:lpstr>Describe it: Zero-, one-, and few-shot learning</vt:lpstr>
      <vt:lpstr>Remind it:  Add history</vt:lpstr>
      <vt:lpstr>Why we don’t call a foundation model directly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Development Cycle</vt:lpstr>
      <vt:lpstr>Prompt Engineering Cycle</vt:lpstr>
      <vt:lpstr>PowerPoint Presentation</vt:lpstr>
      <vt:lpstr>What is vector?</vt:lpstr>
      <vt:lpstr>What are Vector Embeddings? </vt:lpstr>
      <vt:lpstr>Let’s review the basics! Traditional information retrieval</vt:lpstr>
      <vt:lpstr>Let’s review the basics! Search via Inverted Indexes</vt:lpstr>
      <vt:lpstr>Let’s review the basics! Ranking &amp; Relevance in Traditional Search </vt:lpstr>
      <vt:lpstr>Combining Discrete and Semantic Representations for Optimal Recall Leveraging the Strengths of Lexical and Semantic Approaches in Retrieval</vt:lpstr>
      <vt:lpstr>PowerPoint Presentation</vt:lpstr>
      <vt:lpstr>Vector Search at a High Level </vt:lpstr>
      <vt:lpstr>Vector Search: Deeper Dive </vt:lpstr>
      <vt:lpstr>PowerPoint Presentation</vt:lpstr>
      <vt:lpstr>Embeddings: Convert Data into Vector Representation Simplifying complex data structures for efficient analysis and processing in various applications.</vt:lpstr>
      <vt:lpstr>Choosing an Embedding Model Key Factors for Selecting the Optimal Model for Your Use Case</vt:lpstr>
      <vt:lpstr>PowerPoint Presentation</vt:lpstr>
      <vt:lpstr>Approximate Nearest Neighbor Search Efficient and Scalable Similarity Search with AI</vt:lpstr>
      <vt:lpstr>Similarity Metrics</vt:lpstr>
      <vt:lpstr>PowerPoint Presentation</vt:lpstr>
      <vt:lpstr>Limitations of common OSS ANN indexes</vt:lpstr>
      <vt:lpstr>The Dream Scenario for Vector Search Effortless Data Management and Relevant Search Results</vt:lpstr>
      <vt:lpstr>Scalability in Vector Search Key Questions and Considerations for Efficient Scaling</vt:lpstr>
      <vt:lpstr>Preprocessing and Document Chunking  Optimizing Data Preparation for Efficient Vector Search</vt:lpstr>
      <vt:lpstr>Challenge of Embedding Management Overcoming Embedding Management in Vector Search</vt:lpstr>
      <vt:lpstr>Addressing the Query Language Challenge Enhancing Vector Search Through Improved Query Understanding</vt:lpstr>
      <vt:lpstr>Enhancing Search Relevance in Vector Search Achieving Accurate Ranking, Result Diversity, and Adaptability</vt:lpstr>
      <vt:lpstr>PowerPoint Presentation</vt:lpstr>
      <vt:lpstr>How can I create vector representations of my data?</vt:lpstr>
      <vt:lpstr>Generate document embeddings</vt:lpstr>
      <vt:lpstr>Generate query embedding</vt:lpstr>
      <vt:lpstr>PowerPoint Presentation</vt:lpstr>
      <vt:lpstr>RAG Example: Q&amp;A with Semantic Answering over Document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Adaptation with specific domain data</vt:lpstr>
      <vt:lpstr>Best practices of Fine-Tuning</vt:lpstr>
      <vt:lpstr>Model Adaptation with specific domain data - Embeddings based Prompt Injection</vt:lpstr>
      <vt:lpstr>When Embeddings based Prompt Injection  is needed</vt:lpstr>
      <vt:lpstr>Embedding vs Fine Tuning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2023-12-18T18:09:37Z</dcterms:created>
  <dcterms:modified xsi:type="dcterms:W3CDTF">2023-12-18T18:10:06Z</dcterms:modified>
</cp:coreProperties>
</file>